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notesSlides/notesSlide1.xml" ContentType="application/vnd.openxmlformats-officedocument.presentationml.notesSlide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notesSlides/notesSlide4.xml" ContentType="application/vnd.openxmlformats-officedocument.presentationml.notesSlide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notesSlides/notesSlide5.xml" ContentType="application/vnd.openxmlformats-officedocument.presentationml.notesSlide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8" r:id="rId2"/>
    <p:sldMasterId id="2147483661" r:id="rId3"/>
    <p:sldMasterId id="2147483655" r:id="rId4"/>
    <p:sldMasterId id="2147483663" r:id="rId5"/>
    <p:sldMasterId id="2147483665" r:id="rId6"/>
    <p:sldMasterId id="2147483667" r:id="rId7"/>
    <p:sldMasterId id="2147483669" r:id="rId8"/>
    <p:sldMasterId id="2147483671" r:id="rId9"/>
  </p:sldMasterIdLst>
  <p:notesMasterIdLst>
    <p:notesMasterId r:id="rId48"/>
  </p:notesMasterIdLst>
  <p:sldIdLst>
    <p:sldId id="256" r:id="rId10"/>
    <p:sldId id="269" r:id="rId11"/>
    <p:sldId id="268" r:id="rId12"/>
    <p:sldId id="257" r:id="rId13"/>
    <p:sldId id="267" r:id="rId14"/>
    <p:sldId id="266" r:id="rId15"/>
    <p:sldId id="270" r:id="rId16"/>
    <p:sldId id="261" r:id="rId17"/>
    <p:sldId id="258" r:id="rId18"/>
    <p:sldId id="272" r:id="rId19"/>
    <p:sldId id="283" r:id="rId20"/>
    <p:sldId id="273" r:id="rId21"/>
    <p:sldId id="262" r:id="rId22"/>
    <p:sldId id="279" r:id="rId23"/>
    <p:sldId id="280" r:id="rId24"/>
    <p:sldId id="281" r:id="rId25"/>
    <p:sldId id="289" r:id="rId26"/>
    <p:sldId id="291" r:id="rId27"/>
    <p:sldId id="277" r:id="rId28"/>
    <p:sldId id="282" r:id="rId29"/>
    <p:sldId id="284" r:id="rId30"/>
    <p:sldId id="285" r:id="rId31"/>
    <p:sldId id="287" r:id="rId32"/>
    <p:sldId id="288" r:id="rId33"/>
    <p:sldId id="263" r:id="rId34"/>
    <p:sldId id="275" r:id="rId35"/>
    <p:sldId id="294" r:id="rId36"/>
    <p:sldId id="276" r:id="rId37"/>
    <p:sldId id="292" r:id="rId38"/>
    <p:sldId id="293" r:id="rId39"/>
    <p:sldId id="264" r:id="rId40"/>
    <p:sldId id="265" r:id="rId41"/>
    <p:sldId id="278" r:id="rId42"/>
    <p:sldId id="286" r:id="rId43"/>
    <p:sldId id="295" r:id="rId44"/>
    <p:sldId id="296" r:id="rId45"/>
    <p:sldId id="297" r:id="rId46"/>
    <p:sldId id="298" r:id="rId47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0C0D"/>
    <a:srgbClr val="036699"/>
    <a:srgbClr val="81509F"/>
    <a:srgbClr val="5382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30"/>
    <p:restoredTop sz="94638"/>
  </p:normalViewPr>
  <p:slideViewPr>
    <p:cSldViewPr snapToGrid="0">
      <p:cViewPr varScale="1">
        <p:scale>
          <a:sx n="113" d="100"/>
          <a:sy n="113" d="100"/>
        </p:scale>
        <p:origin x="3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presProps" Target="pres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0AC3A2-61EE-8946-8342-BA36D34CBA6B}" type="datetimeFigureOut">
              <a:rPr lang="en-BE" smtClean="0"/>
              <a:t>06/11/2023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A883BE-E4BC-8A4E-8C87-ED09EDD8F69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49126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A883BE-E4BC-8A4E-8C87-ED09EDD8F695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44322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A883BE-E4BC-8A4E-8C87-ED09EDD8F695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5449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A883BE-E4BC-8A4E-8C87-ED09EDD8F695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67200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A883BE-E4BC-8A4E-8C87-ED09EDD8F695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86334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A883BE-E4BC-8A4E-8C87-ED09EDD8F695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36193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A883BE-E4BC-8A4E-8C87-ED09EDD8F695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08240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A883BE-E4BC-8A4E-8C87-ED09EDD8F695}" type="slidenum">
              <a:rPr lang="en-BE" smtClean="0"/>
              <a:t>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30654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A883BE-E4BC-8A4E-8C87-ED09EDD8F695}" type="slidenum">
              <a:rPr lang="en-BE" smtClean="0"/>
              <a:t>34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08240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A883BE-E4BC-8A4E-8C87-ED09EDD8F695}" type="slidenum">
              <a:rPr lang="en-BE" smtClean="0"/>
              <a:t>35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80551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BF6E-D90C-8ED6-11AD-4CE10B891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483" y="1112424"/>
            <a:ext cx="9144000" cy="905220"/>
          </a:xfrm>
        </p:spPr>
        <p:txBody>
          <a:bodyPr anchor="b">
            <a:normAutofit/>
          </a:bodyPr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EA4D17-6E77-5ED9-E8D2-26510384C0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483" y="3592099"/>
            <a:ext cx="9144000" cy="602214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4A1F2-95E4-228F-756B-C3AAD82A5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E4158-FC0D-6246-AE62-8852A9340889}" type="datetime1">
              <a:rPr lang="en-US" smtClean="0"/>
              <a:t>11/6/23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9B260-E398-7C40-C49A-BE28D9BF3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georg.schramm@kuleuven.be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EBEE1-E0D9-B882-1A4B-28B04F673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95FC-6C5F-014C-AC71-E8811E141A3F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20799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7A7B1-4713-EE1D-477A-7FB50F051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0C3168-5458-16B3-3C7F-F68E6375C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15DE-D07C-BD4E-BBE3-706769BE298D}" type="datetime1">
              <a:rPr lang="en-US" smtClean="0"/>
              <a:t>11/6/23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DF4415-818A-A972-1EF1-99FCAA8A3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georg.schramm@kuleuven.be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D60D24-E85A-85C4-9A7D-18C781588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95FC-6C5F-014C-AC71-E8811E141A3F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17590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7A7B1-4713-EE1D-477A-7FB50F051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365" y="2790269"/>
            <a:ext cx="11598965" cy="8176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0C3168-5458-16B3-3C7F-F68E6375C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E1DCE-5FD2-6C43-83E9-C633735B9A66}" type="datetime1">
              <a:rPr lang="en-US" smtClean="0"/>
              <a:t>11/6/23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DF4415-818A-A972-1EF1-99FCAA8A3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georg.schramm@kuleuven.be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D60D24-E85A-85C4-9A7D-18C781588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95FC-6C5F-014C-AC71-E8811E141A3F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04994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7A7B1-4713-EE1D-477A-7FB50F051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0C3168-5458-16B3-3C7F-F68E6375C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74E04-D442-0344-940D-EF7DC50D4DDF}" type="datetime1">
              <a:rPr lang="en-US" smtClean="0"/>
              <a:t>11/6/23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DF4415-818A-A972-1EF1-99FCAA8A3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georg.schramm@kuleuven.be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D60D24-E85A-85C4-9A7D-18C781588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95FC-6C5F-014C-AC71-E8811E141A3F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93576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7A7B1-4713-EE1D-477A-7FB50F051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365" y="2651125"/>
            <a:ext cx="11598965" cy="8176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0C3168-5458-16B3-3C7F-F68E6375C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35511-753A-BD47-88CA-4539AB75ABFF}" type="datetime1">
              <a:rPr lang="en-US" smtClean="0"/>
              <a:t>11/6/23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DF4415-818A-A972-1EF1-99FCAA8A3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georg.schramm@kuleuven.be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D60D24-E85A-85C4-9A7D-18C781588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95FC-6C5F-014C-AC71-E8811E141A3F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23438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7A7B1-4713-EE1D-477A-7FB50F051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0C3168-5458-16B3-3C7F-F68E6375C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290B-EBEA-E34D-BCF5-018666B7C68E}" type="datetime1">
              <a:rPr lang="en-US" smtClean="0"/>
              <a:t>11/6/23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DF4415-818A-A972-1EF1-99FCAA8A3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georg.schramm@kuleuven.be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D60D24-E85A-85C4-9A7D-18C781588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95FC-6C5F-014C-AC71-E8811E141A3F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51379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7A7B1-4713-EE1D-477A-7FB50F051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365" y="2631242"/>
            <a:ext cx="11598965" cy="8176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0C3168-5458-16B3-3C7F-F68E6375C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9CC3F-83B6-CE44-8078-5DB5ABD6F6DD}" type="datetime1">
              <a:rPr lang="en-US" smtClean="0"/>
              <a:t>11/6/23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DF4415-818A-A972-1EF1-99FCAA8A3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georg.schramm@kuleuven.be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D60D24-E85A-85C4-9A7D-18C781588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95FC-6C5F-014C-AC71-E8811E141A3F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52056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7A7B1-4713-EE1D-477A-7FB50F051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0C3168-5458-16B3-3C7F-F68E6375C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29165-3B07-1A4E-9CA3-29EF5BD8DE78}" type="datetime1">
              <a:rPr lang="en-US" smtClean="0"/>
              <a:t>11/6/23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DF4415-818A-A972-1EF1-99FCAA8A3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georg.schramm@kuleuven.be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D60D24-E85A-85C4-9A7D-18C781588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95FC-6C5F-014C-AC71-E8811E141A3F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1693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7A7B1-4713-EE1D-477A-7FB50F051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365" y="2621302"/>
            <a:ext cx="11598965" cy="8176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0C3168-5458-16B3-3C7F-F68E6375C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2D128-988C-0A48-BF3C-034A9F142D40}" type="datetime1">
              <a:rPr lang="en-US" smtClean="0"/>
              <a:t>11/6/23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DF4415-818A-A972-1EF1-99FCAA8A3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georg.schramm@kuleuven.be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D60D24-E85A-85C4-9A7D-18C781588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95FC-6C5F-014C-AC71-E8811E141A3F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4995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9DEC8D-C8EE-86BE-598C-4889585D898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txBody>
          <a:bodyPr wrap="none" anchor="ctr"/>
          <a:lstStyle/>
          <a:p>
            <a:endParaRPr lang="en-BE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8112A3-1D72-CA50-58EB-ACB518F37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365" y="166343"/>
            <a:ext cx="11598965" cy="8176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71873-C200-A516-5264-3FC929AB4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1365" y="1490870"/>
            <a:ext cx="11598966" cy="4715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5F7B7-01C9-F7EE-2E10-2252854C3E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1366" y="63861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CD804F-0E71-D94F-B9EB-97191AABA538}" type="datetime1">
              <a:rPr lang="en-US" smtClean="0"/>
              <a:t>11/6/23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CA090-E4F3-CF9B-855A-1AB371840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8616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georg.schramm@kuleuven.be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8525C-D832-648D-430F-E8A0106C06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77131" y="63861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595FC-6C5F-014C-AC71-E8811E141A3F}" type="slidenum">
              <a:rPr lang="en-BE" smtClean="0"/>
              <a:t>‹#›</a:t>
            </a:fld>
            <a:endParaRPr lang="en-BE" dirty="0"/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6CF68B18-9AB0-CA77-F614-121642FEF2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941" y="4713513"/>
            <a:ext cx="1613321" cy="1613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82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9BF8DA5-05EA-E861-EEB0-72A8BE10B4E2}"/>
              </a:ext>
            </a:extLst>
          </p:cNvPr>
          <p:cNvSpPr/>
          <p:nvPr userDrawn="1"/>
        </p:nvSpPr>
        <p:spPr>
          <a:xfrm>
            <a:off x="0" y="0"/>
            <a:ext cx="12192000" cy="1083365"/>
          </a:xfrm>
          <a:prstGeom prst="rect">
            <a:avLst/>
          </a:prstGeom>
          <a:solidFill>
            <a:srgbClr val="0366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8112A3-1D72-CA50-58EB-ACB518F37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365" y="166343"/>
            <a:ext cx="11598965" cy="8176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71873-C200-A516-5264-3FC929AB4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1365" y="1490870"/>
            <a:ext cx="11598966" cy="4715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5F7B7-01C9-F7EE-2E10-2252854C3E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1366" y="63861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92509-FCCA-AB4A-8E48-377DFBBB428C}" type="datetime1">
              <a:rPr lang="en-US" smtClean="0"/>
              <a:t>11/6/23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CA090-E4F3-CF9B-855A-1AB371840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8616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georg.schramm@kuleuven.be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8525C-D832-648D-430F-E8A0106C06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77131" y="63861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595FC-6C5F-014C-AC71-E8811E141A3F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71276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A7211B9B-0069-33A9-1637-FCB54B5CF9F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rgbClr val="00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33333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BE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8112A3-1D72-CA50-58EB-ACB518F37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365" y="166343"/>
            <a:ext cx="11598965" cy="8176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71873-C200-A516-5264-3FC929AB4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1365" y="1490870"/>
            <a:ext cx="11598966" cy="4715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5F7B7-01C9-F7EE-2E10-2252854C3E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1366" y="63861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7591C0-F2A5-4146-BBC0-8EC4F8DAC399}" type="datetime1">
              <a:rPr lang="en-US" smtClean="0"/>
              <a:t>11/6/23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CA090-E4F3-CF9B-855A-1AB371840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8616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georg.schramm@kuleuven.be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8525C-D832-648D-430F-E8A0106C06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77131" y="63861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595FC-6C5F-014C-AC71-E8811E141A3F}" type="slidenum">
              <a:rPr lang="en-BE" smtClean="0"/>
              <a:t>‹#›</a:t>
            </a:fld>
            <a:endParaRPr lang="en-BE"/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13CD341A-7C7F-7780-D4DA-5272861E97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538" y="3272939"/>
            <a:ext cx="2879725" cy="287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210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1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1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9BF8DA5-05EA-E861-EEB0-72A8BE10B4E2}"/>
              </a:ext>
            </a:extLst>
          </p:cNvPr>
          <p:cNvSpPr/>
          <p:nvPr userDrawn="1"/>
        </p:nvSpPr>
        <p:spPr>
          <a:xfrm>
            <a:off x="0" y="0"/>
            <a:ext cx="12192000" cy="1083365"/>
          </a:xfrm>
          <a:prstGeom prst="rect">
            <a:avLst/>
          </a:prstGeom>
          <a:solidFill>
            <a:srgbClr val="8150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8112A3-1D72-CA50-58EB-ACB518F37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365" y="166343"/>
            <a:ext cx="11598965" cy="8176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71873-C200-A516-5264-3FC929AB4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1365" y="1490870"/>
            <a:ext cx="11598966" cy="4715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5F7B7-01C9-F7EE-2E10-2252854C3E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1366" y="63861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4778B-B87D-3746-8FBF-826FDC9664DC}" type="datetime1">
              <a:rPr lang="en-US" smtClean="0"/>
              <a:t>11/6/23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CA090-E4F3-CF9B-855A-1AB371840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8616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georg.schramm@kuleuven.be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8525C-D832-648D-430F-E8A0106C06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77131" y="63861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595FC-6C5F-014C-AC71-E8811E141A3F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96278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>
            <a:extLst>
              <a:ext uri="{FF2B5EF4-FFF2-40B4-BE49-F238E27FC236}">
                <a16:creationId xmlns:a16="http://schemas.microsoft.com/office/drawing/2014/main" id="{7B62BBF5-A190-7BCD-406D-B557CBDD529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rgbClr val="81509F"/>
          </a:solidFill>
          <a:ln>
            <a:noFill/>
          </a:ln>
          <a:effectLst/>
        </p:spPr>
        <p:txBody>
          <a:bodyPr wrap="none" anchor="ctr"/>
          <a:lstStyle/>
          <a:p>
            <a:endParaRPr lang="en-BE">
              <a:solidFill>
                <a:srgbClr val="7030A0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8112A3-1D72-CA50-58EB-ACB518F37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365" y="166343"/>
            <a:ext cx="11598965" cy="8176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71873-C200-A516-5264-3FC929AB4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1365" y="1490870"/>
            <a:ext cx="11598966" cy="4715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5F7B7-01C9-F7EE-2E10-2252854C3E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1366" y="63861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4B09E-AC74-1B40-8B25-4AD42F4C4042}" type="datetime1">
              <a:rPr lang="en-US" smtClean="0"/>
              <a:t>11/6/23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CA090-E4F3-CF9B-855A-1AB371840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8616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georg.schramm@kuleuven.be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8525C-D832-648D-430F-E8A0106C06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77131" y="63861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595FC-6C5F-014C-AC71-E8811E141A3F}" type="slidenum">
              <a:rPr lang="en-BE" smtClean="0"/>
              <a:t>‹#›</a:t>
            </a:fld>
            <a:endParaRPr lang="en-BE"/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13CD341A-7C7F-7780-D4DA-5272861E97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538" y="3272939"/>
            <a:ext cx="2879725" cy="287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632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1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1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9BF8DA5-05EA-E861-EEB0-72A8BE10B4E2}"/>
              </a:ext>
            </a:extLst>
          </p:cNvPr>
          <p:cNvSpPr/>
          <p:nvPr userDrawn="1"/>
        </p:nvSpPr>
        <p:spPr>
          <a:xfrm>
            <a:off x="0" y="0"/>
            <a:ext cx="12192000" cy="1083365"/>
          </a:xfrm>
          <a:prstGeom prst="rect">
            <a:avLst/>
          </a:prstGeom>
          <a:solidFill>
            <a:srgbClr val="A40C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8112A3-1D72-CA50-58EB-ACB518F37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365" y="166343"/>
            <a:ext cx="11598965" cy="8176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71873-C200-A516-5264-3FC929AB4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1365" y="1490870"/>
            <a:ext cx="11598966" cy="4715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5F7B7-01C9-F7EE-2E10-2252854C3E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1366" y="63861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DC0B7-FDC9-5B46-93CE-EE877CA400D5}" type="datetime1">
              <a:rPr lang="en-US" smtClean="0"/>
              <a:t>11/6/23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CA090-E4F3-CF9B-855A-1AB371840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8616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georg.schramm@kuleuven.be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8525C-D832-648D-430F-E8A0106C06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77131" y="63861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595FC-6C5F-014C-AC71-E8811E141A3F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44165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>
            <a:extLst>
              <a:ext uri="{FF2B5EF4-FFF2-40B4-BE49-F238E27FC236}">
                <a16:creationId xmlns:a16="http://schemas.microsoft.com/office/drawing/2014/main" id="{7B62BBF5-A190-7BCD-406D-B557CBDD529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rgbClr val="A40C0D"/>
          </a:solidFill>
          <a:ln>
            <a:noFill/>
          </a:ln>
          <a:effectLst/>
        </p:spPr>
        <p:txBody>
          <a:bodyPr wrap="none" anchor="ctr"/>
          <a:lstStyle/>
          <a:p>
            <a:endParaRPr lang="en-BE" b="1" dirty="0">
              <a:solidFill>
                <a:srgbClr val="7030A0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8112A3-1D72-CA50-58EB-ACB518F37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365" y="166343"/>
            <a:ext cx="11598965" cy="8176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71873-C200-A516-5264-3FC929AB4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1365" y="1490870"/>
            <a:ext cx="11598966" cy="4715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5F7B7-01C9-F7EE-2E10-2252854C3E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1366" y="63861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1BFD7-E1FA-3041-821F-5B08ABB6EBA0}" type="datetime1">
              <a:rPr lang="en-US" smtClean="0"/>
              <a:t>11/6/23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CA090-E4F3-CF9B-855A-1AB371840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8616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georg.schramm@kuleuven.be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8525C-D832-648D-430F-E8A0106C06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77131" y="63861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595FC-6C5F-014C-AC71-E8811E141A3F}" type="slidenum">
              <a:rPr lang="en-BE" smtClean="0"/>
              <a:t>‹#›</a:t>
            </a:fld>
            <a:endParaRPr lang="en-BE"/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13CD341A-7C7F-7780-D4DA-5272861E97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538" y="3272939"/>
            <a:ext cx="2879725" cy="287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9259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1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1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9BF8DA5-05EA-E861-EEB0-72A8BE10B4E2}"/>
              </a:ext>
            </a:extLst>
          </p:cNvPr>
          <p:cNvSpPr/>
          <p:nvPr userDrawn="1"/>
        </p:nvSpPr>
        <p:spPr>
          <a:xfrm>
            <a:off x="0" y="0"/>
            <a:ext cx="12192000" cy="108336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8112A3-1D72-CA50-58EB-ACB518F37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365" y="166343"/>
            <a:ext cx="11598965" cy="8176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71873-C200-A516-5264-3FC929AB4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1365" y="1490870"/>
            <a:ext cx="11598966" cy="4715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5F7B7-01C9-F7EE-2E10-2252854C3E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1366" y="63861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805A6-F5F1-A84B-A3C2-F365DAAFF5E3}" type="datetime1">
              <a:rPr lang="en-US" smtClean="0"/>
              <a:t>11/6/23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CA090-E4F3-CF9B-855A-1AB371840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8616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georg.schramm@kuleuven.be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8525C-D832-648D-430F-E8A0106C06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77131" y="63861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595FC-6C5F-014C-AC71-E8811E141A3F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39844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>
            <a:extLst>
              <a:ext uri="{FF2B5EF4-FFF2-40B4-BE49-F238E27FC236}">
                <a16:creationId xmlns:a16="http://schemas.microsoft.com/office/drawing/2014/main" id="{7B62BBF5-A190-7BCD-406D-B557CBDD529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BE">
              <a:solidFill>
                <a:srgbClr val="7030A0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8112A3-1D72-CA50-58EB-ACB518F37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365" y="166343"/>
            <a:ext cx="11598965" cy="8176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71873-C200-A516-5264-3FC929AB4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1365" y="1490870"/>
            <a:ext cx="11598966" cy="4715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5F7B7-01C9-F7EE-2E10-2252854C3E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1366" y="63861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D156D-81F0-8D47-87CA-E3A17B6872FE}" type="datetime1">
              <a:rPr lang="en-US" smtClean="0"/>
              <a:t>11/6/23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CA090-E4F3-CF9B-855A-1AB371840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8616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georg.schramm@kuleuven.be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8525C-D832-648D-430F-E8A0106C06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77131" y="63861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595FC-6C5F-014C-AC71-E8811E141A3F}" type="slidenum">
              <a:rPr lang="en-BE" smtClean="0"/>
              <a:t>‹#›</a:t>
            </a:fld>
            <a:endParaRPr lang="en-BE"/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13CD341A-7C7F-7780-D4DA-5272861E97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538" y="3272939"/>
            <a:ext cx="2879725" cy="287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0679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1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1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tags" Target="../tags/tag27.xml"/><Relationship Id="rId117" Type="http://schemas.openxmlformats.org/officeDocument/2006/relationships/tags" Target="../tags/tag118.xml"/><Relationship Id="rId21" Type="http://schemas.openxmlformats.org/officeDocument/2006/relationships/tags" Target="../tags/tag22.xml"/><Relationship Id="rId42" Type="http://schemas.openxmlformats.org/officeDocument/2006/relationships/tags" Target="../tags/tag43.xml"/><Relationship Id="rId47" Type="http://schemas.openxmlformats.org/officeDocument/2006/relationships/tags" Target="../tags/tag48.xml"/><Relationship Id="rId63" Type="http://schemas.openxmlformats.org/officeDocument/2006/relationships/tags" Target="../tags/tag64.xml"/><Relationship Id="rId68" Type="http://schemas.openxmlformats.org/officeDocument/2006/relationships/tags" Target="../tags/tag69.xml"/><Relationship Id="rId84" Type="http://schemas.openxmlformats.org/officeDocument/2006/relationships/tags" Target="../tags/tag85.xml"/><Relationship Id="rId89" Type="http://schemas.openxmlformats.org/officeDocument/2006/relationships/tags" Target="../tags/tag90.xml"/><Relationship Id="rId112" Type="http://schemas.openxmlformats.org/officeDocument/2006/relationships/tags" Target="../tags/tag113.xml"/><Relationship Id="rId16" Type="http://schemas.openxmlformats.org/officeDocument/2006/relationships/tags" Target="../tags/tag17.xml"/><Relationship Id="rId107" Type="http://schemas.openxmlformats.org/officeDocument/2006/relationships/tags" Target="../tags/tag108.xml"/><Relationship Id="rId11" Type="http://schemas.openxmlformats.org/officeDocument/2006/relationships/tags" Target="../tags/tag12.xml"/><Relationship Id="rId32" Type="http://schemas.openxmlformats.org/officeDocument/2006/relationships/tags" Target="../tags/tag33.xml"/><Relationship Id="rId37" Type="http://schemas.openxmlformats.org/officeDocument/2006/relationships/tags" Target="../tags/tag38.xml"/><Relationship Id="rId53" Type="http://schemas.openxmlformats.org/officeDocument/2006/relationships/tags" Target="../tags/tag54.xml"/><Relationship Id="rId58" Type="http://schemas.openxmlformats.org/officeDocument/2006/relationships/tags" Target="../tags/tag59.xml"/><Relationship Id="rId74" Type="http://schemas.openxmlformats.org/officeDocument/2006/relationships/tags" Target="../tags/tag75.xml"/><Relationship Id="rId79" Type="http://schemas.openxmlformats.org/officeDocument/2006/relationships/tags" Target="../tags/tag80.xml"/><Relationship Id="rId102" Type="http://schemas.openxmlformats.org/officeDocument/2006/relationships/tags" Target="../tags/tag103.xml"/><Relationship Id="rId5" Type="http://schemas.openxmlformats.org/officeDocument/2006/relationships/tags" Target="../tags/tag6.xml"/><Relationship Id="rId90" Type="http://schemas.openxmlformats.org/officeDocument/2006/relationships/tags" Target="../tags/tag91.xml"/><Relationship Id="rId95" Type="http://schemas.openxmlformats.org/officeDocument/2006/relationships/tags" Target="../tags/tag96.xml"/><Relationship Id="rId22" Type="http://schemas.openxmlformats.org/officeDocument/2006/relationships/tags" Target="../tags/tag23.xml"/><Relationship Id="rId27" Type="http://schemas.openxmlformats.org/officeDocument/2006/relationships/tags" Target="../tags/tag28.xml"/><Relationship Id="rId43" Type="http://schemas.openxmlformats.org/officeDocument/2006/relationships/tags" Target="../tags/tag44.xml"/><Relationship Id="rId48" Type="http://schemas.openxmlformats.org/officeDocument/2006/relationships/tags" Target="../tags/tag49.xml"/><Relationship Id="rId64" Type="http://schemas.openxmlformats.org/officeDocument/2006/relationships/tags" Target="../tags/tag65.xml"/><Relationship Id="rId69" Type="http://schemas.openxmlformats.org/officeDocument/2006/relationships/tags" Target="../tags/tag70.xml"/><Relationship Id="rId113" Type="http://schemas.openxmlformats.org/officeDocument/2006/relationships/tags" Target="../tags/tag114.xml"/><Relationship Id="rId118" Type="http://schemas.openxmlformats.org/officeDocument/2006/relationships/slideLayout" Target="../slideLayouts/slideLayout6.xml"/><Relationship Id="rId80" Type="http://schemas.openxmlformats.org/officeDocument/2006/relationships/tags" Target="../tags/tag81.xml"/><Relationship Id="rId85" Type="http://schemas.openxmlformats.org/officeDocument/2006/relationships/tags" Target="../tags/tag86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33" Type="http://schemas.openxmlformats.org/officeDocument/2006/relationships/tags" Target="../tags/tag34.xml"/><Relationship Id="rId38" Type="http://schemas.openxmlformats.org/officeDocument/2006/relationships/tags" Target="../tags/tag39.xml"/><Relationship Id="rId59" Type="http://schemas.openxmlformats.org/officeDocument/2006/relationships/tags" Target="../tags/tag60.xml"/><Relationship Id="rId103" Type="http://schemas.openxmlformats.org/officeDocument/2006/relationships/tags" Target="../tags/tag104.xml"/><Relationship Id="rId108" Type="http://schemas.openxmlformats.org/officeDocument/2006/relationships/tags" Target="../tags/tag109.xml"/><Relationship Id="rId54" Type="http://schemas.openxmlformats.org/officeDocument/2006/relationships/tags" Target="../tags/tag55.xml"/><Relationship Id="rId70" Type="http://schemas.openxmlformats.org/officeDocument/2006/relationships/tags" Target="../tags/tag71.xml"/><Relationship Id="rId75" Type="http://schemas.openxmlformats.org/officeDocument/2006/relationships/tags" Target="../tags/tag76.xml"/><Relationship Id="rId91" Type="http://schemas.openxmlformats.org/officeDocument/2006/relationships/tags" Target="../tags/tag92.xml"/><Relationship Id="rId96" Type="http://schemas.openxmlformats.org/officeDocument/2006/relationships/tags" Target="../tags/tag97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23" Type="http://schemas.openxmlformats.org/officeDocument/2006/relationships/tags" Target="../tags/tag24.xml"/><Relationship Id="rId28" Type="http://schemas.openxmlformats.org/officeDocument/2006/relationships/tags" Target="../tags/tag29.xml"/><Relationship Id="rId49" Type="http://schemas.openxmlformats.org/officeDocument/2006/relationships/tags" Target="../tags/tag50.xml"/><Relationship Id="rId114" Type="http://schemas.openxmlformats.org/officeDocument/2006/relationships/tags" Target="../tags/tag115.xml"/><Relationship Id="rId119" Type="http://schemas.openxmlformats.org/officeDocument/2006/relationships/image" Target="../media/image6.png"/><Relationship Id="rId10" Type="http://schemas.openxmlformats.org/officeDocument/2006/relationships/tags" Target="../tags/tag11.xml"/><Relationship Id="rId31" Type="http://schemas.openxmlformats.org/officeDocument/2006/relationships/tags" Target="../tags/tag32.xml"/><Relationship Id="rId44" Type="http://schemas.openxmlformats.org/officeDocument/2006/relationships/tags" Target="../tags/tag45.xml"/><Relationship Id="rId52" Type="http://schemas.openxmlformats.org/officeDocument/2006/relationships/tags" Target="../tags/tag53.xml"/><Relationship Id="rId60" Type="http://schemas.openxmlformats.org/officeDocument/2006/relationships/tags" Target="../tags/tag61.xml"/><Relationship Id="rId65" Type="http://schemas.openxmlformats.org/officeDocument/2006/relationships/tags" Target="../tags/tag66.xml"/><Relationship Id="rId73" Type="http://schemas.openxmlformats.org/officeDocument/2006/relationships/tags" Target="../tags/tag74.xml"/><Relationship Id="rId78" Type="http://schemas.openxmlformats.org/officeDocument/2006/relationships/tags" Target="../tags/tag79.xml"/><Relationship Id="rId81" Type="http://schemas.openxmlformats.org/officeDocument/2006/relationships/tags" Target="../tags/tag82.xml"/><Relationship Id="rId86" Type="http://schemas.openxmlformats.org/officeDocument/2006/relationships/tags" Target="../tags/tag87.xml"/><Relationship Id="rId94" Type="http://schemas.openxmlformats.org/officeDocument/2006/relationships/tags" Target="../tags/tag95.xml"/><Relationship Id="rId99" Type="http://schemas.openxmlformats.org/officeDocument/2006/relationships/tags" Target="../tags/tag100.xml"/><Relationship Id="rId101" Type="http://schemas.openxmlformats.org/officeDocument/2006/relationships/tags" Target="../tags/tag102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39" Type="http://schemas.openxmlformats.org/officeDocument/2006/relationships/tags" Target="../tags/tag40.xml"/><Relationship Id="rId109" Type="http://schemas.openxmlformats.org/officeDocument/2006/relationships/tags" Target="../tags/tag110.xml"/><Relationship Id="rId34" Type="http://schemas.openxmlformats.org/officeDocument/2006/relationships/tags" Target="../tags/tag35.xml"/><Relationship Id="rId50" Type="http://schemas.openxmlformats.org/officeDocument/2006/relationships/tags" Target="../tags/tag51.xml"/><Relationship Id="rId55" Type="http://schemas.openxmlformats.org/officeDocument/2006/relationships/tags" Target="../tags/tag56.xml"/><Relationship Id="rId76" Type="http://schemas.openxmlformats.org/officeDocument/2006/relationships/tags" Target="../tags/tag77.xml"/><Relationship Id="rId97" Type="http://schemas.openxmlformats.org/officeDocument/2006/relationships/tags" Target="../tags/tag98.xml"/><Relationship Id="rId104" Type="http://schemas.openxmlformats.org/officeDocument/2006/relationships/tags" Target="../tags/tag105.xml"/><Relationship Id="rId7" Type="http://schemas.openxmlformats.org/officeDocument/2006/relationships/tags" Target="../tags/tag8.xml"/><Relationship Id="rId71" Type="http://schemas.openxmlformats.org/officeDocument/2006/relationships/tags" Target="../tags/tag72.xml"/><Relationship Id="rId92" Type="http://schemas.openxmlformats.org/officeDocument/2006/relationships/tags" Target="../tags/tag93.xml"/><Relationship Id="rId2" Type="http://schemas.openxmlformats.org/officeDocument/2006/relationships/tags" Target="../tags/tag3.xml"/><Relationship Id="rId29" Type="http://schemas.openxmlformats.org/officeDocument/2006/relationships/tags" Target="../tags/tag30.xml"/><Relationship Id="rId24" Type="http://schemas.openxmlformats.org/officeDocument/2006/relationships/tags" Target="../tags/tag25.xml"/><Relationship Id="rId40" Type="http://schemas.openxmlformats.org/officeDocument/2006/relationships/tags" Target="../tags/tag41.xml"/><Relationship Id="rId45" Type="http://schemas.openxmlformats.org/officeDocument/2006/relationships/tags" Target="../tags/tag46.xml"/><Relationship Id="rId66" Type="http://schemas.openxmlformats.org/officeDocument/2006/relationships/tags" Target="../tags/tag67.xml"/><Relationship Id="rId87" Type="http://schemas.openxmlformats.org/officeDocument/2006/relationships/tags" Target="../tags/tag88.xml"/><Relationship Id="rId110" Type="http://schemas.openxmlformats.org/officeDocument/2006/relationships/tags" Target="../tags/tag111.xml"/><Relationship Id="rId115" Type="http://schemas.openxmlformats.org/officeDocument/2006/relationships/tags" Target="../tags/tag116.xml"/><Relationship Id="rId61" Type="http://schemas.openxmlformats.org/officeDocument/2006/relationships/tags" Target="../tags/tag62.xml"/><Relationship Id="rId82" Type="http://schemas.openxmlformats.org/officeDocument/2006/relationships/tags" Target="../tags/tag83.xml"/><Relationship Id="rId19" Type="http://schemas.openxmlformats.org/officeDocument/2006/relationships/tags" Target="../tags/tag20.xml"/><Relationship Id="rId14" Type="http://schemas.openxmlformats.org/officeDocument/2006/relationships/tags" Target="../tags/tag15.xml"/><Relationship Id="rId30" Type="http://schemas.openxmlformats.org/officeDocument/2006/relationships/tags" Target="../tags/tag31.xml"/><Relationship Id="rId35" Type="http://schemas.openxmlformats.org/officeDocument/2006/relationships/tags" Target="../tags/tag36.xml"/><Relationship Id="rId56" Type="http://schemas.openxmlformats.org/officeDocument/2006/relationships/tags" Target="../tags/tag57.xml"/><Relationship Id="rId77" Type="http://schemas.openxmlformats.org/officeDocument/2006/relationships/tags" Target="../tags/tag78.xml"/><Relationship Id="rId100" Type="http://schemas.openxmlformats.org/officeDocument/2006/relationships/tags" Target="../tags/tag101.xml"/><Relationship Id="rId105" Type="http://schemas.openxmlformats.org/officeDocument/2006/relationships/tags" Target="../tags/tag106.xml"/><Relationship Id="rId8" Type="http://schemas.openxmlformats.org/officeDocument/2006/relationships/tags" Target="../tags/tag9.xml"/><Relationship Id="rId51" Type="http://schemas.openxmlformats.org/officeDocument/2006/relationships/tags" Target="../tags/tag52.xml"/><Relationship Id="rId72" Type="http://schemas.openxmlformats.org/officeDocument/2006/relationships/tags" Target="../tags/tag73.xml"/><Relationship Id="rId93" Type="http://schemas.openxmlformats.org/officeDocument/2006/relationships/tags" Target="../tags/tag94.xml"/><Relationship Id="rId98" Type="http://schemas.openxmlformats.org/officeDocument/2006/relationships/tags" Target="../tags/tag99.xml"/><Relationship Id="rId3" Type="http://schemas.openxmlformats.org/officeDocument/2006/relationships/tags" Target="../tags/tag4.xml"/><Relationship Id="rId25" Type="http://schemas.openxmlformats.org/officeDocument/2006/relationships/tags" Target="../tags/tag26.xml"/><Relationship Id="rId46" Type="http://schemas.openxmlformats.org/officeDocument/2006/relationships/tags" Target="../tags/tag47.xml"/><Relationship Id="rId67" Type="http://schemas.openxmlformats.org/officeDocument/2006/relationships/tags" Target="../tags/tag68.xml"/><Relationship Id="rId116" Type="http://schemas.openxmlformats.org/officeDocument/2006/relationships/tags" Target="../tags/tag117.xml"/><Relationship Id="rId20" Type="http://schemas.openxmlformats.org/officeDocument/2006/relationships/tags" Target="../tags/tag21.xml"/><Relationship Id="rId41" Type="http://schemas.openxmlformats.org/officeDocument/2006/relationships/tags" Target="../tags/tag42.xml"/><Relationship Id="rId62" Type="http://schemas.openxmlformats.org/officeDocument/2006/relationships/tags" Target="../tags/tag63.xml"/><Relationship Id="rId83" Type="http://schemas.openxmlformats.org/officeDocument/2006/relationships/tags" Target="../tags/tag84.xml"/><Relationship Id="rId88" Type="http://schemas.openxmlformats.org/officeDocument/2006/relationships/tags" Target="../tags/tag89.xml"/><Relationship Id="rId111" Type="http://schemas.openxmlformats.org/officeDocument/2006/relationships/tags" Target="../tags/tag112.xml"/><Relationship Id="rId15" Type="http://schemas.openxmlformats.org/officeDocument/2006/relationships/tags" Target="../tags/tag16.xml"/><Relationship Id="rId36" Type="http://schemas.openxmlformats.org/officeDocument/2006/relationships/tags" Target="../tags/tag37.xml"/><Relationship Id="rId57" Type="http://schemas.openxmlformats.org/officeDocument/2006/relationships/tags" Target="../tags/tag58.xml"/><Relationship Id="rId106" Type="http://schemas.openxmlformats.org/officeDocument/2006/relationships/tags" Target="../tags/tag107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tags" Target="../tags/tag131.xml"/><Relationship Id="rId18" Type="http://schemas.openxmlformats.org/officeDocument/2006/relationships/tags" Target="../tags/tag136.xml"/><Relationship Id="rId26" Type="http://schemas.openxmlformats.org/officeDocument/2006/relationships/tags" Target="../tags/tag144.xml"/><Relationship Id="rId39" Type="http://schemas.openxmlformats.org/officeDocument/2006/relationships/tags" Target="../tags/tag157.xml"/><Relationship Id="rId21" Type="http://schemas.openxmlformats.org/officeDocument/2006/relationships/tags" Target="../tags/tag139.xml"/><Relationship Id="rId34" Type="http://schemas.openxmlformats.org/officeDocument/2006/relationships/tags" Target="../tags/tag152.xml"/><Relationship Id="rId42" Type="http://schemas.openxmlformats.org/officeDocument/2006/relationships/image" Target="../media/image6.png"/><Relationship Id="rId7" Type="http://schemas.openxmlformats.org/officeDocument/2006/relationships/tags" Target="../tags/tag125.xml"/><Relationship Id="rId2" Type="http://schemas.openxmlformats.org/officeDocument/2006/relationships/tags" Target="../tags/tag120.xml"/><Relationship Id="rId16" Type="http://schemas.openxmlformats.org/officeDocument/2006/relationships/tags" Target="../tags/tag134.xml"/><Relationship Id="rId29" Type="http://schemas.openxmlformats.org/officeDocument/2006/relationships/tags" Target="../tags/tag147.xml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11" Type="http://schemas.openxmlformats.org/officeDocument/2006/relationships/tags" Target="../tags/tag129.xml"/><Relationship Id="rId24" Type="http://schemas.openxmlformats.org/officeDocument/2006/relationships/tags" Target="../tags/tag142.xml"/><Relationship Id="rId32" Type="http://schemas.openxmlformats.org/officeDocument/2006/relationships/tags" Target="../tags/tag150.xml"/><Relationship Id="rId37" Type="http://schemas.openxmlformats.org/officeDocument/2006/relationships/tags" Target="../tags/tag155.xml"/><Relationship Id="rId40" Type="http://schemas.openxmlformats.org/officeDocument/2006/relationships/slideLayout" Target="../slideLayouts/slideLayout6.xml"/><Relationship Id="rId45" Type="http://schemas.openxmlformats.org/officeDocument/2006/relationships/image" Target="../media/image17.png"/><Relationship Id="rId5" Type="http://schemas.openxmlformats.org/officeDocument/2006/relationships/tags" Target="../tags/tag123.xml"/><Relationship Id="rId15" Type="http://schemas.openxmlformats.org/officeDocument/2006/relationships/tags" Target="../tags/tag133.xml"/><Relationship Id="rId23" Type="http://schemas.openxmlformats.org/officeDocument/2006/relationships/tags" Target="../tags/tag141.xml"/><Relationship Id="rId28" Type="http://schemas.openxmlformats.org/officeDocument/2006/relationships/tags" Target="../tags/tag146.xml"/><Relationship Id="rId36" Type="http://schemas.openxmlformats.org/officeDocument/2006/relationships/tags" Target="../tags/tag154.xml"/><Relationship Id="rId10" Type="http://schemas.openxmlformats.org/officeDocument/2006/relationships/tags" Target="../tags/tag128.xml"/><Relationship Id="rId19" Type="http://schemas.openxmlformats.org/officeDocument/2006/relationships/tags" Target="../tags/tag137.xml"/><Relationship Id="rId31" Type="http://schemas.openxmlformats.org/officeDocument/2006/relationships/tags" Target="../tags/tag149.xml"/><Relationship Id="rId44" Type="http://schemas.openxmlformats.org/officeDocument/2006/relationships/image" Target="../media/image25.svg"/><Relationship Id="rId4" Type="http://schemas.openxmlformats.org/officeDocument/2006/relationships/tags" Target="../tags/tag122.xml"/><Relationship Id="rId9" Type="http://schemas.openxmlformats.org/officeDocument/2006/relationships/tags" Target="../tags/tag127.xml"/><Relationship Id="rId14" Type="http://schemas.openxmlformats.org/officeDocument/2006/relationships/tags" Target="../tags/tag132.xml"/><Relationship Id="rId22" Type="http://schemas.openxmlformats.org/officeDocument/2006/relationships/tags" Target="../tags/tag140.xml"/><Relationship Id="rId27" Type="http://schemas.openxmlformats.org/officeDocument/2006/relationships/tags" Target="../tags/tag145.xml"/><Relationship Id="rId30" Type="http://schemas.openxmlformats.org/officeDocument/2006/relationships/tags" Target="../tags/tag148.xml"/><Relationship Id="rId35" Type="http://schemas.openxmlformats.org/officeDocument/2006/relationships/tags" Target="../tags/tag153.xml"/><Relationship Id="rId43" Type="http://schemas.openxmlformats.org/officeDocument/2006/relationships/image" Target="../media/image24.png"/><Relationship Id="rId8" Type="http://schemas.openxmlformats.org/officeDocument/2006/relationships/tags" Target="../tags/tag126.xml"/><Relationship Id="rId3" Type="http://schemas.openxmlformats.org/officeDocument/2006/relationships/tags" Target="../tags/tag121.xml"/><Relationship Id="rId12" Type="http://schemas.openxmlformats.org/officeDocument/2006/relationships/tags" Target="../tags/tag130.xml"/><Relationship Id="rId17" Type="http://schemas.openxmlformats.org/officeDocument/2006/relationships/tags" Target="../tags/tag135.xml"/><Relationship Id="rId25" Type="http://schemas.openxmlformats.org/officeDocument/2006/relationships/tags" Target="../tags/tag143.xml"/><Relationship Id="rId33" Type="http://schemas.openxmlformats.org/officeDocument/2006/relationships/tags" Target="../tags/tag151.xml"/><Relationship Id="rId38" Type="http://schemas.openxmlformats.org/officeDocument/2006/relationships/tags" Target="../tags/tag156.xml"/><Relationship Id="rId20" Type="http://schemas.openxmlformats.org/officeDocument/2006/relationships/tags" Target="../tags/tag138.xml"/><Relationship Id="rId41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tags" Target="../tags/tag183.xml"/><Relationship Id="rId21" Type="http://schemas.openxmlformats.org/officeDocument/2006/relationships/tags" Target="../tags/tag178.xml"/><Relationship Id="rId42" Type="http://schemas.openxmlformats.org/officeDocument/2006/relationships/tags" Target="../tags/tag199.xml"/><Relationship Id="rId47" Type="http://schemas.openxmlformats.org/officeDocument/2006/relationships/tags" Target="../tags/tag204.xml"/><Relationship Id="rId63" Type="http://schemas.openxmlformats.org/officeDocument/2006/relationships/tags" Target="../tags/tag220.xml"/><Relationship Id="rId68" Type="http://schemas.openxmlformats.org/officeDocument/2006/relationships/tags" Target="../tags/tag225.xml"/><Relationship Id="rId16" Type="http://schemas.openxmlformats.org/officeDocument/2006/relationships/tags" Target="../tags/tag173.xml"/><Relationship Id="rId11" Type="http://schemas.openxmlformats.org/officeDocument/2006/relationships/tags" Target="../tags/tag168.xml"/><Relationship Id="rId32" Type="http://schemas.openxmlformats.org/officeDocument/2006/relationships/tags" Target="../tags/tag189.xml"/><Relationship Id="rId37" Type="http://schemas.openxmlformats.org/officeDocument/2006/relationships/tags" Target="../tags/tag194.xml"/><Relationship Id="rId53" Type="http://schemas.openxmlformats.org/officeDocument/2006/relationships/tags" Target="../tags/tag210.xml"/><Relationship Id="rId58" Type="http://schemas.openxmlformats.org/officeDocument/2006/relationships/tags" Target="../tags/tag215.xml"/><Relationship Id="rId74" Type="http://schemas.openxmlformats.org/officeDocument/2006/relationships/tags" Target="../tags/tag231.xml"/><Relationship Id="rId79" Type="http://schemas.openxmlformats.org/officeDocument/2006/relationships/image" Target="../media/image26.png"/><Relationship Id="rId5" Type="http://schemas.openxmlformats.org/officeDocument/2006/relationships/tags" Target="../tags/tag162.xml"/><Relationship Id="rId61" Type="http://schemas.openxmlformats.org/officeDocument/2006/relationships/tags" Target="../tags/tag218.xml"/><Relationship Id="rId19" Type="http://schemas.openxmlformats.org/officeDocument/2006/relationships/tags" Target="../tags/tag176.xml"/><Relationship Id="rId14" Type="http://schemas.openxmlformats.org/officeDocument/2006/relationships/tags" Target="../tags/tag171.xml"/><Relationship Id="rId22" Type="http://schemas.openxmlformats.org/officeDocument/2006/relationships/tags" Target="../tags/tag179.xml"/><Relationship Id="rId27" Type="http://schemas.openxmlformats.org/officeDocument/2006/relationships/tags" Target="../tags/tag184.xml"/><Relationship Id="rId30" Type="http://schemas.openxmlformats.org/officeDocument/2006/relationships/tags" Target="../tags/tag187.xml"/><Relationship Id="rId35" Type="http://schemas.openxmlformats.org/officeDocument/2006/relationships/tags" Target="../tags/tag192.xml"/><Relationship Id="rId43" Type="http://schemas.openxmlformats.org/officeDocument/2006/relationships/tags" Target="../tags/tag200.xml"/><Relationship Id="rId48" Type="http://schemas.openxmlformats.org/officeDocument/2006/relationships/tags" Target="../tags/tag205.xml"/><Relationship Id="rId56" Type="http://schemas.openxmlformats.org/officeDocument/2006/relationships/tags" Target="../tags/tag213.xml"/><Relationship Id="rId64" Type="http://schemas.openxmlformats.org/officeDocument/2006/relationships/tags" Target="../tags/tag221.xml"/><Relationship Id="rId69" Type="http://schemas.openxmlformats.org/officeDocument/2006/relationships/tags" Target="../tags/tag226.xml"/><Relationship Id="rId77" Type="http://schemas.openxmlformats.org/officeDocument/2006/relationships/notesSlide" Target="../notesSlides/notesSlide2.xml"/><Relationship Id="rId8" Type="http://schemas.openxmlformats.org/officeDocument/2006/relationships/tags" Target="../tags/tag165.xml"/><Relationship Id="rId51" Type="http://schemas.openxmlformats.org/officeDocument/2006/relationships/tags" Target="../tags/tag208.xml"/><Relationship Id="rId72" Type="http://schemas.openxmlformats.org/officeDocument/2006/relationships/tags" Target="../tags/tag229.xml"/><Relationship Id="rId80" Type="http://schemas.openxmlformats.org/officeDocument/2006/relationships/image" Target="../media/image27.png"/><Relationship Id="rId3" Type="http://schemas.openxmlformats.org/officeDocument/2006/relationships/tags" Target="../tags/tag160.xml"/><Relationship Id="rId12" Type="http://schemas.openxmlformats.org/officeDocument/2006/relationships/tags" Target="../tags/tag169.xml"/><Relationship Id="rId17" Type="http://schemas.openxmlformats.org/officeDocument/2006/relationships/tags" Target="../tags/tag174.xml"/><Relationship Id="rId25" Type="http://schemas.openxmlformats.org/officeDocument/2006/relationships/tags" Target="../tags/tag182.xml"/><Relationship Id="rId33" Type="http://schemas.openxmlformats.org/officeDocument/2006/relationships/tags" Target="../tags/tag190.xml"/><Relationship Id="rId38" Type="http://schemas.openxmlformats.org/officeDocument/2006/relationships/tags" Target="../tags/tag195.xml"/><Relationship Id="rId46" Type="http://schemas.openxmlformats.org/officeDocument/2006/relationships/tags" Target="../tags/tag203.xml"/><Relationship Id="rId59" Type="http://schemas.openxmlformats.org/officeDocument/2006/relationships/tags" Target="../tags/tag216.xml"/><Relationship Id="rId67" Type="http://schemas.openxmlformats.org/officeDocument/2006/relationships/tags" Target="../tags/tag224.xml"/><Relationship Id="rId20" Type="http://schemas.openxmlformats.org/officeDocument/2006/relationships/tags" Target="../tags/tag177.xml"/><Relationship Id="rId41" Type="http://schemas.openxmlformats.org/officeDocument/2006/relationships/tags" Target="../tags/tag198.xml"/><Relationship Id="rId54" Type="http://schemas.openxmlformats.org/officeDocument/2006/relationships/tags" Target="../tags/tag211.xml"/><Relationship Id="rId62" Type="http://schemas.openxmlformats.org/officeDocument/2006/relationships/tags" Target="../tags/tag219.xml"/><Relationship Id="rId70" Type="http://schemas.openxmlformats.org/officeDocument/2006/relationships/tags" Target="../tags/tag227.xml"/><Relationship Id="rId75" Type="http://schemas.openxmlformats.org/officeDocument/2006/relationships/tags" Target="../tags/tag232.xml"/><Relationship Id="rId1" Type="http://schemas.openxmlformats.org/officeDocument/2006/relationships/tags" Target="../tags/tag158.xml"/><Relationship Id="rId6" Type="http://schemas.openxmlformats.org/officeDocument/2006/relationships/tags" Target="../tags/tag163.xml"/><Relationship Id="rId15" Type="http://schemas.openxmlformats.org/officeDocument/2006/relationships/tags" Target="../tags/tag172.xml"/><Relationship Id="rId23" Type="http://schemas.openxmlformats.org/officeDocument/2006/relationships/tags" Target="../tags/tag180.xml"/><Relationship Id="rId28" Type="http://schemas.openxmlformats.org/officeDocument/2006/relationships/tags" Target="../tags/tag185.xml"/><Relationship Id="rId36" Type="http://schemas.openxmlformats.org/officeDocument/2006/relationships/tags" Target="../tags/tag193.xml"/><Relationship Id="rId49" Type="http://schemas.openxmlformats.org/officeDocument/2006/relationships/tags" Target="../tags/tag206.xml"/><Relationship Id="rId57" Type="http://schemas.openxmlformats.org/officeDocument/2006/relationships/tags" Target="../tags/tag214.xml"/><Relationship Id="rId10" Type="http://schemas.openxmlformats.org/officeDocument/2006/relationships/tags" Target="../tags/tag167.xml"/><Relationship Id="rId31" Type="http://schemas.openxmlformats.org/officeDocument/2006/relationships/tags" Target="../tags/tag188.xml"/><Relationship Id="rId44" Type="http://schemas.openxmlformats.org/officeDocument/2006/relationships/tags" Target="../tags/tag201.xml"/><Relationship Id="rId52" Type="http://schemas.openxmlformats.org/officeDocument/2006/relationships/tags" Target="../tags/tag209.xml"/><Relationship Id="rId60" Type="http://schemas.openxmlformats.org/officeDocument/2006/relationships/tags" Target="../tags/tag217.xml"/><Relationship Id="rId65" Type="http://schemas.openxmlformats.org/officeDocument/2006/relationships/tags" Target="../tags/tag222.xml"/><Relationship Id="rId73" Type="http://schemas.openxmlformats.org/officeDocument/2006/relationships/tags" Target="../tags/tag230.xml"/><Relationship Id="rId78" Type="http://schemas.openxmlformats.org/officeDocument/2006/relationships/image" Target="../media/image12.png"/><Relationship Id="rId81" Type="http://schemas.openxmlformats.org/officeDocument/2006/relationships/image" Target="../media/image28.svg"/><Relationship Id="rId4" Type="http://schemas.openxmlformats.org/officeDocument/2006/relationships/tags" Target="../tags/tag161.xml"/><Relationship Id="rId9" Type="http://schemas.openxmlformats.org/officeDocument/2006/relationships/tags" Target="../tags/tag166.xml"/><Relationship Id="rId13" Type="http://schemas.openxmlformats.org/officeDocument/2006/relationships/tags" Target="../tags/tag170.xml"/><Relationship Id="rId18" Type="http://schemas.openxmlformats.org/officeDocument/2006/relationships/tags" Target="../tags/tag175.xml"/><Relationship Id="rId39" Type="http://schemas.openxmlformats.org/officeDocument/2006/relationships/tags" Target="../tags/tag196.xml"/><Relationship Id="rId34" Type="http://schemas.openxmlformats.org/officeDocument/2006/relationships/tags" Target="../tags/tag191.xml"/><Relationship Id="rId50" Type="http://schemas.openxmlformats.org/officeDocument/2006/relationships/tags" Target="../tags/tag207.xml"/><Relationship Id="rId55" Type="http://schemas.openxmlformats.org/officeDocument/2006/relationships/tags" Target="../tags/tag212.xml"/><Relationship Id="rId76" Type="http://schemas.openxmlformats.org/officeDocument/2006/relationships/slideLayout" Target="../slideLayouts/slideLayout6.xml"/><Relationship Id="rId7" Type="http://schemas.openxmlformats.org/officeDocument/2006/relationships/tags" Target="../tags/tag164.xml"/><Relationship Id="rId71" Type="http://schemas.openxmlformats.org/officeDocument/2006/relationships/tags" Target="../tags/tag228.xml"/><Relationship Id="rId2" Type="http://schemas.openxmlformats.org/officeDocument/2006/relationships/tags" Target="../tags/tag159.xml"/><Relationship Id="rId29" Type="http://schemas.openxmlformats.org/officeDocument/2006/relationships/tags" Target="../tags/tag186.xml"/><Relationship Id="rId24" Type="http://schemas.openxmlformats.org/officeDocument/2006/relationships/tags" Target="../tags/tag181.xml"/><Relationship Id="rId40" Type="http://schemas.openxmlformats.org/officeDocument/2006/relationships/tags" Target="../tags/tag197.xml"/><Relationship Id="rId45" Type="http://schemas.openxmlformats.org/officeDocument/2006/relationships/tags" Target="../tags/tag202.xml"/><Relationship Id="rId66" Type="http://schemas.openxmlformats.org/officeDocument/2006/relationships/tags" Target="../tags/tag22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pytorch.org/tutorials/beginner/blitz/autograd_tutorial.html#a-gentle-introduction-to-torch-autograd" TargetMode="Externa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s://www.youtube.com/watch?v=tIeHLnjs5U8" TargetMode="External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tags" Target="../tags/tag258.xml"/><Relationship Id="rId21" Type="http://schemas.openxmlformats.org/officeDocument/2006/relationships/tags" Target="../tags/tag253.xml"/><Relationship Id="rId42" Type="http://schemas.openxmlformats.org/officeDocument/2006/relationships/tags" Target="../tags/tag274.xml"/><Relationship Id="rId47" Type="http://schemas.openxmlformats.org/officeDocument/2006/relationships/tags" Target="../tags/tag279.xml"/><Relationship Id="rId63" Type="http://schemas.openxmlformats.org/officeDocument/2006/relationships/tags" Target="../tags/tag295.xml"/><Relationship Id="rId68" Type="http://schemas.openxmlformats.org/officeDocument/2006/relationships/tags" Target="../tags/tag300.xml"/><Relationship Id="rId84" Type="http://schemas.openxmlformats.org/officeDocument/2006/relationships/tags" Target="../tags/tag316.xml"/><Relationship Id="rId89" Type="http://schemas.openxmlformats.org/officeDocument/2006/relationships/tags" Target="../tags/tag321.xml"/><Relationship Id="rId16" Type="http://schemas.openxmlformats.org/officeDocument/2006/relationships/tags" Target="../tags/tag248.xml"/><Relationship Id="rId11" Type="http://schemas.openxmlformats.org/officeDocument/2006/relationships/tags" Target="../tags/tag243.xml"/><Relationship Id="rId32" Type="http://schemas.openxmlformats.org/officeDocument/2006/relationships/tags" Target="../tags/tag264.xml"/><Relationship Id="rId37" Type="http://schemas.openxmlformats.org/officeDocument/2006/relationships/tags" Target="../tags/tag269.xml"/><Relationship Id="rId53" Type="http://schemas.openxmlformats.org/officeDocument/2006/relationships/tags" Target="../tags/tag285.xml"/><Relationship Id="rId58" Type="http://schemas.openxmlformats.org/officeDocument/2006/relationships/tags" Target="../tags/tag290.xml"/><Relationship Id="rId74" Type="http://schemas.openxmlformats.org/officeDocument/2006/relationships/tags" Target="../tags/tag306.xml"/><Relationship Id="rId79" Type="http://schemas.openxmlformats.org/officeDocument/2006/relationships/tags" Target="../tags/tag311.xml"/><Relationship Id="rId5" Type="http://schemas.openxmlformats.org/officeDocument/2006/relationships/tags" Target="../tags/tag237.xml"/><Relationship Id="rId90" Type="http://schemas.openxmlformats.org/officeDocument/2006/relationships/tags" Target="../tags/tag322.xml"/><Relationship Id="rId95" Type="http://schemas.openxmlformats.org/officeDocument/2006/relationships/tags" Target="../tags/tag327.xml"/><Relationship Id="rId22" Type="http://schemas.openxmlformats.org/officeDocument/2006/relationships/tags" Target="../tags/tag254.xml"/><Relationship Id="rId27" Type="http://schemas.openxmlformats.org/officeDocument/2006/relationships/tags" Target="../tags/tag259.xml"/><Relationship Id="rId43" Type="http://schemas.openxmlformats.org/officeDocument/2006/relationships/tags" Target="../tags/tag275.xml"/><Relationship Id="rId48" Type="http://schemas.openxmlformats.org/officeDocument/2006/relationships/tags" Target="../tags/tag280.xml"/><Relationship Id="rId64" Type="http://schemas.openxmlformats.org/officeDocument/2006/relationships/tags" Target="../tags/tag296.xml"/><Relationship Id="rId69" Type="http://schemas.openxmlformats.org/officeDocument/2006/relationships/tags" Target="../tags/tag301.xml"/><Relationship Id="rId80" Type="http://schemas.openxmlformats.org/officeDocument/2006/relationships/tags" Target="../tags/tag312.xml"/><Relationship Id="rId85" Type="http://schemas.openxmlformats.org/officeDocument/2006/relationships/tags" Target="../tags/tag317.xml"/><Relationship Id="rId3" Type="http://schemas.openxmlformats.org/officeDocument/2006/relationships/tags" Target="../tags/tag235.xml"/><Relationship Id="rId12" Type="http://schemas.openxmlformats.org/officeDocument/2006/relationships/tags" Target="../tags/tag244.xml"/><Relationship Id="rId17" Type="http://schemas.openxmlformats.org/officeDocument/2006/relationships/tags" Target="../tags/tag249.xml"/><Relationship Id="rId25" Type="http://schemas.openxmlformats.org/officeDocument/2006/relationships/tags" Target="../tags/tag257.xml"/><Relationship Id="rId33" Type="http://schemas.openxmlformats.org/officeDocument/2006/relationships/tags" Target="../tags/tag265.xml"/><Relationship Id="rId38" Type="http://schemas.openxmlformats.org/officeDocument/2006/relationships/tags" Target="../tags/tag270.xml"/><Relationship Id="rId46" Type="http://schemas.openxmlformats.org/officeDocument/2006/relationships/tags" Target="../tags/tag278.xml"/><Relationship Id="rId59" Type="http://schemas.openxmlformats.org/officeDocument/2006/relationships/tags" Target="../tags/tag291.xml"/><Relationship Id="rId67" Type="http://schemas.openxmlformats.org/officeDocument/2006/relationships/tags" Target="../tags/tag299.xml"/><Relationship Id="rId20" Type="http://schemas.openxmlformats.org/officeDocument/2006/relationships/tags" Target="../tags/tag252.xml"/><Relationship Id="rId41" Type="http://schemas.openxmlformats.org/officeDocument/2006/relationships/tags" Target="../tags/tag273.xml"/><Relationship Id="rId54" Type="http://schemas.openxmlformats.org/officeDocument/2006/relationships/tags" Target="../tags/tag286.xml"/><Relationship Id="rId62" Type="http://schemas.openxmlformats.org/officeDocument/2006/relationships/tags" Target="../tags/tag294.xml"/><Relationship Id="rId70" Type="http://schemas.openxmlformats.org/officeDocument/2006/relationships/tags" Target="../tags/tag302.xml"/><Relationship Id="rId75" Type="http://schemas.openxmlformats.org/officeDocument/2006/relationships/tags" Target="../tags/tag307.xml"/><Relationship Id="rId83" Type="http://schemas.openxmlformats.org/officeDocument/2006/relationships/tags" Target="../tags/tag315.xml"/><Relationship Id="rId88" Type="http://schemas.openxmlformats.org/officeDocument/2006/relationships/tags" Target="../tags/tag320.xml"/><Relationship Id="rId91" Type="http://schemas.openxmlformats.org/officeDocument/2006/relationships/tags" Target="../tags/tag323.xml"/><Relationship Id="rId96" Type="http://schemas.openxmlformats.org/officeDocument/2006/relationships/tags" Target="../tags/tag328.xml"/><Relationship Id="rId1" Type="http://schemas.openxmlformats.org/officeDocument/2006/relationships/tags" Target="../tags/tag233.xml"/><Relationship Id="rId6" Type="http://schemas.openxmlformats.org/officeDocument/2006/relationships/tags" Target="../tags/tag238.xml"/><Relationship Id="rId15" Type="http://schemas.openxmlformats.org/officeDocument/2006/relationships/tags" Target="../tags/tag247.xml"/><Relationship Id="rId23" Type="http://schemas.openxmlformats.org/officeDocument/2006/relationships/tags" Target="../tags/tag255.xml"/><Relationship Id="rId28" Type="http://schemas.openxmlformats.org/officeDocument/2006/relationships/tags" Target="../tags/tag260.xml"/><Relationship Id="rId36" Type="http://schemas.openxmlformats.org/officeDocument/2006/relationships/tags" Target="../tags/tag268.xml"/><Relationship Id="rId49" Type="http://schemas.openxmlformats.org/officeDocument/2006/relationships/tags" Target="../tags/tag281.xml"/><Relationship Id="rId57" Type="http://schemas.openxmlformats.org/officeDocument/2006/relationships/tags" Target="../tags/tag289.xml"/><Relationship Id="rId10" Type="http://schemas.openxmlformats.org/officeDocument/2006/relationships/tags" Target="../tags/tag242.xml"/><Relationship Id="rId31" Type="http://schemas.openxmlformats.org/officeDocument/2006/relationships/tags" Target="../tags/tag263.xml"/><Relationship Id="rId44" Type="http://schemas.openxmlformats.org/officeDocument/2006/relationships/tags" Target="../tags/tag276.xml"/><Relationship Id="rId52" Type="http://schemas.openxmlformats.org/officeDocument/2006/relationships/tags" Target="../tags/tag284.xml"/><Relationship Id="rId60" Type="http://schemas.openxmlformats.org/officeDocument/2006/relationships/tags" Target="../tags/tag292.xml"/><Relationship Id="rId65" Type="http://schemas.openxmlformats.org/officeDocument/2006/relationships/tags" Target="../tags/tag297.xml"/><Relationship Id="rId73" Type="http://schemas.openxmlformats.org/officeDocument/2006/relationships/tags" Target="../tags/tag305.xml"/><Relationship Id="rId78" Type="http://schemas.openxmlformats.org/officeDocument/2006/relationships/tags" Target="../tags/tag310.xml"/><Relationship Id="rId81" Type="http://schemas.openxmlformats.org/officeDocument/2006/relationships/tags" Target="../tags/tag313.xml"/><Relationship Id="rId86" Type="http://schemas.openxmlformats.org/officeDocument/2006/relationships/tags" Target="../tags/tag318.xml"/><Relationship Id="rId94" Type="http://schemas.openxmlformats.org/officeDocument/2006/relationships/tags" Target="../tags/tag326.xml"/><Relationship Id="rId99" Type="http://schemas.openxmlformats.org/officeDocument/2006/relationships/notesSlide" Target="../notesSlides/notesSlide4.xml"/><Relationship Id="rId4" Type="http://schemas.openxmlformats.org/officeDocument/2006/relationships/tags" Target="../tags/tag236.xml"/><Relationship Id="rId9" Type="http://schemas.openxmlformats.org/officeDocument/2006/relationships/tags" Target="../tags/tag241.xml"/><Relationship Id="rId13" Type="http://schemas.openxmlformats.org/officeDocument/2006/relationships/tags" Target="../tags/tag245.xml"/><Relationship Id="rId18" Type="http://schemas.openxmlformats.org/officeDocument/2006/relationships/tags" Target="../tags/tag250.xml"/><Relationship Id="rId39" Type="http://schemas.openxmlformats.org/officeDocument/2006/relationships/tags" Target="../tags/tag271.xml"/><Relationship Id="rId34" Type="http://schemas.openxmlformats.org/officeDocument/2006/relationships/tags" Target="../tags/tag266.xml"/><Relationship Id="rId50" Type="http://schemas.openxmlformats.org/officeDocument/2006/relationships/tags" Target="../tags/tag282.xml"/><Relationship Id="rId55" Type="http://schemas.openxmlformats.org/officeDocument/2006/relationships/tags" Target="../tags/tag287.xml"/><Relationship Id="rId76" Type="http://schemas.openxmlformats.org/officeDocument/2006/relationships/tags" Target="../tags/tag308.xml"/><Relationship Id="rId97" Type="http://schemas.openxmlformats.org/officeDocument/2006/relationships/tags" Target="../tags/tag329.xml"/><Relationship Id="rId7" Type="http://schemas.openxmlformats.org/officeDocument/2006/relationships/tags" Target="../tags/tag239.xml"/><Relationship Id="rId71" Type="http://schemas.openxmlformats.org/officeDocument/2006/relationships/tags" Target="../tags/tag303.xml"/><Relationship Id="rId92" Type="http://schemas.openxmlformats.org/officeDocument/2006/relationships/tags" Target="../tags/tag324.xml"/><Relationship Id="rId2" Type="http://schemas.openxmlformats.org/officeDocument/2006/relationships/tags" Target="../tags/tag234.xml"/><Relationship Id="rId29" Type="http://schemas.openxmlformats.org/officeDocument/2006/relationships/tags" Target="../tags/tag261.xml"/><Relationship Id="rId24" Type="http://schemas.openxmlformats.org/officeDocument/2006/relationships/tags" Target="../tags/tag256.xml"/><Relationship Id="rId40" Type="http://schemas.openxmlformats.org/officeDocument/2006/relationships/tags" Target="../tags/tag272.xml"/><Relationship Id="rId45" Type="http://schemas.openxmlformats.org/officeDocument/2006/relationships/tags" Target="../tags/tag277.xml"/><Relationship Id="rId66" Type="http://schemas.openxmlformats.org/officeDocument/2006/relationships/tags" Target="../tags/tag298.xml"/><Relationship Id="rId87" Type="http://schemas.openxmlformats.org/officeDocument/2006/relationships/tags" Target="../tags/tag319.xml"/><Relationship Id="rId61" Type="http://schemas.openxmlformats.org/officeDocument/2006/relationships/tags" Target="../tags/tag293.xml"/><Relationship Id="rId82" Type="http://schemas.openxmlformats.org/officeDocument/2006/relationships/tags" Target="../tags/tag314.xml"/><Relationship Id="rId19" Type="http://schemas.openxmlformats.org/officeDocument/2006/relationships/tags" Target="../tags/tag251.xml"/><Relationship Id="rId14" Type="http://schemas.openxmlformats.org/officeDocument/2006/relationships/tags" Target="../tags/tag246.xml"/><Relationship Id="rId30" Type="http://schemas.openxmlformats.org/officeDocument/2006/relationships/tags" Target="../tags/tag262.xml"/><Relationship Id="rId35" Type="http://schemas.openxmlformats.org/officeDocument/2006/relationships/tags" Target="../tags/tag267.xml"/><Relationship Id="rId56" Type="http://schemas.openxmlformats.org/officeDocument/2006/relationships/tags" Target="../tags/tag288.xml"/><Relationship Id="rId77" Type="http://schemas.openxmlformats.org/officeDocument/2006/relationships/tags" Target="../tags/tag309.xml"/><Relationship Id="rId8" Type="http://schemas.openxmlformats.org/officeDocument/2006/relationships/tags" Target="../tags/tag240.xml"/><Relationship Id="rId51" Type="http://schemas.openxmlformats.org/officeDocument/2006/relationships/tags" Target="../tags/tag283.xml"/><Relationship Id="rId72" Type="http://schemas.openxmlformats.org/officeDocument/2006/relationships/tags" Target="../tags/tag304.xml"/><Relationship Id="rId93" Type="http://schemas.openxmlformats.org/officeDocument/2006/relationships/tags" Target="../tags/tag325.xml"/><Relationship Id="rId98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tutorials/beginner/examples_autograd/two_layer_net_custom_function.html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hyperlink" Target="https://pytorch.org/docs/stable/notes/extending.html#how-to-us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tags" Target="../tags/tag332.xml"/><Relationship Id="rId7" Type="http://schemas.openxmlformats.org/officeDocument/2006/relationships/image" Target="../media/image35.jpeg"/><Relationship Id="rId12" Type="http://schemas.openxmlformats.org/officeDocument/2006/relationships/image" Target="../media/image40.png"/><Relationship Id="rId2" Type="http://schemas.openxmlformats.org/officeDocument/2006/relationships/tags" Target="../tags/tag331.xml"/><Relationship Id="rId1" Type="http://schemas.openxmlformats.org/officeDocument/2006/relationships/tags" Target="../tags/tag330.xml"/><Relationship Id="rId6" Type="http://schemas.openxmlformats.org/officeDocument/2006/relationships/notesSlide" Target="../notesSlides/notesSlide5.xml"/><Relationship Id="rId11" Type="http://schemas.openxmlformats.org/officeDocument/2006/relationships/image" Target="../media/image39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38.png"/><Relationship Id="rId4" Type="http://schemas.openxmlformats.org/officeDocument/2006/relationships/tags" Target="../tags/tag333.xml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34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3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docs/stable/data.html#map-style-datasets" TargetMode="External"/><Relationship Id="rId2" Type="http://schemas.openxmlformats.org/officeDocument/2006/relationships/hyperlink" Target="https://pytorch.org/tutorials/beginner/basics/data_tutorial.html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300F5-273A-D73E-2E20-9C03A4E72E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41231" y="1254182"/>
            <a:ext cx="6056026" cy="1308613"/>
          </a:xfrm>
        </p:spPr>
        <p:txBody>
          <a:bodyPr anchor="b">
            <a:normAutofit/>
          </a:bodyPr>
          <a:lstStyle/>
          <a:p>
            <a:r>
              <a:rPr lang="en-BE" dirty="0">
                <a:latin typeface="Arial" panose="020B0604020202020204" pitchFamily="34" charset="0"/>
                <a:cs typeface="Arial" panose="020B0604020202020204" pitchFamily="34" charset="0"/>
              </a:rPr>
              <a:t>PET reconstruction </a:t>
            </a:r>
            <a:br>
              <a:rPr lang="en-B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BE" dirty="0">
                <a:latin typeface="Arial" panose="020B0604020202020204" pitchFamily="34" charset="0"/>
                <a:cs typeface="Arial" panose="020B0604020202020204" pitchFamily="34" charset="0"/>
              </a:rPr>
              <a:t>deep learning hands 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202E30-A342-FC5D-0261-EBB376E321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6192" y="3115988"/>
            <a:ext cx="4712343" cy="780399"/>
          </a:xfrm>
        </p:spPr>
        <p:txBody>
          <a:bodyPr anchor="t">
            <a:normAutofit/>
          </a:bodyPr>
          <a:lstStyle/>
          <a:p>
            <a:r>
              <a:rPr lang="en-US" sz="2000" i="1" dirty="0"/>
              <a:t>IEEE MIC image reconstruction and AI short course 2023</a:t>
            </a:r>
            <a:endParaRPr lang="en-BE" sz="2000" i="1" dirty="0"/>
          </a:p>
        </p:txBody>
      </p:sp>
      <p:pic>
        <p:nvPicPr>
          <p:cNvPr id="5" name="Picture 4" descr="A colorful structure with many dots and lines&#10;&#10;Description automatically generated with medium confidence">
            <a:extLst>
              <a:ext uri="{FF2B5EF4-FFF2-40B4-BE49-F238E27FC236}">
                <a16:creationId xmlns:a16="http://schemas.microsoft.com/office/drawing/2014/main" id="{9031A4F2-F394-EF60-EB82-49984440D8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26" r="4308" b="3"/>
          <a:stretch/>
        </p:blipFill>
        <p:spPr>
          <a:xfrm>
            <a:off x="10" y="10"/>
            <a:ext cx="5097086" cy="3436674"/>
          </a:xfrm>
          <a:prstGeom prst="rect">
            <a:avLst/>
          </a:prstGeom>
        </p:spPr>
      </p:pic>
      <p:pic>
        <p:nvPicPr>
          <p:cNvPr id="7" name="Picture 6" descr="A whiteboard with colorful graphics&#10;&#10;Description automatically generated">
            <a:extLst>
              <a:ext uri="{FF2B5EF4-FFF2-40B4-BE49-F238E27FC236}">
                <a16:creationId xmlns:a16="http://schemas.microsoft.com/office/drawing/2014/main" id="{0055ACA8-6E87-2C5F-6F25-0BFBFAD83F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645" b="2"/>
          <a:stretch/>
        </p:blipFill>
        <p:spPr>
          <a:xfrm>
            <a:off x="-7" y="3429000"/>
            <a:ext cx="5097087" cy="3429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C99CB2A-3A69-AFA0-E665-554D9C82A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35407" y="0"/>
            <a:ext cx="123362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5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55389F3-271F-2049-12F0-9BABD300D2A5}"/>
              </a:ext>
            </a:extLst>
          </p:cNvPr>
          <p:cNvSpPr txBox="1">
            <a:spLocks/>
          </p:cNvSpPr>
          <p:nvPr/>
        </p:nvSpPr>
        <p:spPr>
          <a:xfrm>
            <a:off x="6326192" y="4205366"/>
            <a:ext cx="4712343" cy="7803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/>
              <a:t>georg.schramm@kuleuven.be</a:t>
            </a:r>
            <a:endParaRPr lang="en-BE" sz="2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9F556-35D5-8979-5A00-AB4582257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95FC-6C5F-014C-AC71-E8811E141A3F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66601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C58E59-D246-D8C9-298E-7E6108FBB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Projection pytorch (GPU) tensors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F117D8-7EC1-B544-9DBF-456DAF4F0A82}"/>
              </a:ext>
            </a:extLst>
          </p:cNvPr>
          <p:cNvSpPr txBox="1"/>
          <p:nvPr/>
        </p:nvSpPr>
        <p:spPr>
          <a:xfrm>
            <a:off x="768626" y="1364973"/>
            <a:ext cx="8007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b="1" dirty="0"/>
              <a:t>Learning Objective I</a:t>
            </a:r>
            <a:br>
              <a:rPr lang="en-BE" dirty="0"/>
            </a:br>
            <a:r>
              <a:rPr lang="en-BE" dirty="0"/>
              <a:t>How to efficiently forward / back project 3D images stored in pytorch (GPU) tensors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42C74B7-F45C-51C0-305A-D9754CA8E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842" y="2217809"/>
            <a:ext cx="7772400" cy="32801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4EF876-379E-54A0-8B10-3B4B108350DC}"/>
              </a:ext>
            </a:extLst>
          </p:cNvPr>
          <p:cNvSpPr txBox="1"/>
          <p:nvPr/>
        </p:nvSpPr>
        <p:spPr>
          <a:xfrm>
            <a:off x="768626" y="6045326"/>
            <a:ext cx="7764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b="1" dirty="0"/>
              <a:t>Later today</a:t>
            </a:r>
            <a:br>
              <a:rPr lang="en-BE" dirty="0"/>
            </a:br>
            <a:r>
              <a:rPr lang="en-BE" dirty="0"/>
              <a:t>How to wrap projectors into a pytorch layer (function) compatible with autograd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B4BAD3-1019-E3F0-4A73-2089726BF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95FC-6C5F-014C-AC71-E8811E141A3F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8522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C58E59-D246-D8C9-298E-7E6108FBB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Summary + Learnings 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F117D8-7EC1-B544-9DBF-456DAF4F0A82}"/>
              </a:ext>
            </a:extLst>
          </p:cNvPr>
          <p:cNvSpPr txBox="1"/>
          <p:nvPr/>
        </p:nvSpPr>
        <p:spPr>
          <a:xfrm>
            <a:off x="748306" y="1893293"/>
            <a:ext cx="8134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b="1" dirty="0"/>
              <a:t>Projecting / back projecting pytorch GPU arrays (tensors) is “easy” using parallelproj</a:t>
            </a:r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DFE26F-B78D-15F9-A395-868F8D211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347" y="2889507"/>
            <a:ext cx="7315200" cy="889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3662C5-0A94-995C-0DFE-9E6BF294B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95FC-6C5F-014C-AC71-E8811E141A3F}" type="slidenum">
              <a:rPr lang="en-BE" smtClean="0"/>
              <a:t>11</a:t>
            </a:fld>
            <a:endParaRPr lang="en-BE"/>
          </a:p>
        </p:txBody>
      </p:sp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D7F205A-3995-0D50-2B5B-2AB7E1F96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347" y="4186987"/>
            <a:ext cx="71501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832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C58E59-D246-D8C9-298E-7E6108FBB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Parallelproj deep dive (optional)</a:t>
            </a:r>
          </a:p>
        </p:txBody>
      </p:sp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23DAEFB5-05BA-E563-D625-1B7295A7C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58" y="2376175"/>
            <a:ext cx="4342460" cy="158416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FD61019-1B33-F1D8-2F51-F562B8FA9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4" y="1143001"/>
            <a:ext cx="6058646" cy="1105294"/>
          </a:xfrm>
          <a:prstGeom prst="rect">
            <a:avLst/>
          </a:prstGeom>
        </p:spPr>
      </p:pic>
      <p:pic>
        <p:nvPicPr>
          <p:cNvPr id="10" name="Picture 9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64151F5-51CB-BE47-6F09-C49A83117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57" y="4168097"/>
            <a:ext cx="6226833" cy="2523560"/>
          </a:xfrm>
          <a:prstGeom prst="rect">
            <a:avLst/>
          </a:prstGeom>
        </p:spPr>
      </p:pic>
      <p:pic>
        <p:nvPicPr>
          <p:cNvPr id="14" name="Picture 13" descr="A white background with red and blue text&#10;&#10;Description automatically generated">
            <a:extLst>
              <a:ext uri="{FF2B5EF4-FFF2-40B4-BE49-F238E27FC236}">
                <a16:creationId xmlns:a16="http://schemas.microsoft.com/office/drawing/2014/main" id="{389A96AD-D0D5-3D27-23FA-850DC7E237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349" y="1650016"/>
            <a:ext cx="6058647" cy="16469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4AD6A9-577C-7EA6-1E5F-294D4F0179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690" y="1225268"/>
            <a:ext cx="3615475" cy="36711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2021E43-92E5-8C7D-89C5-A054A92C54D0}"/>
              </a:ext>
            </a:extLst>
          </p:cNvPr>
          <p:cNvSpPr txBox="1"/>
          <p:nvPr/>
        </p:nvSpPr>
        <p:spPr>
          <a:xfrm>
            <a:off x="7299299" y="3395561"/>
            <a:ext cx="4130746" cy="2000548"/>
          </a:xfrm>
          <a:prstGeom prst="rect">
            <a:avLst/>
          </a:prstGeom>
          <a:noFill/>
          <a:ln w="28575">
            <a:solidFill>
              <a:srgbClr val="81509F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spcAft>
                <a:spcPts val="1200"/>
              </a:spcAft>
              <a:buAutoNum type="arabicPeriod"/>
            </a:pPr>
            <a:r>
              <a:rPr lang="en-BE" sz="1400" dirty="0"/>
              <a:t>direction execution of projection CUDA kernels</a:t>
            </a:r>
            <a:br>
              <a:rPr lang="en-BE" sz="1400" dirty="0"/>
            </a:br>
            <a:r>
              <a:rPr lang="en-BE" sz="1400" dirty="0"/>
              <a:t>on (torch) CUDA arrays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GB" sz="1400" dirty="0"/>
              <a:t>v</a:t>
            </a:r>
            <a:r>
              <a:rPr lang="en-BE" sz="1400" dirty="0"/>
              <a:t>ery flexible, only needs LOR start end end points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GB" sz="1400" dirty="0"/>
              <a:t>n</a:t>
            </a:r>
            <a:r>
              <a:rPr lang="en-BE" sz="1400" dirty="0"/>
              <a:t>on-TOF and TOF mode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GB" sz="1400" dirty="0"/>
              <a:t>s</a:t>
            </a:r>
            <a:r>
              <a:rPr lang="en-BE" sz="1400" dirty="0"/>
              <a:t>inogram and listmode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GB" sz="1400" dirty="0"/>
              <a:t>p</a:t>
            </a:r>
            <a:r>
              <a:rPr lang="en-BE" sz="1400" dirty="0"/>
              <a:t>ython array API compatible</a:t>
            </a:r>
          </a:p>
        </p:txBody>
      </p:sp>
      <p:pic>
        <p:nvPicPr>
          <p:cNvPr id="19" name="Picture 18" descr="A screenshot of a red box&#10;&#10;Description automatically generated">
            <a:extLst>
              <a:ext uri="{FF2B5EF4-FFF2-40B4-BE49-F238E27FC236}">
                <a16:creationId xmlns:a16="http://schemas.microsoft.com/office/drawing/2014/main" id="{4A01BD80-39DF-1C33-4B9B-BBC2AA10E2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9705" y="5527233"/>
            <a:ext cx="4610847" cy="128511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96A195-DF51-13CE-0133-2748E498D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95FC-6C5F-014C-AC71-E8811E141A3F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97175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4424F-FA19-92AE-EFDB-6184BDD0D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365" y="2631242"/>
            <a:ext cx="11598965" cy="2073280"/>
          </a:xfrm>
        </p:spPr>
        <p:txBody>
          <a:bodyPr>
            <a:normAutofit/>
          </a:bodyPr>
          <a:lstStyle/>
          <a:p>
            <a:r>
              <a:rPr lang="en-BE" dirty="0"/>
              <a:t>Implementing an EM Update module</a:t>
            </a:r>
            <a:br>
              <a:rPr lang="en-BE" dirty="0"/>
            </a:br>
            <a:r>
              <a:rPr lang="en-BE" b="0" dirty="0"/>
              <a:t>using projection layers and autograd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2EF567-9CCF-DF4F-E6C4-5EDEBD071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95FC-6C5F-014C-AC71-E8811E141A3F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50053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0A2E5-5DCB-CD89-00B8-DD7DFFAAE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EM update module as a computational graph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3A6488C-7DBD-13C6-D335-7B671FE0990F}"/>
              </a:ext>
            </a:extLst>
          </p:cNvPr>
          <p:cNvGrpSpPr>
            <a:grpSpLocks noChangeAspect="1"/>
          </p:cNvGrpSpPr>
          <p:nvPr/>
        </p:nvGrpSpPr>
        <p:grpSpPr>
          <a:xfrm>
            <a:off x="102709" y="1587858"/>
            <a:ext cx="2653808" cy="2160986"/>
            <a:chOff x="483701" y="3479605"/>
            <a:chExt cx="3107638" cy="2530538"/>
          </a:xfrm>
        </p:grpSpPr>
        <p:pic>
          <p:nvPicPr>
            <p:cNvPr id="4" name="Picture 3" descr="A diagram of a computer program&#10;&#10;Description automatically generated">
              <a:extLst>
                <a:ext uri="{FF2B5EF4-FFF2-40B4-BE49-F238E27FC236}">
                  <a16:creationId xmlns:a16="http://schemas.microsoft.com/office/drawing/2014/main" id="{DDA7F69A-2965-FB78-173C-D6021B2190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9"/>
            <a:srcRect l="-706" t="14769" r="69163" b="12795"/>
            <a:stretch/>
          </p:blipFill>
          <p:spPr>
            <a:xfrm>
              <a:off x="483701" y="3479605"/>
              <a:ext cx="3107638" cy="2530538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70A8171-348F-AD79-D998-9282B8A5740F}"/>
                </a:ext>
              </a:extLst>
            </p:cNvPr>
            <p:cNvSpPr/>
            <p:nvPr/>
          </p:nvSpPr>
          <p:spPr>
            <a:xfrm>
              <a:off x="1391476" y="3498573"/>
              <a:ext cx="1789043" cy="715618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  <p:grpSp>
        <p:nvGrpSpPr>
          <p:cNvPr id="564" name="Group 563">
            <a:extLst>
              <a:ext uri="{FF2B5EF4-FFF2-40B4-BE49-F238E27FC236}">
                <a16:creationId xmlns:a16="http://schemas.microsoft.com/office/drawing/2014/main" id="{1554D0ED-4FEE-A752-8781-87ED996622B1}"/>
              </a:ext>
            </a:extLst>
          </p:cNvPr>
          <p:cNvGrpSpPr/>
          <p:nvPr/>
        </p:nvGrpSpPr>
        <p:grpSpPr>
          <a:xfrm>
            <a:off x="2918791" y="1381536"/>
            <a:ext cx="3826064" cy="626167"/>
            <a:chOff x="3528393" y="1381536"/>
            <a:chExt cx="3826064" cy="626167"/>
          </a:xfrm>
        </p:grpSpPr>
        <p:grpSp>
          <p:nvGrpSpPr>
            <p:cNvPr id="557" name="Group 556" descr="\documentclass{article}&#10;\usepackage{amsmath}&#10;\usepackage{amssymb}&#10;\usepackage[cm]{sfmath}&#10;\pagestyle{empty}&#10;&#10;\DeclareMathOperator{\argmin}{argmin}&#10;&#10;&#10;\begin{document}&#10;&#10;$$&#10;p(x) = A x&#10;$$&#10;&#10;&#10;\end{document}" title="IguanaTex Vector Display">
              <a:extLst>
                <a:ext uri="{FF2B5EF4-FFF2-40B4-BE49-F238E27FC236}">
                  <a16:creationId xmlns:a16="http://schemas.microsoft.com/office/drawing/2014/main" id="{82AB38A0-5AB0-EA54-E5E0-B172E8A9E4B3}"/>
                </a:ext>
              </a:extLst>
            </p:cNvPr>
            <p:cNvGrpSpPr>
              <a:grpSpLocks noChangeAspect="1"/>
            </p:cNvGrpSpPr>
            <p:nvPr>
              <p:custDataLst>
                <p:tags r:id="rId110"/>
              </p:custDataLst>
            </p:nvPr>
          </p:nvGrpSpPr>
          <p:grpSpPr>
            <a:xfrm>
              <a:off x="3632200" y="1600200"/>
              <a:ext cx="1109159" cy="227745"/>
              <a:chOff x="9020285" y="3134422"/>
              <a:chExt cx="1109159" cy="227745"/>
            </a:xfrm>
          </p:grpSpPr>
          <p:sp>
            <p:nvSpPr>
              <p:cNvPr id="550" name="Freeform 549">
                <a:extLst>
                  <a:ext uri="{FF2B5EF4-FFF2-40B4-BE49-F238E27FC236}">
                    <a16:creationId xmlns:a16="http://schemas.microsoft.com/office/drawing/2014/main" id="{EFEB47D3-09A8-4F34-0CDB-DEE74D5E8715}"/>
                  </a:ext>
                </a:extLst>
              </p:cNvPr>
              <p:cNvSpPr/>
              <p:nvPr>
                <p:custDataLst>
                  <p:tags r:id="rId111"/>
                </p:custDataLst>
              </p:nvPr>
            </p:nvSpPr>
            <p:spPr>
              <a:xfrm>
                <a:off x="9020285" y="3201607"/>
                <a:ext cx="125007" cy="147807"/>
              </a:xfrm>
              <a:custGeom>
                <a:avLst/>
                <a:gdLst>
                  <a:gd name="connsiteX0" fmla="*/ 32855 w 125007"/>
                  <a:gd name="connsiteY0" fmla="*/ 93223 h 147807"/>
                  <a:gd name="connsiteX1" fmla="*/ 63727 w 125007"/>
                  <a:gd name="connsiteY1" fmla="*/ 106204 h 147807"/>
                  <a:gd name="connsiteX2" fmla="*/ 125219 w 125007"/>
                  <a:gd name="connsiteY2" fmla="*/ 36970 h 147807"/>
                  <a:gd name="connsiteX3" fmla="*/ 95612 w 125007"/>
                  <a:gd name="connsiteY3" fmla="*/ 75 h 147807"/>
                  <a:gd name="connsiteX4" fmla="*/ 50822 w 125007"/>
                  <a:gd name="connsiteY4" fmla="*/ 13739 h 147807"/>
                  <a:gd name="connsiteX5" fmla="*/ 53352 w 125007"/>
                  <a:gd name="connsiteY5" fmla="*/ 2580 h 147807"/>
                  <a:gd name="connsiteX6" fmla="*/ 34373 w 125007"/>
                  <a:gd name="connsiteY6" fmla="*/ 2580 h 147807"/>
                  <a:gd name="connsiteX7" fmla="*/ 212 w 125007"/>
                  <a:gd name="connsiteY7" fmla="*/ 147882 h 147807"/>
                  <a:gd name="connsiteX8" fmla="*/ 19949 w 125007"/>
                  <a:gd name="connsiteY8" fmla="*/ 147882 h 147807"/>
                  <a:gd name="connsiteX9" fmla="*/ 32855 w 125007"/>
                  <a:gd name="connsiteY9" fmla="*/ 93223 h 147807"/>
                  <a:gd name="connsiteX10" fmla="*/ 47532 w 125007"/>
                  <a:gd name="connsiteY10" fmla="*/ 31276 h 147807"/>
                  <a:gd name="connsiteX11" fmla="*/ 51834 w 125007"/>
                  <a:gd name="connsiteY11" fmla="*/ 24444 h 147807"/>
                  <a:gd name="connsiteX12" fmla="*/ 78151 w 125007"/>
                  <a:gd name="connsiteY12" fmla="*/ 14650 h 147807"/>
                  <a:gd name="connsiteX13" fmla="*/ 104722 w 125007"/>
                  <a:gd name="connsiteY13" fmla="*/ 43346 h 147807"/>
                  <a:gd name="connsiteX14" fmla="*/ 57401 w 125007"/>
                  <a:gd name="connsiteY14" fmla="*/ 92312 h 147807"/>
                  <a:gd name="connsiteX15" fmla="*/ 36651 w 125007"/>
                  <a:gd name="connsiteY15" fmla="*/ 77281 h 147807"/>
                  <a:gd name="connsiteX16" fmla="*/ 37410 w 125007"/>
                  <a:gd name="connsiteY16" fmla="*/ 74092 h 147807"/>
                  <a:gd name="connsiteX17" fmla="*/ 47532 w 125007"/>
                  <a:gd name="connsiteY17" fmla="*/ 31276 h 14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5007" h="147807">
                    <a:moveTo>
                      <a:pt x="32855" y="93223"/>
                    </a:moveTo>
                    <a:cubicBezTo>
                      <a:pt x="36651" y="97094"/>
                      <a:pt x="45761" y="106204"/>
                      <a:pt x="63727" y="106204"/>
                    </a:cubicBezTo>
                    <a:cubicBezTo>
                      <a:pt x="93587" y="106204"/>
                      <a:pt x="125219" y="74775"/>
                      <a:pt x="125219" y="36970"/>
                    </a:cubicBezTo>
                    <a:cubicBezTo>
                      <a:pt x="125219" y="17611"/>
                      <a:pt x="115603" y="75"/>
                      <a:pt x="95612" y="75"/>
                    </a:cubicBezTo>
                    <a:cubicBezTo>
                      <a:pt x="79923" y="75"/>
                      <a:pt x="62715" y="5768"/>
                      <a:pt x="50822" y="13739"/>
                    </a:cubicBezTo>
                    <a:lnTo>
                      <a:pt x="53352" y="2580"/>
                    </a:lnTo>
                    <a:lnTo>
                      <a:pt x="34373" y="2580"/>
                    </a:lnTo>
                    <a:lnTo>
                      <a:pt x="212" y="147882"/>
                    </a:lnTo>
                    <a:lnTo>
                      <a:pt x="19949" y="147882"/>
                    </a:lnTo>
                    <a:lnTo>
                      <a:pt x="32855" y="93223"/>
                    </a:lnTo>
                    <a:close/>
                    <a:moveTo>
                      <a:pt x="47532" y="31276"/>
                    </a:moveTo>
                    <a:cubicBezTo>
                      <a:pt x="48544" y="27404"/>
                      <a:pt x="48797" y="27176"/>
                      <a:pt x="51834" y="24444"/>
                    </a:cubicBezTo>
                    <a:cubicBezTo>
                      <a:pt x="62968" y="15789"/>
                      <a:pt x="73090" y="14650"/>
                      <a:pt x="78151" y="14650"/>
                    </a:cubicBezTo>
                    <a:cubicBezTo>
                      <a:pt x="93840" y="14650"/>
                      <a:pt x="104722" y="26265"/>
                      <a:pt x="104722" y="43346"/>
                    </a:cubicBezTo>
                    <a:cubicBezTo>
                      <a:pt x="104722" y="69082"/>
                      <a:pt x="80682" y="92312"/>
                      <a:pt x="57401" y="92312"/>
                    </a:cubicBezTo>
                    <a:cubicBezTo>
                      <a:pt x="40194" y="92312"/>
                      <a:pt x="36651" y="78192"/>
                      <a:pt x="36651" y="77281"/>
                    </a:cubicBezTo>
                    <a:cubicBezTo>
                      <a:pt x="36651" y="77053"/>
                      <a:pt x="37410" y="74548"/>
                      <a:pt x="37410" y="74092"/>
                    </a:cubicBezTo>
                    <a:lnTo>
                      <a:pt x="47532" y="31276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551" name="Freeform 550">
                <a:extLst>
                  <a:ext uri="{FF2B5EF4-FFF2-40B4-BE49-F238E27FC236}">
                    <a16:creationId xmlns:a16="http://schemas.microsoft.com/office/drawing/2014/main" id="{5594220B-FE51-8541-C40E-FD790842B2FF}"/>
                  </a:ext>
                </a:extLst>
              </p:cNvPr>
              <p:cNvSpPr/>
              <p:nvPr>
                <p:custDataLst>
                  <p:tags r:id="rId112"/>
                </p:custDataLst>
              </p:nvPr>
            </p:nvSpPr>
            <p:spPr>
              <a:xfrm>
                <a:off x="9170488" y="3134422"/>
                <a:ext cx="64021" cy="227745"/>
              </a:xfrm>
              <a:custGeom>
                <a:avLst/>
                <a:gdLst>
                  <a:gd name="connsiteX0" fmla="*/ 48803 w 64021"/>
                  <a:gd name="connsiteY0" fmla="*/ 75 h 227745"/>
                  <a:gd name="connsiteX1" fmla="*/ 12110 w 64021"/>
                  <a:gd name="connsiteY1" fmla="*/ 48812 h 227745"/>
                  <a:gd name="connsiteX2" fmla="*/ 217 w 64021"/>
                  <a:gd name="connsiteY2" fmla="*/ 113948 h 227745"/>
                  <a:gd name="connsiteX3" fmla="*/ 48803 w 64021"/>
                  <a:gd name="connsiteY3" fmla="*/ 227821 h 227745"/>
                  <a:gd name="connsiteX4" fmla="*/ 64239 w 64021"/>
                  <a:gd name="connsiteY4" fmla="*/ 227821 h 227745"/>
                  <a:gd name="connsiteX5" fmla="*/ 19955 w 64021"/>
                  <a:gd name="connsiteY5" fmla="*/ 113948 h 227745"/>
                  <a:gd name="connsiteX6" fmla="*/ 31089 w 64021"/>
                  <a:gd name="connsiteY6" fmla="*/ 47674 h 227745"/>
                  <a:gd name="connsiteX7" fmla="*/ 64239 w 64021"/>
                  <a:gd name="connsiteY7" fmla="*/ 75 h 227745"/>
                  <a:gd name="connsiteX8" fmla="*/ 48803 w 64021"/>
                  <a:gd name="connsiteY8" fmla="*/ 75 h 22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021" h="227745">
                    <a:moveTo>
                      <a:pt x="48803" y="75"/>
                    </a:moveTo>
                    <a:cubicBezTo>
                      <a:pt x="40705" y="6907"/>
                      <a:pt x="23751" y="20800"/>
                      <a:pt x="12110" y="48812"/>
                    </a:cubicBezTo>
                    <a:cubicBezTo>
                      <a:pt x="1988" y="73181"/>
                      <a:pt x="217" y="97322"/>
                      <a:pt x="217" y="113948"/>
                    </a:cubicBezTo>
                    <a:cubicBezTo>
                      <a:pt x="217" y="187510"/>
                      <a:pt x="36656" y="217800"/>
                      <a:pt x="48803" y="227821"/>
                    </a:cubicBezTo>
                    <a:lnTo>
                      <a:pt x="64239" y="227821"/>
                    </a:lnTo>
                    <a:cubicBezTo>
                      <a:pt x="52093" y="216889"/>
                      <a:pt x="19955" y="187510"/>
                      <a:pt x="19955" y="113948"/>
                    </a:cubicBezTo>
                    <a:cubicBezTo>
                      <a:pt x="19955" y="101194"/>
                      <a:pt x="20714" y="74548"/>
                      <a:pt x="31089" y="47674"/>
                    </a:cubicBezTo>
                    <a:cubicBezTo>
                      <a:pt x="41464" y="21255"/>
                      <a:pt x="55888" y="7590"/>
                      <a:pt x="64239" y="75"/>
                    </a:cubicBezTo>
                    <a:lnTo>
                      <a:pt x="48803" y="75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552" name="Freeform 551">
                <a:extLst>
                  <a:ext uri="{FF2B5EF4-FFF2-40B4-BE49-F238E27FC236}">
                    <a16:creationId xmlns:a16="http://schemas.microsoft.com/office/drawing/2014/main" id="{37274A1A-D223-36C8-599E-C1A557BE7BA0}"/>
                  </a:ext>
                </a:extLst>
              </p:cNvPr>
              <p:cNvSpPr/>
              <p:nvPr>
                <p:custDataLst>
                  <p:tags r:id="rId113"/>
                </p:custDataLst>
              </p:nvPr>
            </p:nvSpPr>
            <p:spPr>
              <a:xfrm>
                <a:off x="9248906" y="3204112"/>
                <a:ext cx="136141" cy="101119"/>
              </a:xfrm>
              <a:custGeom>
                <a:avLst/>
                <a:gdLst>
                  <a:gd name="connsiteX0" fmla="*/ 78414 w 136141"/>
                  <a:gd name="connsiteY0" fmla="*/ 49040 h 101119"/>
                  <a:gd name="connsiteX1" fmla="*/ 136362 w 136141"/>
                  <a:gd name="connsiteY1" fmla="*/ 75 h 101119"/>
                  <a:gd name="connsiteX2" fmla="*/ 115359 w 136141"/>
                  <a:gd name="connsiteY2" fmla="*/ 75 h 101119"/>
                  <a:gd name="connsiteX3" fmla="*/ 72847 w 136141"/>
                  <a:gd name="connsiteY3" fmla="*/ 37653 h 101119"/>
                  <a:gd name="connsiteX4" fmla="*/ 46529 w 136141"/>
                  <a:gd name="connsiteY4" fmla="*/ 75 h 101119"/>
                  <a:gd name="connsiteX5" fmla="*/ 25526 w 136141"/>
                  <a:gd name="connsiteY5" fmla="*/ 75 h 101119"/>
                  <a:gd name="connsiteX6" fmla="*/ 61712 w 136141"/>
                  <a:gd name="connsiteY6" fmla="*/ 49040 h 101119"/>
                  <a:gd name="connsiteX7" fmla="*/ 221 w 136141"/>
                  <a:gd name="connsiteY7" fmla="*/ 101194 h 101119"/>
                  <a:gd name="connsiteX8" fmla="*/ 20971 w 136141"/>
                  <a:gd name="connsiteY8" fmla="*/ 101194 h 101119"/>
                  <a:gd name="connsiteX9" fmla="*/ 67786 w 136141"/>
                  <a:gd name="connsiteY9" fmla="*/ 58378 h 101119"/>
                  <a:gd name="connsiteX10" fmla="*/ 95621 w 136141"/>
                  <a:gd name="connsiteY10" fmla="*/ 101194 h 101119"/>
                  <a:gd name="connsiteX11" fmla="*/ 116624 w 136141"/>
                  <a:gd name="connsiteY11" fmla="*/ 101194 h 101119"/>
                  <a:gd name="connsiteX12" fmla="*/ 78414 w 136141"/>
                  <a:gd name="connsiteY12" fmla="*/ 49040 h 101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6141" h="101119">
                    <a:moveTo>
                      <a:pt x="78414" y="49040"/>
                    </a:moveTo>
                    <a:lnTo>
                      <a:pt x="136362" y="75"/>
                    </a:lnTo>
                    <a:lnTo>
                      <a:pt x="115359" y="75"/>
                    </a:lnTo>
                    <a:lnTo>
                      <a:pt x="72847" y="37653"/>
                    </a:lnTo>
                    <a:lnTo>
                      <a:pt x="46529" y="75"/>
                    </a:lnTo>
                    <a:lnTo>
                      <a:pt x="25526" y="75"/>
                    </a:lnTo>
                    <a:lnTo>
                      <a:pt x="61712" y="49040"/>
                    </a:lnTo>
                    <a:lnTo>
                      <a:pt x="221" y="101194"/>
                    </a:lnTo>
                    <a:lnTo>
                      <a:pt x="20971" y="101194"/>
                    </a:lnTo>
                    <a:lnTo>
                      <a:pt x="67786" y="58378"/>
                    </a:lnTo>
                    <a:lnTo>
                      <a:pt x="95621" y="101194"/>
                    </a:lnTo>
                    <a:lnTo>
                      <a:pt x="116624" y="101194"/>
                    </a:lnTo>
                    <a:lnTo>
                      <a:pt x="78414" y="49040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553" name="Freeform 552">
                <a:extLst>
                  <a:ext uri="{FF2B5EF4-FFF2-40B4-BE49-F238E27FC236}">
                    <a16:creationId xmlns:a16="http://schemas.microsoft.com/office/drawing/2014/main" id="{7CC0AC26-A690-F3A4-A583-07823C7C2651}"/>
                  </a:ext>
                </a:extLst>
              </p:cNvPr>
              <p:cNvSpPr/>
              <p:nvPr>
                <p:custDataLst>
                  <p:tags r:id="rId114"/>
                </p:custDataLst>
              </p:nvPr>
            </p:nvSpPr>
            <p:spPr>
              <a:xfrm>
                <a:off x="9402964" y="3134422"/>
                <a:ext cx="64021" cy="227745"/>
              </a:xfrm>
              <a:custGeom>
                <a:avLst/>
                <a:gdLst>
                  <a:gd name="connsiteX0" fmla="*/ 15663 w 64021"/>
                  <a:gd name="connsiteY0" fmla="*/ 227821 h 227745"/>
                  <a:gd name="connsiteX1" fmla="*/ 52355 w 64021"/>
                  <a:gd name="connsiteY1" fmla="*/ 179083 h 227745"/>
                  <a:gd name="connsiteX2" fmla="*/ 64248 w 64021"/>
                  <a:gd name="connsiteY2" fmla="*/ 113948 h 227745"/>
                  <a:gd name="connsiteX3" fmla="*/ 15663 w 64021"/>
                  <a:gd name="connsiteY3" fmla="*/ 75 h 227745"/>
                  <a:gd name="connsiteX4" fmla="*/ 226 w 64021"/>
                  <a:gd name="connsiteY4" fmla="*/ 75 h 227745"/>
                  <a:gd name="connsiteX5" fmla="*/ 44510 w 64021"/>
                  <a:gd name="connsiteY5" fmla="*/ 113948 h 227745"/>
                  <a:gd name="connsiteX6" fmla="*/ 33376 w 64021"/>
                  <a:gd name="connsiteY6" fmla="*/ 180222 h 227745"/>
                  <a:gd name="connsiteX7" fmla="*/ 226 w 64021"/>
                  <a:gd name="connsiteY7" fmla="*/ 227821 h 227745"/>
                  <a:gd name="connsiteX8" fmla="*/ 15663 w 64021"/>
                  <a:gd name="connsiteY8" fmla="*/ 227821 h 22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021" h="227745">
                    <a:moveTo>
                      <a:pt x="15663" y="227821"/>
                    </a:moveTo>
                    <a:cubicBezTo>
                      <a:pt x="23760" y="220988"/>
                      <a:pt x="40715" y="207096"/>
                      <a:pt x="52355" y="179083"/>
                    </a:cubicBezTo>
                    <a:cubicBezTo>
                      <a:pt x="62477" y="154714"/>
                      <a:pt x="64248" y="130573"/>
                      <a:pt x="64248" y="113948"/>
                    </a:cubicBezTo>
                    <a:cubicBezTo>
                      <a:pt x="64248" y="40386"/>
                      <a:pt x="27809" y="10096"/>
                      <a:pt x="15663" y="75"/>
                    </a:cubicBezTo>
                    <a:lnTo>
                      <a:pt x="226" y="75"/>
                    </a:lnTo>
                    <a:cubicBezTo>
                      <a:pt x="12373" y="11007"/>
                      <a:pt x="44510" y="40386"/>
                      <a:pt x="44510" y="113948"/>
                    </a:cubicBezTo>
                    <a:cubicBezTo>
                      <a:pt x="44510" y="126701"/>
                      <a:pt x="43751" y="153348"/>
                      <a:pt x="33376" y="180222"/>
                    </a:cubicBezTo>
                    <a:cubicBezTo>
                      <a:pt x="23001" y="206640"/>
                      <a:pt x="8577" y="220305"/>
                      <a:pt x="226" y="227821"/>
                    </a:cubicBezTo>
                    <a:lnTo>
                      <a:pt x="15663" y="227821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554" name="Freeform 553">
                <a:extLst>
                  <a:ext uri="{FF2B5EF4-FFF2-40B4-BE49-F238E27FC236}">
                    <a16:creationId xmlns:a16="http://schemas.microsoft.com/office/drawing/2014/main" id="{49CA052B-B09D-1007-98F4-8291CFF4D356}"/>
                  </a:ext>
                </a:extLst>
              </p:cNvPr>
              <p:cNvSpPr/>
              <p:nvPr>
                <p:custDataLst>
                  <p:tags r:id="rId115"/>
                </p:custDataLst>
              </p:nvPr>
            </p:nvSpPr>
            <p:spPr>
              <a:xfrm>
                <a:off x="9571664" y="3220965"/>
                <a:ext cx="168278" cy="54659"/>
              </a:xfrm>
              <a:custGeom>
                <a:avLst/>
                <a:gdLst>
                  <a:gd name="connsiteX0" fmla="*/ 159908 w 168278"/>
                  <a:gd name="connsiteY0" fmla="*/ 9185 h 54659"/>
                  <a:gd name="connsiteX1" fmla="*/ 168512 w 168278"/>
                  <a:gd name="connsiteY1" fmla="*/ 4630 h 54659"/>
                  <a:gd name="connsiteX2" fmla="*/ 160161 w 168278"/>
                  <a:gd name="connsiteY2" fmla="*/ 75 h 54659"/>
                  <a:gd name="connsiteX3" fmla="*/ 8584 w 168278"/>
                  <a:gd name="connsiteY3" fmla="*/ 75 h 54659"/>
                  <a:gd name="connsiteX4" fmla="*/ 233 w 168278"/>
                  <a:gd name="connsiteY4" fmla="*/ 4630 h 54659"/>
                  <a:gd name="connsiteX5" fmla="*/ 8837 w 168278"/>
                  <a:gd name="connsiteY5" fmla="*/ 9185 h 54659"/>
                  <a:gd name="connsiteX6" fmla="*/ 159908 w 168278"/>
                  <a:gd name="connsiteY6" fmla="*/ 9185 h 54659"/>
                  <a:gd name="connsiteX7" fmla="*/ 160161 w 168278"/>
                  <a:gd name="connsiteY7" fmla="*/ 54734 h 54659"/>
                  <a:gd name="connsiteX8" fmla="*/ 168512 w 168278"/>
                  <a:gd name="connsiteY8" fmla="*/ 50179 h 54659"/>
                  <a:gd name="connsiteX9" fmla="*/ 159908 w 168278"/>
                  <a:gd name="connsiteY9" fmla="*/ 45624 h 54659"/>
                  <a:gd name="connsiteX10" fmla="*/ 8837 w 168278"/>
                  <a:gd name="connsiteY10" fmla="*/ 45624 h 54659"/>
                  <a:gd name="connsiteX11" fmla="*/ 233 w 168278"/>
                  <a:gd name="connsiteY11" fmla="*/ 50179 h 54659"/>
                  <a:gd name="connsiteX12" fmla="*/ 8584 w 168278"/>
                  <a:gd name="connsiteY12" fmla="*/ 54734 h 54659"/>
                  <a:gd name="connsiteX13" fmla="*/ 160161 w 168278"/>
                  <a:gd name="connsiteY13" fmla="*/ 54734 h 54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8278" h="54659">
                    <a:moveTo>
                      <a:pt x="159908" y="9185"/>
                    </a:moveTo>
                    <a:cubicBezTo>
                      <a:pt x="163704" y="9185"/>
                      <a:pt x="168512" y="9185"/>
                      <a:pt x="168512" y="4630"/>
                    </a:cubicBezTo>
                    <a:cubicBezTo>
                      <a:pt x="168512" y="75"/>
                      <a:pt x="163704" y="75"/>
                      <a:pt x="160161" y="75"/>
                    </a:cubicBezTo>
                    <a:lnTo>
                      <a:pt x="8584" y="75"/>
                    </a:lnTo>
                    <a:cubicBezTo>
                      <a:pt x="5041" y="75"/>
                      <a:pt x="233" y="75"/>
                      <a:pt x="233" y="4630"/>
                    </a:cubicBezTo>
                    <a:cubicBezTo>
                      <a:pt x="233" y="9185"/>
                      <a:pt x="5041" y="9185"/>
                      <a:pt x="8837" y="9185"/>
                    </a:cubicBezTo>
                    <a:lnTo>
                      <a:pt x="159908" y="9185"/>
                    </a:lnTo>
                    <a:close/>
                    <a:moveTo>
                      <a:pt x="160161" y="54734"/>
                    </a:moveTo>
                    <a:cubicBezTo>
                      <a:pt x="163704" y="54734"/>
                      <a:pt x="168512" y="54734"/>
                      <a:pt x="168512" y="50179"/>
                    </a:cubicBezTo>
                    <a:cubicBezTo>
                      <a:pt x="168512" y="45624"/>
                      <a:pt x="163704" y="45624"/>
                      <a:pt x="159908" y="45624"/>
                    </a:cubicBezTo>
                    <a:lnTo>
                      <a:pt x="8837" y="45624"/>
                    </a:lnTo>
                    <a:cubicBezTo>
                      <a:pt x="5041" y="45624"/>
                      <a:pt x="233" y="45624"/>
                      <a:pt x="233" y="50179"/>
                    </a:cubicBezTo>
                    <a:cubicBezTo>
                      <a:pt x="233" y="54734"/>
                      <a:pt x="5041" y="54734"/>
                      <a:pt x="8584" y="54734"/>
                    </a:cubicBezTo>
                    <a:lnTo>
                      <a:pt x="160161" y="54734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555" name="Freeform 554">
                <a:extLst>
                  <a:ext uri="{FF2B5EF4-FFF2-40B4-BE49-F238E27FC236}">
                    <a16:creationId xmlns:a16="http://schemas.microsoft.com/office/drawing/2014/main" id="{A637D3CA-A18B-50E1-866C-58A1678F9291}"/>
                  </a:ext>
                </a:extLst>
              </p:cNvPr>
              <p:cNvSpPr/>
              <p:nvPr>
                <p:custDataLst>
                  <p:tags r:id="rId116"/>
                </p:custDataLst>
              </p:nvPr>
            </p:nvSpPr>
            <p:spPr>
              <a:xfrm>
                <a:off x="9831687" y="3147175"/>
                <a:ext cx="154361" cy="158055"/>
              </a:xfrm>
              <a:custGeom>
                <a:avLst/>
                <a:gdLst>
                  <a:gd name="connsiteX0" fmla="*/ 126010 w 154361"/>
                  <a:gd name="connsiteY0" fmla="*/ 75 h 158055"/>
                  <a:gd name="connsiteX1" fmla="*/ 103488 w 154361"/>
                  <a:gd name="connsiteY1" fmla="*/ 75 h 158055"/>
                  <a:gd name="connsiteX2" fmla="*/ 244 w 154361"/>
                  <a:gd name="connsiteY2" fmla="*/ 158130 h 158055"/>
                  <a:gd name="connsiteX3" fmla="*/ 18969 w 154361"/>
                  <a:gd name="connsiteY3" fmla="*/ 158130 h 158055"/>
                  <a:gd name="connsiteX4" fmla="*/ 49335 w 154361"/>
                  <a:gd name="connsiteY4" fmla="*/ 111670 h 158055"/>
                  <a:gd name="connsiteX5" fmla="*/ 122973 w 154361"/>
                  <a:gd name="connsiteY5" fmla="*/ 111670 h 158055"/>
                  <a:gd name="connsiteX6" fmla="*/ 131324 w 154361"/>
                  <a:gd name="connsiteY6" fmla="*/ 158130 h 158055"/>
                  <a:gd name="connsiteX7" fmla="*/ 154605 w 154361"/>
                  <a:gd name="connsiteY7" fmla="*/ 158130 h 158055"/>
                  <a:gd name="connsiteX8" fmla="*/ 126010 w 154361"/>
                  <a:gd name="connsiteY8" fmla="*/ 75 h 158055"/>
                  <a:gd name="connsiteX9" fmla="*/ 108803 w 154361"/>
                  <a:gd name="connsiteY9" fmla="*/ 15789 h 158055"/>
                  <a:gd name="connsiteX10" fmla="*/ 120443 w 154361"/>
                  <a:gd name="connsiteY10" fmla="*/ 98916 h 158055"/>
                  <a:gd name="connsiteX11" fmla="*/ 57939 w 154361"/>
                  <a:gd name="connsiteY11" fmla="*/ 98916 h 158055"/>
                  <a:gd name="connsiteX12" fmla="*/ 108803 w 154361"/>
                  <a:gd name="connsiteY12" fmla="*/ 15789 h 158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4361" h="158055">
                    <a:moveTo>
                      <a:pt x="126010" y="75"/>
                    </a:moveTo>
                    <a:lnTo>
                      <a:pt x="103488" y="75"/>
                    </a:lnTo>
                    <a:lnTo>
                      <a:pt x="244" y="158130"/>
                    </a:lnTo>
                    <a:lnTo>
                      <a:pt x="18969" y="158130"/>
                    </a:lnTo>
                    <a:lnTo>
                      <a:pt x="49335" y="111670"/>
                    </a:lnTo>
                    <a:lnTo>
                      <a:pt x="122973" y="111670"/>
                    </a:lnTo>
                    <a:lnTo>
                      <a:pt x="131324" y="158130"/>
                    </a:lnTo>
                    <a:lnTo>
                      <a:pt x="154605" y="158130"/>
                    </a:lnTo>
                    <a:lnTo>
                      <a:pt x="126010" y="75"/>
                    </a:lnTo>
                    <a:close/>
                    <a:moveTo>
                      <a:pt x="108803" y="15789"/>
                    </a:moveTo>
                    <a:lnTo>
                      <a:pt x="120443" y="98916"/>
                    </a:lnTo>
                    <a:lnTo>
                      <a:pt x="57939" y="98916"/>
                    </a:lnTo>
                    <a:lnTo>
                      <a:pt x="108803" y="15789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556" name="Freeform 555">
                <a:extLst>
                  <a:ext uri="{FF2B5EF4-FFF2-40B4-BE49-F238E27FC236}">
                    <a16:creationId xmlns:a16="http://schemas.microsoft.com/office/drawing/2014/main" id="{3B13D1DE-3526-0AD8-3526-39DA4840B3C2}"/>
                  </a:ext>
                </a:extLst>
              </p:cNvPr>
              <p:cNvSpPr/>
              <p:nvPr>
                <p:custDataLst>
                  <p:tags r:id="rId117"/>
                </p:custDataLst>
              </p:nvPr>
            </p:nvSpPr>
            <p:spPr>
              <a:xfrm>
                <a:off x="9993303" y="3204112"/>
                <a:ext cx="136141" cy="101119"/>
              </a:xfrm>
              <a:custGeom>
                <a:avLst/>
                <a:gdLst>
                  <a:gd name="connsiteX0" fmla="*/ 78443 w 136141"/>
                  <a:gd name="connsiteY0" fmla="*/ 49040 h 101119"/>
                  <a:gd name="connsiteX1" fmla="*/ 136392 w 136141"/>
                  <a:gd name="connsiteY1" fmla="*/ 75 h 101119"/>
                  <a:gd name="connsiteX2" fmla="*/ 115388 w 136141"/>
                  <a:gd name="connsiteY2" fmla="*/ 75 h 101119"/>
                  <a:gd name="connsiteX3" fmla="*/ 72876 w 136141"/>
                  <a:gd name="connsiteY3" fmla="*/ 37653 h 101119"/>
                  <a:gd name="connsiteX4" fmla="*/ 46559 w 136141"/>
                  <a:gd name="connsiteY4" fmla="*/ 75 h 101119"/>
                  <a:gd name="connsiteX5" fmla="*/ 25555 w 136141"/>
                  <a:gd name="connsiteY5" fmla="*/ 75 h 101119"/>
                  <a:gd name="connsiteX6" fmla="*/ 61742 w 136141"/>
                  <a:gd name="connsiteY6" fmla="*/ 49040 h 101119"/>
                  <a:gd name="connsiteX7" fmla="*/ 250 w 136141"/>
                  <a:gd name="connsiteY7" fmla="*/ 101194 h 101119"/>
                  <a:gd name="connsiteX8" fmla="*/ 21000 w 136141"/>
                  <a:gd name="connsiteY8" fmla="*/ 101194 h 101119"/>
                  <a:gd name="connsiteX9" fmla="*/ 67815 w 136141"/>
                  <a:gd name="connsiteY9" fmla="*/ 58378 h 101119"/>
                  <a:gd name="connsiteX10" fmla="*/ 95650 w 136141"/>
                  <a:gd name="connsiteY10" fmla="*/ 101194 h 101119"/>
                  <a:gd name="connsiteX11" fmla="*/ 116654 w 136141"/>
                  <a:gd name="connsiteY11" fmla="*/ 101194 h 101119"/>
                  <a:gd name="connsiteX12" fmla="*/ 78443 w 136141"/>
                  <a:gd name="connsiteY12" fmla="*/ 49040 h 101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6141" h="101119">
                    <a:moveTo>
                      <a:pt x="78443" y="49040"/>
                    </a:moveTo>
                    <a:lnTo>
                      <a:pt x="136392" y="75"/>
                    </a:lnTo>
                    <a:lnTo>
                      <a:pt x="115388" y="75"/>
                    </a:lnTo>
                    <a:lnTo>
                      <a:pt x="72876" y="37653"/>
                    </a:lnTo>
                    <a:lnTo>
                      <a:pt x="46559" y="75"/>
                    </a:lnTo>
                    <a:lnTo>
                      <a:pt x="25555" y="75"/>
                    </a:lnTo>
                    <a:lnTo>
                      <a:pt x="61742" y="49040"/>
                    </a:lnTo>
                    <a:lnTo>
                      <a:pt x="250" y="101194"/>
                    </a:lnTo>
                    <a:lnTo>
                      <a:pt x="21000" y="101194"/>
                    </a:lnTo>
                    <a:lnTo>
                      <a:pt x="67815" y="58378"/>
                    </a:lnTo>
                    <a:lnTo>
                      <a:pt x="95650" y="101194"/>
                    </a:lnTo>
                    <a:lnTo>
                      <a:pt x="116654" y="101194"/>
                    </a:lnTo>
                    <a:lnTo>
                      <a:pt x="78443" y="49040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</p:grpSp>
        <p:sp>
          <p:nvSpPr>
            <p:cNvPr id="483" name="Rectangle 482">
              <a:extLst>
                <a:ext uri="{FF2B5EF4-FFF2-40B4-BE49-F238E27FC236}">
                  <a16:creationId xmlns:a16="http://schemas.microsoft.com/office/drawing/2014/main" id="{4ADA0AF0-F655-25BC-AFAF-E3A728163256}"/>
                </a:ext>
              </a:extLst>
            </p:cNvPr>
            <p:cNvSpPr/>
            <p:nvPr/>
          </p:nvSpPr>
          <p:spPr>
            <a:xfrm>
              <a:off x="3528393" y="1381536"/>
              <a:ext cx="1333501" cy="626167"/>
            </a:xfrm>
            <a:prstGeom prst="rect">
              <a:avLst/>
            </a:prstGeom>
            <a:noFill/>
            <a:ln w="28575">
              <a:solidFill>
                <a:srgbClr val="A40C0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rgbClr val="A40C0D"/>
                </a:solidFill>
              </a:endParaRPr>
            </a:p>
          </p:txBody>
        </p:sp>
        <p:sp>
          <p:nvSpPr>
            <p:cNvPr id="495" name="TextBox 494">
              <a:extLst>
                <a:ext uri="{FF2B5EF4-FFF2-40B4-BE49-F238E27FC236}">
                  <a16:creationId xmlns:a16="http://schemas.microsoft.com/office/drawing/2014/main" id="{A6D7E698-9E29-29AA-15B9-2380AA8113BA}"/>
                </a:ext>
              </a:extLst>
            </p:cNvPr>
            <p:cNvSpPr txBox="1"/>
            <p:nvPr/>
          </p:nvSpPr>
          <p:spPr>
            <a:xfrm>
              <a:off x="5009328" y="1530627"/>
              <a:ext cx="23451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f</a:t>
              </a:r>
              <a:r>
                <a:rPr lang="en-BE" sz="1400" dirty="0"/>
                <a:t>orward projection of image </a:t>
              </a:r>
              <a:r>
                <a:rPr lang="en-BE" sz="1400" b="1" dirty="0"/>
                <a:t>x</a:t>
              </a:r>
            </a:p>
          </p:txBody>
        </p:sp>
      </p:grpSp>
      <p:grpSp>
        <p:nvGrpSpPr>
          <p:cNvPr id="746" name="Group 745" descr="\documentclass{article}&#10;\usepackage{amsmath}&#10;\usepackage{amssymb}&#10;\usepackage[cm]{sfmath}&#10;\usepackage{bbold}&#10;\pagestyle{empty}&#10;&#10;\DeclareMathOperator{\argmin}{argmin}&#10;&#10;&#10;\begin{document}&#10;&#10;$$&#10;x^{+} = z(x) = \frac{x}{A^T \mathbb{1}} A^T \frac{m}{A x + b}&#10;$$&#10;&#10;&#10;\end{document}" title="IguanaTex Vector Display">
            <a:extLst>
              <a:ext uri="{FF2B5EF4-FFF2-40B4-BE49-F238E27FC236}">
                <a16:creationId xmlns:a16="http://schemas.microsoft.com/office/drawing/2014/main" id="{75241188-2277-E15E-AFE8-8868E8587741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97075" y="4753765"/>
            <a:ext cx="3097484" cy="455600"/>
            <a:chOff x="4945670" y="6631708"/>
            <a:chExt cx="3097484" cy="455600"/>
          </a:xfrm>
        </p:grpSpPr>
        <p:sp>
          <p:nvSpPr>
            <p:cNvPr id="725" name="Freeform 724">
              <a:extLst>
                <a:ext uri="{FF2B5EF4-FFF2-40B4-BE49-F238E27FC236}">
                  <a16:creationId xmlns:a16="http://schemas.microsoft.com/office/drawing/2014/main" id="{9DC353C2-F97B-5A95-CE05-837550B60595}"/>
                </a:ext>
              </a:extLst>
            </p:cNvPr>
            <p:cNvSpPr/>
            <p:nvPr>
              <p:custDataLst>
                <p:tags r:id="rId89"/>
              </p:custDataLst>
            </p:nvPr>
          </p:nvSpPr>
          <p:spPr>
            <a:xfrm>
              <a:off x="4945670" y="6796526"/>
              <a:ext cx="136141" cy="106441"/>
            </a:xfrm>
            <a:custGeom>
              <a:avLst/>
              <a:gdLst>
                <a:gd name="connsiteX0" fmla="*/ 78365 w 136141"/>
                <a:gd name="connsiteY0" fmla="*/ 51617 h 106441"/>
                <a:gd name="connsiteX1" fmla="*/ 136314 w 136141"/>
                <a:gd name="connsiteY1" fmla="*/ 75 h 106441"/>
                <a:gd name="connsiteX2" fmla="*/ 115310 w 136141"/>
                <a:gd name="connsiteY2" fmla="*/ 75 h 106441"/>
                <a:gd name="connsiteX3" fmla="*/ 72798 w 136141"/>
                <a:gd name="connsiteY3" fmla="*/ 39631 h 106441"/>
                <a:gd name="connsiteX4" fmla="*/ 46480 w 136141"/>
                <a:gd name="connsiteY4" fmla="*/ 75 h 106441"/>
                <a:gd name="connsiteX5" fmla="*/ 25477 w 136141"/>
                <a:gd name="connsiteY5" fmla="*/ 75 h 106441"/>
                <a:gd name="connsiteX6" fmla="*/ 61663 w 136141"/>
                <a:gd name="connsiteY6" fmla="*/ 51617 h 106441"/>
                <a:gd name="connsiteX7" fmla="*/ 172 w 136141"/>
                <a:gd name="connsiteY7" fmla="*/ 106516 h 106441"/>
                <a:gd name="connsiteX8" fmla="*/ 20922 w 136141"/>
                <a:gd name="connsiteY8" fmla="*/ 106516 h 106441"/>
                <a:gd name="connsiteX9" fmla="*/ 67737 w 136141"/>
                <a:gd name="connsiteY9" fmla="*/ 61446 h 106441"/>
                <a:gd name="connsiteX10" fmla="*/ 95572 w 136141"/>
                <a:gd name="connsiteY10" fmla="*/ 106516 h 106441"/>
                <a:gd name="connsiteX11" fmla="*/ 116576 w 136141"/>
                <a:gd name="connsiteY11" fmla="*/ 106516 h 106441"/>
                <a:gd name="connsiteX12" fmla="*/ 78365 w 136141"/>
                <a:gd name="connsiteY12" fmla="*/ 51617 h 10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141" h="106441">
                  <a:moveTo>
                    <a:pt x="78365" y="51617"/>
                  </a:moveTo>
                  <a:lnTo>
                    <a:pt x="136314" y="75"/>
                  </a:lnTo>
                  <a:lnTo>
                    <a:pt x="115310" y="75"/>
                  </a:lnTo>
                  <a:lnTo>
                    <a:pt x="72798" y="39631"/>
                  </a:lnTo>
                  <a:lnTo>
                    <a:pt x="46480" y="75"/>
                  </a:lnTo>
                  <a:lnTo>
                    <a:pt x="25477" y="75"/>
                  </a:lnTo>
                  <a:lnTo>
                    <a:pt x="61663" y="51617"/>
                  </a:lnTo>
                  <a:lnTo>
                    <a:pt x="172" y="106516"/>
                  </a:lnTo>
                  <a:lnTo>
                    <a:pt x="20922" y="106516"/>
                  </a:lnTo>
                  <a:lnTo>
                    <a:pt x="67737" y="61446"/>
                  </a:lnTo>
                  <a:lnTo>
                    <a:pt x="95572" y="106516"/>
                  </a:lnTo>
                  <a:lnTo>
                    <a:pt x="116576" y="106516"/>
                  </a:lnTo>
                  <a:lnTo>
                    <a:pt x="78365" y="51617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726" name="Freeform 725">
              <a:extLst>
                <a:ext uri="{FF2B5EF4-FFF2-40B4-BE49-F238E27FC236}">
                  <a16:creationId xmlns:a16="http://schemas.microsoft.com/office/drawing/2014/main" id="{FCF5403E-A18B-8B62-A0AF-EE165D7BFE68}"/>
                </a:ext>
              </a:extLst>
            </p:cNvPr>
            <p:cNvSpPr/>
            <p:nvPr>
              <p:custDataLst>
                <p:tags r:id="rId90"/>
              </p:custDataLst>
            </p:nvPr>
          </p:nvSpPr>
          <p:spPr>
            <a:xfrm>
              <a:off x="5096008" y="6702624"/>
              <a:ext cx="125234" cy="118811"/>
            </a:xfrm>
            <a:custGeom>
              <a:avLst/>
              <a:gdLst>
                <a:gd name="connsiteX0" fmla="*/ 66958 w 125234"/>
                <a:gd name="connsiteY0" fmla="*/ 63336 h 118811"/>
                <a:gd name="connsiteX1" fmla="*/ 119036 w 125234"/>
                <a:gd name="connsiteY1" fmla="*/ 63336 h 118811"/>
                <a:gd name="connsiteX2" fmla="*/ 125413 w 125234"/>
                <a:gd name="connsiteY2" fmla="*/ 59476 h 118811"/>
                <a:gd name="connsiteX3" fmla="*/ 119036 w 125234"/>
                <a:gd name="connsiteY3" fmla="*/ 55617 h 118811"/>
                <a:gd name="connsiteX4" fmla="*/ 66958 w 125234"/>
                <a:gd name="connsiteY4" fmla="*/ 55617 h 118811"/>
                <a:gd name="connsiteX5" fmla="*/ 66958 w 125234"/>
                <a:gd name="connsiteY5" fmla="*/ 6112 h 118811"/>
                <a:gd name="connsiteX6" fmla="*/ 62884 w 125234"/>
                <a:gd name="connsiteY6" fmla="*/ 71 h 118811"/>
                <a:gd name="connsiteX7" fmla="*/ 58809 w 125234"/>
                <a:gd name="connsiteY7" fmla="*/ 6112 h 118811"/>
                <a:gd name="connsiteX8" fmla="*/ 58809 w 125234"/>
                <a:gd name="connsiteY8" fmla="*/ 55617 h 118811"/>
                <a:gd name="connsiteX9" fmla="*/ 6554 w 125234"/>
                <a:gd name="connsiteY9" fmla="*/ 55617 h 118811"/>
                <a:gd name="connsiteX10" fmla="*/ 178 w 125234"/>
                <a:gd name="connsiteY10" fmla="*/ 59476 h 118811"/>
                <a:gd name="connsiteX11" fmla="*/ 6554 w 125234"/>
                <a:gd name="connsiteY11" fmla="*/ 63336 h 118811"/>
                <a:gd name="connsiteX12" fmla="*/ 58809 w 125234"/>
                <a:gd name="connsiteY12" fmla="*/ 63336 h 118811"/>
                <a:gd name="connsiteX13" fmla="*/ 58809 w 125234"/>
                <a:gd name="connsiteY13" fmla="*/ 112841 h 118811"/>
                <a:gd name="connsiteX14" fmla="*/ 62884 w 125234"/>
                <a:gd name="connsiteY14" fmla="*/ 118882 h 118811"/>
                <a:gd name="connsiteX15" fmla="*/ 66958 w 125234"/>
                <a:gd name="connsiteY15" fmla="*/ 112841 h 118811"/>
                <a:gd name="connsiteX16" fmla="*/ 66958 w 125234"/>
                <a:gd name="connsiteY16" fmla="*/ 63336 h 1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5234" h="118811">
                  <a:moveTo>
                    <a:pt x="66958" y="63336"/>
                  </a:moveTo>
                  <a:lnTo>
                    <a:pt x="119036" y="63336"/>
                  </a:lnTo>
                  <a:cubicBezTo>
                    <a:pt x="121516" y="63336"/>
                    <a:pt x="125413" y="63336"/>
                    <a:pt x="125413" y="59476"/>
                  </a:cubicBezTo>
                  <a:cubicBezTo>
                    <a:pt x="125413" y="55617"/>
                    <a:pt x="121516" y="55617"/>
                    <a:pt x="119036" y="55617"/>
                  </a:cubicBezTo>
                  <a:lnTo>
                    <a:pt x="66958" y="55617"/>
                  </a:lnTo>
                  <a:lnTo>
                    <a:pt x="66958" y="6112"/>
                  </a:lnTo>
                  <a:cubicBezTo>
                    <a:pt x="66958" y="3762"/>
                    <a:pt x="66958" y="71"/>
                    <a:pt x="62884" y="71"/>
                  </a:cubicBezTo>
                  <a:cubicBezTo>
                    <a:pt x="58809" y="71"/>
                    <a:pt x="58809" y="3762"/>
                    <a:pt x="58809" y="6112"/>
                  </a:cubicBezTo>
                  <a:lnTo>
                    <a:pt x="58809" y="55617"/>
                  </a:lnTo>
                  <a:lnTo>
                    <a:pt x="6554" y="55617"/>
                  </a:lnTo>
                  <a:cubicBezTo>
                    <a:pt x="4075" y="55617"/>
                    <a:pt x="178" y="55617"/>
                    <a:pt x="178" y="59476"/>
                  </a:cubicBezTo>
                  <a:cubicBezTo>
                    <a:pt x="178" y="63336"/>
                    <a:pt x="4075" y="63336"/>
                    <a:pt x="6554" y="63336"/>
                  </a:cubicBezTo>
                  <a:lnTo>
                    <a:pt x="58809" y="63336"/>
                  </a:lnTo>
                  <a:lnTo>
                    <a:pt x="58809" y="112841"/>
                  </a:lnTo>
                  <a:cubicBezTo>
                    <a:pt x="58809" y="115190"/>
                    <a:pt x="58809" y="118882"/>
                    <a:pt x="62884" y="118882"/>
                  </a:cubicBezTo>
                  <a:cubicBezTo>
                    <a:pt x="66958" y="118882"/>
                    <a:pt x="66958" y="115190"/>
                    <a:pt x="66958" y="112841"/>
                  </a:cubicBezTo>
                  <a:lnTo>
                    <a:pt x="66958" y="63336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727" name="Freeform 726">
              <a:extLst>
                <a:ext uri="{FF2B5EF4-FFF2-40B4-BE49-F238E27FC236}">
                  <a16:creationId xmlns:a16="http://schemas.microsoft.com/office/drawing/2014/main" id="{D9963A6F-D33A-6816-DC29-A8C32EEE428D}"/>
                </a:ext>
              </a:extLst>
            </p:cNvPr>
            <p:cNvSpPr/>
            <p:nvPr>
              <p:custDataLst>
                <p:tags r:id="rId91"/>
              </p:custDataLst>
            </p:nvPr>
          </p:nvSpPr>
          <p:spPr>
            <a:xfrm>
              <a:off x="5329056" y="6814266"/>
              <a:ext cx="168278" cy="57535"/>
            </a:xfrm>
            <a:custGeom>
              <a:avLst/>
              <a:gdLst>
                <a:gd name="connsiteX0" fmla="*/ 159862 w 168278"/>
                <a:gd name="connsiteY0" fmla="*/ 9664 h 57535"/>
                <a:gd name="connsiteX1" fmla="*/ 168466 w 168278"/>
                <a:gd name="connsiteY1" fmla="*/ 4869 h 57535"/>
                <a:gd name="connsiteX2" fmla="*/ 160115 w 168278"/>
                <a:gd name="connsiteY2" fmla="*/ 75 h 57535"/>
                <a:gd name="connsiteX3" fmla="*/ 8537 w 168278"/>
                <a:gd name="connsiteY3" fmla="*/ 75 h 57535"/>
                <a:gd name="connsiteX4" fmla="*/ 187 w 168278"/>
                <a:gd name="connsiteY4" fmla="*/ 4869 h 57535"/>
                <a:gd name="connsiteX5" fmla="*/ 8790 w 168278"/>
                <a:gd name="connsiteY5" fmla="*/ 9664 h 57535"/>
                <a:gd name="connsiteX6" fmla="*/ 159862 w 168278"/>
                <a:gd name="connsiteY6" fmla="*/ 9664 h 57535"/>
                <a:gd name="connsiteX7" fmla="*/ 160115 w 168278"/>
                <a:gd name="connsiteY7" fmla="*/ 57611 h 57535"/>
                <a:gd name="connsiteX8" fmla="*/ 168466 w 168278"/>
                <a:gd name="connsiteY8" fmla="*/ 52816 h 57535"/>
                <a:gd name="connsiteX9" fmla="*/ 159862 w 168278"/>
                <a:gd name="connsiteY9" fmla="*/ 48021 h 57535"/>
                <a:gd name="connsiteX10" fmla="*/ 8790 w 168278"/>
                <a:gd name="connsiteY10" fmla="*/ 48021 h 57535"/>
                <a:gd name="connsiteX11" fmla="*/ 187 w 168278"/>
                <a:gd name="connsiteY11" fmla="*/ 52816 h 57535"/>
                <a:gd name="connsiteX12" fmla="*/ 8537 w 168278"/>
                <a:gd name="connsiteY12" fmla="*/ 57611 h 57535"/>
                <a:gd name="connsiteX13" fmla="*/ 160115 w 168278"/>
                <a:gd name="connsiteY13" fmla="*/ 57611 h 5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57535">
                  <a:moveTo>
                    <a:pt x="159862" y="9664"/>
                  </a:moveTo>
                  <a:cubicBezTo>
                    <a:pt x="163658" y="9664"/>
                    <a:pt x="168466" y="9664"/>
                    <a:pt x="168466" y="4869"/>
                  </a:cubicBezTo>
                  <a:cubicBezTo>
                    <a:pt x="168466" y="75"/>
                    <a:pt x="163658" y="75"/>
                    <a:pt x="160115" y="75"/>
                  </a:cubicBezTo>
                  <a:lnTo>
                    <a:pt x="8537" y="75"/>
                  </a:lnTo>
                  <a:cubicBezTo>
                    <a:pt x="4995" y="75"/>
                    <a:pt x="187" y="75"/>
                    <a:pt x="187" y="4869"/>
                  </a:cubicBezTo>
                  <a:cubicBezTo>
                    <a:pt x="187" y="9664"/>
                    <a:pt x="4995" y="9664"/>
                    <a:pt x="8790" y="9664"/>
                  </a:cubicBezTo>
                  <a:lnTo>
                    <a:pt x="159862" y="9664"/>
                  </a:lnTo>
                  <a:close/>
                  <a:moveTo>
                    <a:pt x="160115" y="57611"/>
                  </a:moveTo>
                  <a:cubicBezTo>
                    <a:pt x="163658" y="57611"/>
                    <a:pt x="168466" y="57611"/>
                    <a:pt x="168466" y="52816"/>
                  </a:cubicBezTo>
                  <a:cubicBezTo>
                    <a:pt x="168466" y="48021"/>
                    <a:pt x="163658" y="48021"/>
                    <a:pt x="159862" y="48021"/>
                  </a:cubicBezTo>
                  <a:lnTo>
                    <a:pt x="8790" y="48021"/>
                  </a:lnTo>
                  <a:cubicBezTo>
                    <a:pt x="4995" y="48021"/>
                    <a:pt x="187" y="48021"/>
                    <a:pt x="187" y="52816"/>
                  </a:cubicBezTo>
                  <a:cubicBezTo>
                    <a:pt x="187" y="57611"/>
                    <a:pt x="4995" y="57611"/>
                    <a:pt x="8537" y="57611"/>
                  </a:cubicBezTo>
                  <a:lnTo>
                    <a:pt x="160115" y="57611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728" name="Freeform 727">
              <a:extLst>
                <a:ext uri="{FF2B5EF4-FFF2-40B4-BE49-F238E27FC236}">
                  <a16:creationId xmlns:a16="http://schemas.microsoft.com/office/drawing/2014/main" id="{437DDB7E-5731-EA78-9C2C-3BB28D11E1A6}"/>
                </a:ext>
              </a:extLst>
            </p:cNvPr>
            <p:cNvSpPr/>
            <p:nvPr>
              <p:custDataLst>
                <p:tags r:id="rId92"/>
              </p:custDataLst>
            </p:nvPr>
          </p:nvSpPr>
          <p:spPr>
            <a:xfrm>
              <a:off x="5589079" y="6796526"/>
              <a:ext cx="117921" cy="106441"/>
            </a:xfrm>
            <a:custGeom>
              <a:avLst/>
              <a:gdLst>
                <a:gd name="connsiteX0" fmla="*/ 113817 w 117921"/>
                <a:gd name="connsiteY0" fmla="*/ 11582 h 106441"/>
                <a:gd name="connsiteX1" fmla="*/ 116854 w 117921"/>
                <a:gd name="connsiteY1" fmla="*/ 6787 h 106441"/>
                <a:gd name="connsiteX2" fmla="*/ 118119 w 117921"/>
                <a:gd name="connsiteY2" fmla="*/ 75 h 106441"/>
                <a:gd name="connsiteX3" fmla="*/ 27527 w 117921"/>
                <a:gd name="connsiteY3" fmla="*/ 75 h 106441"/>
                <a:gd name="connsiteX4" fmla="*/ 24490 w 117921"/>
                <a:gd name="connsiteY4" fmla="*/ 14219 h 106441"/>
                <a:gd name="connsiteX5" fmla="*/ 59917 w 117921"/>
                <a:gd name="connsiteY5" fmla="*/ 14219 h 106441"/>
                <a:gd name="connsiteX6" fmla="*/ 69027 w 117921"/>
                <a:gd name="connsiteY6" fmla="*/ 13979 h 106441"/>
                <a:gd name="connsiteX7" fmla="*/ 90283 w 117921"/>
                <a:gd name="connsiteY7" fmla="*/ 13979 h 106441"/>
                <a:gd name="connsiteX8" fmla="*/ 5511 w 117921"/>
                <a:gd name="connsiteY8" fmla="*/ 93810 h 106441"/>
                <a:gd name="connsiteX9" fmla="*/ 1968 w 117921"/>
                <a:gd name="connsiteY9" fmla="*/ 99084 h 106441"/>
                <a:gd name="connsiteX10" fmla="*/ 197 w 117921"/>
                <a:gd name="connsiteY10" fmla="*/ 106516 h 106441"/>
                <a:gd name="connsiteX11" fmla="*/ 94838 w 117921"/>
                <a:gd name="connsiteY11" fmla="*/ 106516 h 106441"/>
                <a:gd name="connsiteX12" fmla="*/ 98128 w 117921"/>
                <a:gd name="connsiteY12" fmla="*/ 91653 h 106441"/>
                <a:gd name="connsiteX13" fmla="*/ 60676 w 117921"/>
                <a:gd name="connsiteY13" fmla="*/ 91653 h 106441"/>
                <a:gd name="connsiteX14" fmla="*/ 51566 w 117921"/>
                <a:gd name="connsiteY14" fmla="*/ 91892 h 106441"/>
                <a:gd name="connsiteX15" fmla="*/ 28286 w 117921"/>
                <a:gd name="connsiteY15" fmla="*/ 91892 h 106441"/>
                <a:gd name="connsiteX16" fmla="*/ 113817 w 117921"/>
                <a:gd name="connsiteY16" fmla="*/ 11582 h 10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7921" h="106441">
                  <a:moveTo>
                    <a:pt x="113817" y="11582"/>
                  </a:moveTo>
                  <a:cubicBezTo>
                    <a:pt x="116094" y="9424"/>
                    <a:pt x="116094" y="9185"/>
                    <a:pt x="116854" y="6787"/>
                  </a:cubicBezTo>
                  <a:lnTo>
                    <a:pt x="118119" y="75"/>
                  </a:lnTo>
                  <a:lnTo>
                    <a:pt x="27527" y="75"/>
                  </a:lnTo>
                  <a:lnTo>
                    <a:pt x="24490" y="14219"/>
                  </a:lnTo>
                  <a:lnTo>
                    <a:pt x="59917" y="14219"/>
                  </a:lnTo>
                  <a:cubicBezTo>
                    <a:pt x="62954" y="14219"/>
                    <a:pt x="65990" y="13979"/>
                    <a:pt x="69027" y="13979"/>
                  </a:cubicBezTo>
                  <a:lnTo>
                    <a:pt x="90283" y="13979"/>
                  </a:lnTo>
                  <a:lnTo>
                    <a:pt x="5511" y="93810"/>
                  </a:lnTo>
                  <a:cubicBezTo>
                    <a:pt x="2475" y="96447"/>
                    <a:pt x="2475" y="96927"/>
                    <a:pt x="1968" y="99084"/>
                  </a:cubicBezTo>
                  <a:cubicBezTo>
                    <a:pt x="1462" y="100283"/>
                    <a:pt x="450" y="104838"/>
                    <a:pt x="197" y="106516"/>
                  </a:cubicBezTo>
                  <a:lnTo>
                    <a:pt x="94838" y="106516"/>
                  </a:lnTo>
                  <a:lnTo>
                    <a:pt x="98128" y="91653"/>
                  </a:lnTo>
                  <a:lnTo>
                    <a:pt x="60676" y="91653"/>
                  </a:lnTo>
                  <a:cubicBezTo>
                    <a:pt x="57640" y="91653"/>
                    <a:pt x="54603" y="91892"/>
                    <a:pt x="51566" y="91892"/>
                  </a:cubicBezTo>
                  <a:lnTo>
                    <a:pt x="28286" y="91892"/>
                  </a:lnTo>
                  <a:lnTo>
                    <a:pt x="113817" y="11582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729" name="Freeform 728">
              <a:extLst>
                <a:ext uri="{FF2B5EF4-FFF2-40B4-BE49-F238E27FC236}">
                  <a16:creationId xmlns:a16="http://schemas.microsoft.com/office/drawing/2014/main" id="{C3EB0874-FF35-3591-C0FD-92B773CE339B}"/>
                </a:ext>
              </a:extLst>
            </p:cNvPr>
            <p:cNvSpPr/>
            <p:nvPr>
              <p:custDataLst>
                <p:tags r:id="rId93"/>
              </p:custDataLst>
            </p:nvPr>
          </p:nvSpPr>
          <p:spPr>
            <a:xfrm>
              <a:off x="5734140" y="6723167"/>
              <a:ext cx="64021" cy="239732"/>
            </a:xfrm>
            <a:custGeom>
              <a:avLst/>
              <a:gdLst>
                <a:gd name="connsiteX0" fmla="*/ 48788 w 64021"/>
                <a:gd name="connsiteY0" fmla="*/ 75 h 239732"/>
                <a:gd name="connsiteX1" fmla="*/ 12096 w 64021"/>
                <a:gd name="connsiteY1" fmla="*/ 51377 h 239732"/>
                <a:gd name="connsiteX2" fmla="*/ 202 w 64021"/>
                <a:gd name="connsiteY2" fmla="*/ 119941 h 239732"/>
                <a:gd name="connsiteX3" fmla="*/ 48788 w 64021"/>
                <a:gd name="connsiteY3" fmla="*/ 239807 h 239732"/>
                <a:gd name="connsiteX4" fmla="*/ 64224 w 64021"/>
                <a:gd name="connsiteY4" fmla="*/ 239807 h 239732"/>
                <a:gd name="connsiteX5" fmla="*/ 19940 w 64021"/>
                <a:gd name="connsiteY5" fmla="*/ 119941 h 239732"/>
                <a:gd name="connsiteX6" fmla="*/ 31075 w 64021"/>
                <a:gd name="connsiteY6" fmla="*/ 50179 h 239732"/>
                <a:gd name="connsiteX7" fmla="*/ 64224 w 64021"/>
                <a:gd name="connsiteY7" fmla="*/ 75 h 239732"/>
                <a:gd name="connsiteX8" fmla="*/ 48788 w 64021"/>
                <a:gd name="connsiteY8" fmla="*/ 75 h 239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021" h="239732">
                  <a:moveTo>
                    <a:pt x="48788" y="75"/>
                  </a:moveTo>
                  <a:cubicBezTo>
                    <a:pt x="40690" y="7267"/>
                    <a:pt x="23736" y="21890"/>
                    <a:pt x="12096" y="51377"/>
                  </a:cubicBezTo>
                  <a:cubicBezTo>
                    <a:pt x="1974" y="77029"/>
                    <a:pt x="202" y="102441"/>
                    <a:pt x="202" y="119941"/>
                  </a:cubicBezTo>
                  <a:cubicBezTo>
                    <a:pt x="202" y="197375"/>
                    <a:pt x="36642" y="229259"/>
                    <a:pt x="48788" y="239807"/>
                  </a:cubicBezTo>
                  <a:lnTo>
                    <a:pt x="64224" y="239807"/>
                  </a:lnTo>
                  <a:cubicBezTo>
                    <a:pt x="52078" y="228300"/>
                    <a:pt x="19940" y="197375"/>
                    <a:pt x="19940" y="119941"/>
                  </a:cubicBezTo>
                  <a:cubicBezTo>
                    <a:pt x="19940" y="106516"/>
                    <a:pt x="20699" y="78467"/>
                    <a:pt x="31075" y="50179"/>
                  </a:cubicBezTo>
                  <a:cubicBezTo>
                    <a:pt x="41450" y="22370"/>
                    <a:pt x="55874" y="7986"/>
                    <a:pt x="64224" y="75"/>
                  </a:cubicBezTo>
                  <a:lnTo>
                    <a:pt x="48788" y="75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730" name="Freeform 729">
              <a:extLst>
                <a:ext uri="{FF2B5EF4-FFF2-40B4-BE49-F238E27FC236}">
                  <a16:creationId xmlns:a16="http://schemas.microsoft.com/office/drawing/2014/main" id="{67C7D9D4-A322-1BAB-604A-4178239A4C08}"/>
                </a:ext>
              </a:extLst>
            </p:cNvPr>
            <p:cNvSpPr/>
            <p:nvPr>
              <p:custDataLst>
                <p:tags r:id="rId94"/>
              </p:custDataLst>
            </p:nvPr>
          </p:nvSpPr>
          <p:spPr>
            <a:xfrm>
              <a:off x="5812558" y="6796526"/>
              <a:ext cx="136141" cy="106441"/>
            </a:xfrm>
            <a:custGeom>
              <a:avLst/>
              <a:gdLst>
                <a:gd name="connsiteX0" fmla="*/ 78399 w 136141"/>
                <a:gd name="connsiteY0" fmla="*/ 51617 h 106441"/>
                <a:gd name="connsiteX1" fmla="*/ 136348 w 136141"/>
                <a:gd name="connsiteY1" fmla="*/ 75 h 106441"/>
                <a:gd name="connsiteX2" fmla="*/ 115344 w 136141"/>
                <a:gd name="connsiteY2" fmla="*/ 75 h 106441"/>
                <a:gd name="connsiteX3" fmla="*/ 72832 w 136141"/>
                <a:gd name="connsiteY3" fmla="*/ 39631 h 106441"/>
                <a:gd name="connsiteX4" fmla="*/ 46515 w 136141"/>
                <a:gd name="connsiteY4" fmla="*/ 75 h 106441"/>
                <a:gd name="connsiteX5" fmla="*/ 25511 w 136141"/>
                <a:gd name="connsiteY5" fmla="*/ 75 h 106441"/>
                <a:gd name="connsiteX6" fmla="*/ 61698 w 136141"/>
                <a:gd name="connsiteY6" fmla="*/ 51617 h 106441"/>
                <a:gd name="connsiteX7" fmla="*/ 206 w 136141"/>
                <a:gd name="connsiteY7" fmla="*/ 106516 h 106441"/>
                <a:gd name="connsiteX8" fmla="*/ 20956 w 136141"/>
                <a:gd name="connsiteY8" fmla="*/ 106516 h 106441"/>
                <a:gd name="connsiteX9" fmla="*/ 67771 w 136141"/>
                <a:gd name="connsiteY9" fmla="*/ 61446 h 106441"/>
                <a:gd name="connsiteX10" fmla="*/ 95606 w 136141"/>
                <a:gd name="connsiteY10" fmla="*/ 106516 h 106441"/>
                <a:gd name="connsiteX11" fmla="*/ 116610 w 136141"/>
                <a:gd name="connsiteY11" fmla="*/ 106516 h 106441"/>
                <a:gd name="connsiteX12" fmla="*/ 78399 w 136141"/>
                <a:gd name="connsiteY12" fmla="*/ 51617 h 10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141" h="106441">
                  <a:moveTo>
                    <a:pt x="78399" y="51617"/>
                  </a:moveTo>
                  <a:lnTo>
                    <a:pt x="136348" y="75"/>
                  </a:lnTo>
                  <a:lnTo>
                    <a:pt x="115344" y="75"/>
                  </a:lnTo>
                  <a:lnTo>
                    <a:pt x="72832" y="39631"/>
                  </a:lnTo>
                  <a:lnTo>
                    <a:pt x="46515" y="75"/>
                  </a:lnTo>
                  <a:lnTo>
                    <a:pt x="25511" y="75"/>
                  </a:lnTo>
                  <a:lnTo>
                    <a:pt x="61698" y="51617"/>
                  </a:lnTo>
                  <a:lnTo>
                    <a:pt x="206" y="106516"/>
                  </a:lnTo>
                  <a:lnTo>
                    <a:pt x="20956" y="106516"/>
                  </a:lnTo>
                  <a:lnTo>
                    <a:pt x="67771" y="61446"/>
                  </a:lnTo>
                  <a:lnTo>
                    <a:pt x="95606" y="106516"/>
                  </a:lnTo>
                  <a:lnTo>
                    <a:pt x="116610" y="106516"/>
                  </a:lnTo>
                  <a:lnTo>
                    <a:pt x="78399" y="51617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731" name="Freeform 730">
              <a:extLst>
                <a:ext uri="{FF2B5EF4-FFF2-40B4-BE49-F238E27FC236}">
                  <a16:creationId xmlns:a16="http://schemas.microsoft.com/office/drawing/2014/main" id="{1C423721-901A-9335-1E85-91E364C75F62}"/>
                </a:ext>
              </a:extLst>
            </p:cNvPr>
            <p:cNvSpPr/>
            <p:nvPr>
              <p:custDataLst>
                <p:tags r:id="rId95"/>
              </p:custDataLst>
            </p:nvPr>
          </p:nvSpPr>
          <p:spPr>
            <a:xfrm>
              <a:off x="5966616" y="6723167"/>
              <a:ext cx="64021" cy="239732"/>
            </a:xfrm>
            <a:custGeom>
              <a:avLst/>
              <a:gdLst>
                <a:gd name="connsiteX0" fmla="*/ 15648 w 64021"/>
                <a:gd name="connsiteY0" fmla="*/ 239807 h 239732"/>
                <a:gd name="connsiteX1" fmla="*/ 52340 w 64021"/>
                <a:gd name="connsiteY1" fmla="*/ 188505 h 239732"/>
                <a:gd name="connsiteX2" fmla="*/ 64234 w 64021"/>
                <a:gd name="connsiteY2" fmla="*/ 119941 h 239732"/>
                <a:gd name="connsiteX3" fmla="*/ 15648 w 64021"/>
                <a:gd name="connsiteY3" fmla="*/ 75 h 239732"/>
                <a:gd name="connsiteX4" fmla="*/ 212 w 64021"/>
                <a:gd name="connsiteY4" fmla="*/ 75 h 239732"/>
                <a:gd name="connsiteX5" fmla="*/ 44496 w 64021"/>
                <a:gd name="connsiteY5" fmla="*/ 119941 h 239732"/>
                <a:gd name="connsiteX6" fmla="*/ 33361 w 64021"/>
                <a:gd name="connsiteY6" fmla="*/ 189703 h 239732"/>
                <a:gd name="connsiteX7" fmla="*/ 212 w 64021"/>
                <a:gd name="connsiteY7" fmla="*/ 239807 h 239732"/>
                <a:gd name="connsiteX8" fmla="*/ 15648 w 64021"/>
                <a:gd name="connsiteY8" fmla="*/ 239807 h 239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021" h="239732">
                  <a:moveTo>
                    <a:pt x="15648" y="239807"/>
                  </a:moveTo>
                  <a:cubicBezTo>
                    <a:pt x="23745" y="232615"/>
                    <a:pt x="40700" y="217992"/>
                    <a:pt x="52340" y="188505"/>
                  </a:cubicBezTo>
                  <a:cubicBezTo>
                    <a:pt x="62462" y="162853"/>
                    <a:pt x="64234" y="137442"/>
                    <a:pt x="64234" y="119941"/>
                  </a:cubicBezTo>
                  <a:cubicBezTo>
                    <a:pt x="64234" y="42507"/>
                    <a:pt x="27794" y="10623"/>
                    <a:pt x="15648" y="75"/>
                  </a:cubicBezTo>
                  <a:lnTo>
                    <a:pt x="212" y="75"/>
                  </a:lnTo>
                  <a:cubicBezTo>
                    <a:pt x="12358" y="11582"/>
                    <a:pt x="44496" y="42507"/>
                    <a:pt x="44496" y="119941"/>
                  </a:cubicBezTo>
                  <a:cubicBezTo>
                    <a:pt x="44496" y="133366"/>
                    <a:pt x="43736" y="161415"/>
                    <a:pt x="33361" y="189703"/>
                  </a:cubicBezTo>
                  <a:cubicBezTo>
                    <a:pt x="22986" y="217512"/>
                    <a:pt x="8562" y="231896"/>
                    <a:pt x="212" y="239807"/>
                  </a:cubicBezTo>
                  <a:lnTo>
                    <a:pt x="15648" y="239807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732" name="Freeform 731">
              <a:extLst>
                <a:ext uri="{FF2B5EF4-FFF2-40B4-BE49-F238E27FC236}">
                  <a16:creationId xmlns:a16="http://schemas.microsoft.com/office/drawing/2014/main" id="{6C90D49B-3032-E90C-5A17-BA77095976A3}"/>
                </a:ext>
              </a:extLst>
            </p:cNvPr>
            <p:cNvSpPr/>
            <p:nvPr>
              <p:custDataLst>
                <p:tags r:id="rId96"/>
              </p:custDataLst>
            </p:nvPr>
          </p:nvSpPr>
          <p:spPr>
            <a:xfrm>
              <a:off x="6135315" y="6814266"/>
              <a:ext cx="168278" cy="57535"/>
            </a:xfrm>
            <a:custGeom>
              <a:avLst/>
              <a:gdLst>
                <a:gd name="connsiteX0" fmla="*/ 159894 w 168278"/>
                <a:gd name="connsiteY0" fmla="*/ 9664 h 57535"/>
                <a:gd name="connsiteX1" fmla="*/ 168497 w 168278"/>
                <a:gd name="connsiteY1" fmla="*/ 4869 h 57535"/>
                <a:gd name="connsiteX2" fmla="*/ 160147 w 168278"/>
                <a:gd name="connsiteY2" fmla="*/ 75 h 57535"/>
                <a:gd name="connsiteX3" fmla="*/ 8569 w 168278"/>
                <a:gd name="connsiteY3" fmla="*/ 75 h 57535"/>
                <a:gd name="connsiteX4" fmla="*/ 218 w 168278"/>
                <a:gd name="connsiteY4" fmla="*/ 4869 h 57535"/>
                <a:gd name="connsiteX5" fmla="*/ 8822 w 168278"/>
                <a:gd name="connsiteY5" fmla="*/ 9664 h 57535"/>
                <a:gd name="connsiteX6" fmla="*/ 159894 w 168278"/>
                <a:gd name="connsiteY6" fmla="*/ 9664 h 57535"/>
                <a:gd name="connsiteX7" fmla="*/ 160147 w 168278"/>
                <a:gd name="connsiteY7" fmla="*/ 57611 h 57535"/>
                <a:gd name="connsiteX8" fmla="*/ 168497 w 168278"/>
                <a:gd name="connsiteY8" fmla="*/ 52816 h 57535"/>
                <a:gd name="connsiteX9" fmla="*/ 159894 w 168278"/>
                <a:gd name="connsiteY9" fmla="*/ 48021 h 57535"/>
                <a:gd name="connsiteX10" fmla="*/ 8822 w 168278"/>
                <a:gd name="connsiteY10" fmla="*/ 48021 h 57535"/>
                <a:gd name="connsiteX11" fmla="*/ 218 w 168278"/>
                <a:gd name="connsiteY11" fmla="*/ 52816 h 57535"/>
                <a:gd name="connsiteX12" fmla="*/ 8569 w 168278"/>
                <a:gd name="connsiteY12" fmla="*/ 57611 h 57535"/>
                <a:gd name="connsiteX13" fmla="*/ 160147 w 168278"/>
                <a:gd name="connsiteY13" fmla="*/ 57611 h 5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57535">
                  <a:moveTo>
                    <a:pt x="159894" y="9664"/>
                  </a:moveTo>
                  <a:cubicBezTo>
                    <a:pt x="163689" y="9664"/>
                    <a:pt x="168497" y="9664"/>
                    <a:pt x="168497" y="4869"/>
                  </a:cubicBezTo>
                  <a:cubicBezTo>
                    <a:pt x="168497" y="75"/>
                    <a:pt x="163689" y="75"/>
                    <a:pt x="160147" y="75"/>
                  </a:cubicBezTo>
                  <a:lnTo>
                    <a:pt x="8569" y="75"/>
                  </a:lnTo>
                  <a:cubicBezTo>
                    <a:pt x="5026" y="75"/>
                    <a:pt x="218" y="75"/>
                    <a:pt x="218" y="4869"/>
                  </a:cubicBezTo>
                  <a:cubicBezTo>
                    <a:pt x="218" y="9664"/>
                    <a:pt x="5026" y="9664"/>
                    <a:pt x="8822" y="9664"/>
                  </a:cubicBezTo>
                  <a:lnTo>
                    <a:pt x="159894" y="9664"/>
                  </a:lnTo>
                  <a:close/>
                  <a:moveTo>
                    <a:pt x="160147" y="57611"/>
                  </a:moveTo>
                  <a:cubicBezTo>
                    <a:pt x="163689" y="57611"/>
                    <a:pt x="168497" y="57611"/>
                    <a:pt x="168497" y="52816"/>
                  </a:cubicBezTo>
                  <a:cubicBezTo>
                    <a:pt x="168497" y="48021"/>
                    <a:pt x="163689" y="48021"/>
                    <a:pt x="159894" y="48021"/>
                  </a:cubicBezTo>
                  <a:lnTo>
                    <a:pt x="8822" y="48021"/>
                  </a:lnTo>
                  <a:cubicBezTo>
                    <a:pt x="5026" y="48021"/>
                    <a:pt x="218" y="48021"/>
                    <a:pt x="218" y="52816"/>
                  </a:cubicBezTo>
                  <a:cubicBezTo>
                    <a:pt x="218" y="57611"/>
                    <a:pt x="5026" y="57611"/>
                    <a:pt x="8569" y="57611"/>
                  </a:cubicBezTo>
                  <a:lnTo>
                    <a:pt x="160147" y="57611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733" name="Freeform 732">
              <a:extLst>
                <a:ext uri="{FF2B5EF4-FFF2-40B4-BE49-F238E27FC236}">
                  <a16:creationId xmlns:a16="http://schemas.microsoft.com/office/drawing/2014/main" id="{FFDF0548-ED4C-724B-A47F-28A60A34088D}"/>
                </a:ext>
              </a:extLst>
            </p:cNvPr>
            <p:cNvSpPr/>
            <p:nvPr>
              <p:custDataLst>
                <p:tags r:id="rId97"/>
              </p:custDataLst>
            </p:nvPr>
          </p:nvSpPr>
          <p:spPr>
            <a:xfrm>
              <a:off x="6585685" y="6634345"/>
              <a:ext cx="136141" cy="106441"/>
            </a:xfrm>
            <a:custGeom>
              <a:avLst/>
              <a:gdLst>
                <a:gd name="connsiteX0" fmla="*/ 78429 w 136141"/>
                <a:gd name="connsiteY0" fmla="*/ 51610 h 106441"/>
                <a:gd name="connsiteX1" fmla="*/ 136378 w 136141"/>
                <a:gd name="connsiteY1" fmla="*/ 68 h 106441"/>
                <a:gd name="connsiteX2" fmla="*/ 115375 w 136141"/>
                <a:gd name="connsiteY2" fmla="*/ 68 h 106441"/>
                <a:gd name="connsiteX3" fmla="*/ 72862 w 136141"/>
                <a:gd name="connsiteY3" fmla="*/ 39624 h 106441"/>
                <a:gd name="connsiteX4" fmla="*/ 46545 w 136141"/>
                <a:gd name="connsiteY4" fmla="*/ 68 h 106441"/>
                <a:gd name="connsiteX5" fmla="*/ 25542 w 136141"/>
                <a:gd name="connsiteY5" fmla="*/ 68 h 106441"/>
                <a:gd name="connsiteX6" fmla="*/ 61728 w 136141"/>
                <a:gd name="connsiteY6" fmla="*/ 51610 h 106441"/>
                <a:gd name="connsiteX7" fmla="*/ 237 w 136141"/>
                <a:gd name="connsiteY7" fmla="*/ 106509 h 106441"/>
                <a:gd name="connsiteX8" fmla="*/ 20987 w 136141"/>
                <a:gd name="connsiteY8" fmla="*/ 106509 h 106441"/>
                <a:gd name="connsiteX9" fmla="*/ 67801 w 136141"/>
                <a:gd name="connsiteY9" fmla="*/ 61440 h 106441"/>
                <a:gd name="connsiteX10" fmla="*/ 95637 w 136141"/>
                <a:gd name="connsiteY10" fmla="*/ 106509 h 106441"/>
                <a:gd name="connsiteX11" fmla="*/ 116640 w 136141"/>
                <a:gd name="connsiteY11" fmla="*/ 106509 h 106441"/>
                <a:gd name="connsiteX12" fmla="*/ 78429 w 136141"/>
                <a:gd name="connsiteY12" fmla="*/ 51610 h 10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141" h="106441">
                  <a:moveTo>
                    <a:pt x="78429" y="51610"/>
                  </a:moveTo>
                  <a:lnTo>
                    <a:pt x="136378" y="68"/>
                  </a:lnTo>
                  <a:lnTo>
                    <a:pt x="115375" y="68"/>
                  </a:lnTo>
                  <a:lnTo>
                    <a:pt x="72862" y="39624"/>
                  </a:lnTo>
                  <a:lnTo>
                    <a:pt x="46545" y="68"/>
                  </a:lnTo>
                  <a:lnTo>
                    <a:pt x="25542" y="68"/>
                  </a:lnTo>
                  <a:lnTo>
                    <a:pt x="61728" y="51610"/>
                  </a:lnTo>
                  <a:lnTo>
                    <a:pt x="237" y="106509"/>
                  </a:lnTo>
                  <a:lnTo>
                    <a:pt x="20987" y="106509"/>
                  </a:lnTo>
                  <a:lnTo>
                    <a:pt x="67801" y="61440"/>
                  </a:lnTo>
                  <a:lnTo>
                    <a:pt x="95637" y="106509"/>
                  </a:lnTo>
                  <a:lnTo>
                    <a:pt x="116640" y="106509"/>
                  </a:lnTo>
                  <a:lnTo>
                    <a:pt x="78429" y="51610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734" name="Freeform 733">
              <a:extLst>
                <a:ext uri="{FF2B5EF4-FFF2-40B4-BE49-F238E27FC236}">
                  <a16:creationId xmlns:a16="http://schemas.microsoft.com/office/drawing/2014/main" id="{67F67F90-2E83-EC1E-A65B-B00CC4E69653}"/>
                </a:ext>
              </a:extLst>
            </p:cNvPr>
            <p:cNvSpPr/>
            <p:nvPr>
              <p:custDataLst>
                <p:tags r:id="rId98"/>
              </p:custDataLst>
            </p:nvPr>
          </p:nvSpPr>
          <p:spPr>
            <a:xfrm>
              <a:off x="6418619" y="6838239"/>
              <a:ext cx="474018" cy="9588"/>
            </a:xfrm>
            <a:custGeom>
              <a:avLst/>
              <a:gdLst>
                <a:gd name="connsiteX0" fmla="*/ 0 w 474018"/>
                <a:gd name="connsiteY0" fmla="*/ 0 h 9588"/>
                <a:gd name="connsiteX1" fmla="*/ 474019 w 474018"/>
                <a:gd name="connsiteY1" fmla="*/ 0 h 9588"/>
                <a:gd name="connsiteX2" fmla="*/ 474019 w 474018"/>
                <a:gd name="connsiteY2" fmla="*/ 9589 h 9588"/>
                <a:gd name="connsiteX3" fmla="*/ 0 w 474018"/>
                <a:gd name="connsiteY3" fmla="*/ 9589 h 9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018" h="9588">
                  <a:moveTo>
                    <a:pt x="0" y="0"/>
                  </a:moveTo>
                  <a:lnTo>
                    <a:pt x="474019" y="0"/>
                  </a:lnTo>
                  <a:lnTo>
                    <a:pt x="474019" y="9589"/>
                  </a:lnTo>
                  <a:lnTo>
                    <a:pt x="0" y="9589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735" name="Freeform 734">
              <a:extLst>
                <a:ext uri="{FF2B5EF4-FFF2-40B4-BE49-F238E27FC236}">
                  <a16:creationId xmlns:a16="http://schemas.microsoft.com/office/drawing/2014/main" id="{DDE0C433-D07D-B6B5-9F77-B1F92DC6699D}"/>
                </a:ext>
              </a:extLst>
            </p:cNvPr>
            <p:cNvSpPr/>
            <p:nvPr>
              <p:custDataLst>
                <p:tags r:id="rId99"/>
              </p:custDataLst>
            </p:nvPr>
          </p:nvSpPr>
          <p:spPr>
            <a:xfrm>
              <a:off x="6425704" y="6901037"/>
              <a:ext cx="154361" cy="166374"/>
            </a:xfrm>
            <a:custGeom>
              <a:avLst/>
              <a:gdLst>
                <a:gd name="connsiteX0" fmla="*/ 125996 w 154361"/>
                <a:gd name="connsiteY0" fmla="*/ 82 h 166374"/>
                <a:gd name="connsiteX1" fmla="*/ 103475 w 154361"/>
                <a:gd name="connsiteY1" fmla="*/ 82 h 166374"/>
                <a:gd name="connsiteX2" fmla="*/ 230 w 154361"/>
                <a:gd name="connsiteY2" fmla="*/ 166456 h 166374"/>
                <a:gd name="connsiteX3" fmla="*/ 18956 w 154361"/>
                <a:gd name="connsiteY3" fmla="*/ 166456 h 166374"/>
                <a:gd name="connsiteX4" fmla="*/ 49322 w 154361"/>
                <a:gd name="connsiteY4" fmla="*/ 117551 h 166374"/>
                <a:gd name="connsiteX5" fmla="*/ 122960 w 154361"/>
                <a:gd name="connsiteY5" fmla="*/ 117551 h 166374"/>
                <a:gd name="connsiteX6" fmla="*/ 131310 w 154361"/>
                <a:gd name="connsiteY6" fmla="*/ 166456 h 166374"/>
                <a:gd name="connsiteX7" fmla="*/ 154591 w 154361"/>
                <a:gd name="connsiteY7" fmla="*/ 166456 h 166374"/>
                <a:gd name="connsiteX8" fmla="*/ 125996 w 154361"/>
                <a:gd name="connsiteY8" fmla="*/ 82 h 166374"/>
                <a:gd name="connsiteX9" fmla="*/ 108789 w 154361"/>
                <a:gd name="connsiteY9" fmla="*/ 16623 h 166374"/>
                <a:gd name="connsiteX10" fmla="*/ 120429 w 154361"/>
                <a:gd name="connsiteY10" fmla="*/ 104126 h 166374"/>
                <a:gd name="connsiteX11" fmla="*/ 57926 w 154361"/>
                <a:gd name="connsiteY11" fmla="*/ 104126 h 166374"/>
                <a:gd name="connsiteX12" fmla="*/ 108789 w 154361"/>
                <a:gd name="connsiteY12" fmla="*/ 16623 h 166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361" h="166374">
                  <a:moveTo>
                    <a:pt x="125996" y="82"/>
                  </a:moveTo>
                  <a:lnTo>
                    <a:pt x="103475" y="82"/>
                  </a:lnTo>
                  <a:lnTo>
                    <a:pt x="230" y="166456"/>
                  </a:lnTo>
                  <a:lnTo>
                    <a:pt x="18956" y="166456"/>
                  </a:lnTo>
                  <a:lnTo>
                    <a:pt x="49322" y="117551"/>
                  </a:lnTo>
                  <a:lnTo>
                    <a:pt x="122960" y="117551"/>
                  </a:lnTo>
                  <a:lnTo>
                    <a:pt x="131310" y="166456"/>
                  </a:lnTo>
                  <a:lnTo>
                    <a:pt x="154591" y="166456"/>
                  </a:lnTo>
                  <a:lnTo>
                    <a:pt x="125996" y="82"/>
                  </a:lnTo>
                  <a:close/>
                  <a:moveTo>
                    <a:pt x="108789" y="16623"/>
                  </a:moveTo>
                  <a:lnTo>
                    <a:pt x="120429" y="104126"/>
                  </a:lnTo>
                  <a:lnTo>
                    <a:pt x="57926" y="104126"/>
                  </a:lnTo>
                  <a:lnTo>
                    <a:pt x="108789" y="16623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736" name="Freeform 735">
              <a:extLst>
                <a:ext uri="{FF2B5EF4-FFF2-40B4-BE49-F238E27FC236}">
                  <a16:creationId xmlns:a16="http://schemas.microsoft.com/office/drawing/2014/main" id="{1F72B75C-A1AB-D65F-0983-9B70F21583D9}"/>
                </a:ext>
              </a:extLst>
            </p:cNvPr>
            <p:cNvSpPr/>
            <p:nvPr>
              <p:custDataLst>
                <p:tags r:id="rId100"/>
              </p:custDataLst>
            </p:nvPr>
          </p:nvSpPr>
          <p:spPr>
            <a:xfrm>
              <a:off x="6617256" y="6882868"/>
              <a:ext cx="117618" cy="115287"/>
            </a:xfrm>
            <a:custGeom>
              <a:avLst/>
              <a:gdLst>
                <a:gd name="connsiteX0" fmla="*/ 66663 w 117618"/>
                <a:gd name="connsiteY0" fmla="*/ 11658 h 115287"/>
                <a:gd name="connsiteX1" fmla="*/ 83313 w 117618"/>
                <a:gd name="connsiteY1" fmla="*/ 11658 h 115287"/>
                <a:gd name="connsiteX2" fmla="*/ 89690 w 117618"/>
                <a:gd name="connsiteY2" fmla="*/ 11826 h 115287"/>
                <a:gd name="connsiteX3" fmla="*/ 115198 w 117618"/>
                <a:gd name="connsiteY3" fmla="*/ 11826 h 115287"/>
                <a:gd name="connsiteX4" fmla="*/ 117855 w 117618"/>
                <a:gd name="connsiteY4" fmla="*/ 79 h 115287"/>
                <a:gd name="connsiteX5" fmla="*/ 2894 w 117618"/>
                <a:gd name="connsiteY5" fmla="*/ 79 h 115287"/>
                <a:gd name="connsiteX6" fmla="*/ 237 w 117618"/>
                <a:gd name="connsiteY6" fmla="*/ 11826 h 115287"/>
                <a:gd name="connsiteX7" fmla="*/ 25921 w 117618"/>
                <a:gd name="connsiteY7" fmla="*/ 11826 h 115287"/>
                <a:gd name="connsiteX8" fmla="*/ 32298 w 117618"/>
                <a:gd name="connsiteY8" fmla="*/ 11658 h 115287"/>
                <a:gd name="connsiteX9" fmla="*/ 48772 w 117618"/>
                <a:gd name="connsiteY9" fmla="*/ 11658 h 115287"/>
                <a:gd name="connsiteX10" fmla="*/ 25567 w 117618"/>
                <a:gd name="connsiteY10" fmla="*/ 115366 h 115287"/>
                <a:gd name="connsiteX11" fmla="*/ 43458 w 117618"/>
                <a:gd name="connsiteY11" fmla="*/ 115366 h 115287"/>
                <a:gd name="connsiteX12" fmla="*/ 66663 w 117618"/>
                <a:gd name="connsiteY12" fmla="*/ 11658 h 11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618" h="115287">
                  <a:moveTo>
                    <a:pt x="66663" y="11658"/>
                  </a:moveTo>
                  <a:lnTo>
                    <a:pt x="83313" y="11658"/>
                  </a:lnTo>
                  <a:cubicBezTo>
                    <a:pt x="85439" y="11658"/>
                    <a:pt x="87565" y="11826"/>
                    <a:pt x="89690" y="11826"/>
                  </a:cubicBezTo>
                  <a:lnTo>
                    <a:pt x="115198" y="11826"/>
                  </a:lnTo>
                  <a:lnTo>
                    <a:pt x="117855" y="79"/>
                  </a:lnTo>
                  <a:lnTo>
                    <a:pt x="2894" y="79"/>
                  </a:lnTo>
                  <a:lnTo>
                    <a:pt x="237" y="11826"/>
                  </a:lnTo>
                  <a:lnTo>
                    <a:pt x="25921" y="11826"/>
                  </a:lnTo>
                  <a:cubicBezTo>
                    <a:pt x="28047" y="11826"/>
                    <a:pt x="30173" y="11658"/>
                    <a:pt x="32298" y="11658"/>
                  </a:cubicBezTo>
                  <a:lnTo>
                    <a:pt x="48772" y="11658"/>
                  </a:lnTo>
                  <a:lnTo>
                    <a:pt x="25567" y="115366"/>
                  </a:lnTo>
                  <a:lnTo>
                    <a:pt x="43458" y="115366"/>
                  </a:lnTo>
                  <a:lnTo>
                    <a:pt x="66663" y="11658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737" name="Freeform 736">
              <a:extLst>
                <a:ext uri="{FF2B5EF4-FFF2-40B4-BE49-F238E27FC236}">
                  <a16:creationId xmlns:a16="http://schemas.microsoft.com/office/drawing/2014/main" id="{141123FB-6B0E-FC50-F609-0ABA6E1FDDEE}"/>
                </a:ext>
              </a:extLst>
            </p:cNvPr>
            <p:cNvSpPr/>
            <p:nvPr>
              <p:custDataLst>
                <p:tags r:id="rId101"/>
              </p:custDataLst>
            </p:nvPr>
          </p:nvSpPr>
          <p:spPr>
            <a:xfrm>
              <a:off x="6765972" y="6913024"/>
              <a:ext cx="112354" cy="154387"/>
            </a:xfrm>
            <a:custGeom>
              <a:avLst/>
              <a:gdLst>
                <a:gd name="connsiteX0" fmla="*/ 5557 w 112354"/>
                <a:gd name="connsiteY0" fmla="*/ 32206 h 154387"/>
                <a:gd name="connsiteX1" fmla="*/ 243 w 112354"/>
                <a:gd name="connsiteY1" fmla="*/ 37720 h 154387"/>
                <a:gd name="connsiteX2" fmla="*/ 5304 w 112354"/>
                <a:gd name="connsiteY2" fmla="*/ 42514 h 154387"/>
                <a:gd name="connsiteX3" fmla="*/ 9859 w 112354"/>
                <a:gd name="connsiteY3" fmla="*/ 40836 h 154387"/>
                <a:gd name="connsiteX4" fmla="*/ 35164 w 112354"/>
                <a:gd name="connsiteY4" fmla="*/ 28610 h 154387"/>
                <a:gd name="connsiteX5" fmla="*/ 35164 w 112354"/>
                <a:gd name="connsiteY5" fmla="*/ 144880 h 154387"/>
                <a:gd name="connsiteX6" fmla="*/ 9353 w 112354"/>
                <a:gd name="connsiteY6" fmla="*/ 144880 h 154387"/>
                <a:gd name="connsiteX7" fmla="*/ 243 w 112354"/>
                <a:gd name="connsiteY7" fmla="*/ 149675 h 154387"/>
                <a:gd name="connsiteX8" fmla="*/ 9353 w 112354"/>
                <a:gd name="connsiteY8" fmla="*/ 154469 h 154387"/>
                <a:gd name="connsiteX9" fmla="*/ 103741 w 112354"/>
                <a:gd name="connsiteY9" fmla="*/ 154469 h 154387"/>
                <a:gd name="connsiteX10" fmla="*/ 112598 w 112354"/>
                <a:gd name="connsiteY10" fmla="*/ 149675 h 154387"/>
                <a:gd name="connsiteX11" fmla="*/ 103741 w 112354"/>
                <a:gd name="connsiteY11" fmla="*/ 144880 h 154387"/>
                <a:gd name="connsiteX12" fmla="*/ 77677 w 112354"/>
                <a:gd name="connsiteY12" fmla="*/ 144880 h 154387"/>
                <a:gd name="connsiteX13" fmla="*/ 77677 w 112354"/>
                <a:gd name="connsiteY13" fmla="*/ 8712 h 154387"/>
                <a:gd name="connsiteX14" fmla="*/ 72616 w 112354"/>
                <a:gd name="connsiteY14" fmla="*/ 82 h 154387"/>
                <a:gd name="connsiteX15" fmla="*/ 68314 w 112354"/>
                <a:gd name="connsiteY15" fmla="*/ 1760 h 154387"/>
                <a:gd name="connsiteX16" fmla="*/ 5557 w 112354"/>
                <a:gd name="connsiteY16" fmla="*/ 32206 h 154387"/>
                <a:gd name="connsiteX17" fmla="*/ 67555 w 112354"/>
                <a:gd name="connsiteY17" fmla="*/ 144880 h 154387"/>
                <a:gd name="connsiteX18" fmla="*/ 45286 w 112354"/>
                <a:gd name="connsiteY18" fmla="*/ 144880 h 154387"/>
                <a:gd name="connsiteX19" fmla="*/ 45286 w 112354"/>
                <a:gd name="connsiteY19" fmla="*/ 23575 h 154387"/>
                <a:gd name="connsiteX20" fmla="*/ 67555 w 112354"/>
                <a:gd name="connsiteY20" fmla="*/ 12787 h 154387"/>
                <a:gd name="connsiteX21" fmla="*/ 67555 w 112354"/>
                <a:gd name="connsiteY21" fmla="*/ 144880 h 154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2354" h="154387">
                  <a:moveTo>
                    <a:pt x="5557" y="32206"/>
                  </a:moveTo>
                  <a:cubicBezTo>
                    <a:pt x="3027" y="33404"/>
                    <a:pt x="243" y="34843"/>
                    <a:pt x="243" y="37720"/>
                  </a:cubicBezTo>
                  <a:cubicBezTo>
                    <a:pt x="243" y="40357"/>
                    <a:pt x="2774" y="42514"/>
                    <a:pt x="5304" y="42514"/>
                  </a:cubicBezTo>
                  <a:cubicBezTo>
                    <a:pt x="6316" y="42514"/>
                    <a:pt x="6823" y="42514"/>
                    <a:pt x="9859" y="40836"/>
                  </a:cubicBezTo>
                  <a:lnTo>
                    <a:pt x="35164" y="28610"/>
                  </a:lnTo>
                  <a:lnTo>
                    <a:pt x="35164" y="144880"/>
                  </a:lnTo>
                  <a:lnTo>
                    <a:pt x="9353" y="144880"/>
                  </a:lnTo>
                  <a:cubicBezTo>
                    <a:pt x="5557" y="144880"/>
                    <a:pt x="243" y="144880"/>
                    <a:pt x="243" y="149675"/>
                  </a:cubicBezTo>
                  <a:cubicBezTo>
                    <a:pt x="243" y="154469"/>
                    <a:pt x="5557" y="154469"/>
                    <a:pt x="9353" y="154469"/>
                  </a:cubicBezTo>
                  <a:lnTo>
                    <a:pt x="103741" y="154469"/>
                  </a:lnTo>
                  <a:cubicBezTo>
                    <a:pt x="108043" y="154469"/>
                    <a:pt x="112598" y="154469"/>
                    <a:pt x="112598" y="149675"/>
                  </a:cubicBezTo>
                  <a:cubicBezTo>
                    <a:pt x="112598" y="144880"/>
                    <a:pt x="108043" y="144880"/>
                    <a:pt x="103741" y="144880"/>
                  </a:cubicBezTo>
                  <a:lnTo>
                    <a:pt x="77677" y="144880"/>
                  </a:lnTo>
                  <a:lnTo>
                    <a:pt x="77677" y="8712"/>
                  </a:lnTo>
                  <a:cubicBezTo>
                    <a:pt x="77677" y="4397"/>
                    <a:pt x="77677" y="82"/>
                    <a:pt x="72616" y="82"/>
                  </a:cubicBezTo>
                  <a:cubicBezTo>
                    <a:pt x="71857" y="82"/>
                    <a:pt x="71351" y="82"/>
                    <a:pt x="68314" y="1760"/>
                  </a:cubicBezTo>
                  <a:lnTo>
                    <a:pt x="5557" y="32206"/>
                  </a:lnTo>
                  <a:close/>
                  <a:moveTo>
                    <a:pt x="67555" y="144880"/>
                  </a:moveTo>
                  <a:lnTo>
                    <a:pt x="45286" y="144880"/>
                  </a:lnTo>
                  <a:lnTo>
                    <a:pt x="45286" y="23575"/>
                  </a:lnTo>
                  <a:lnTo>
                    <a:pt x="67555" y="12787"/>
                  </a:lnTo>
                  <a:lnTo>
                    <a:pt x="67555" y="144880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738" name="Freeform 737">
              <a:extLst>
                <a:ext uri="{FF2B5EF4-FFF2-40B4-BE49-F238E27FC236}">
                  <a16:creationId xmlns:a16="http://schemas.microsoft.com/office/drawing/2014/main" id="{FF036C73-6AC3-0ED0-0A44-45A589485B34}"/>
                </a:ext>
              </a:extLst>
            </p:cNvPr>
            <p:cNvSpPr/>
            <p:nvPr>
              <p:custDataLst>
                <p:tags r:id="rId102"/>
              </p:custDataLst>
            </p:nvPr>
          </p:nvSpPr>
          <p:spPr>
            <a:xfrm>
              <a:off x="6930089" y="6736592"/>
              <a:ext cx="154361" cy="166374"/>
            </a:xfrm>
            <a:custGeom>
              <a:avLst/>
              <a:gdLst>
                <a:gd name="connsiteX0" fmla="*/ 126016 w 154361"/>
                <a:gd name="connsiteY0" fmla="*/ 75 h 166374"/>
                <a:gd name="connsiteX1" fmla="*/ 103495 w 154361"/>
                <a:gd name="connsiteY1" fmla="*/ 75 h 166374"/>
                <a:gd name="connsiteX2" fmla="*/ 250 w 154361"/>
                <a:gd name="connsiteY2" fmla="*/ 166449 h 166374"/>
                <a:gd name="connsiteX3" fmla="*/ 18976 w 154361"/>
                <a:gd name="connsiteY3" fmla="*/ 166449 h 166374"/>
                <a:gd name="connsiteX4" fmla="*/ 49342 w 154361"/>
                <a:gd name="connsiteY4" fmla="*/ 117544 h 166374"/>
                <a:gd name="connsiteX5" fmla="*/ 122980 w 154361"/>
                <a:gd name="connsiteY5" fmla="*/ 117544 h 166374"/>
                <a:gd name="connsiteX6" fmla="*/ 131330 w 154361"/>
                <a:gd name="connsiteY6" fmla="*/ 166449 h 166374"/>
                <a:gd name="connsiteX7" fmla="*/ 154611 w 154361"/>
                <a:gd name="connsiteY7" fmla="*/ 166449 h 166374"/>
                <a:gd name="connsiteX8" fmla="*/ 126016 w 154361"/>
                <a:gd name="connsiteY8" fmla="*/ 75 h 166374"/>
                <a:gd name="connsiteX9" fmla="*/ 108809 w 154361"/>
                <a:gd name="connsiteY9" fmla="*/ 16616 h 166374"/>
                <a:gd name="connsiteX10" fmla="*/ 120449 w 154361"/>
                <a:gd name="connsiteY10" fmla="*/ 104119 h 166374"/>
                <a:gd name="connsiteX11" fmla="*/ 57946 w 154361"/>
                <a:gd name="connsiteY11" fmla="*/ 104119 h 166374"/>
                <a:gd name="connsiteX12" fmla="*/ 108809 w 154361"/>
                <a:gd name="connsiteY12" fmla="*/ 16616 h 166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361" h="166374">
                  <a:moveTo>
                    <a:pt x="126016" y="75"/>
                  </a:moveTo>
                  <a:lnTo>
                    <a:pt x="103495" y="75"/>
                  </a:lnTo>
                  <a:lnTo>
                    <a:pt x="250" y="166449"/>
                  </a:lnTo>
                  <a:lnTo>
                    <a:pt x="18976" y="166449"/>
                  </a:lnTo>
                  <a:lnTo>
                    <a:pt x="49342" y="117544"/>
                  </a:lnTo>
                  <a:lnTo>
                    <a:pt x="122980" y="117544"/>
                  </a:lnTo>
                  <a:lnTo>
                    <a:pt x="131330" y="166449"/>
                  </a:lnTo>
                  <a:lnTo>
                    <a:pt x="154611" y="166449"/>
                  </a:lnTo>
                  <a:lnTo>
                    <a:pt x="126016" y="75"/>
                  </a:lnTo>
                  <a:close/>
                  <a:moveTo>
                    <a:pt x="108809" y="16616"/>
                  </a:moveTo>
                  <a:lnTo>
                    <a:pt x="120449" y="104119"/>
                  </a:lnTo>
                  <a:lnTo>
                    <a:pt x="57946" y="104119"/>
                  </a:lnTo>
                  <a:lnTo>
                    <a:pt x="108809" y="16616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739" name="Freeform 738">
              <a:extLst>
                <a:ext uri="{FF2B5EF4-FFF2-40B4-BE49-F238E27FC236}">
                  <a16:creationId xmlns:a16="http://schemas.microsoft.com/office/drawing/2014/main" id="{F2E9E3C8-72A2-59B3-5CDA-9239A0C0BA37}"/>
                </a:ext>
              </a:extLst>
            </p:cNvPr>
            <p:cNvSpPr/>
            <p:nvPr>
              <p:custDataLst>
                <p:tags r:id="rId103"/>
              </p:custDataLst>
            </p:nvPr>
          </p:nvSpPr>
          <p:spPr>
            <a:xfrm>
              <a:off x="7121641" y="6688696"/>
              <a:ext cx="117618" cy="115287"/>
            </a:xfrm>
            <a:custGeom>
              <a:avLst/>
              <a:gdLst>
                <a:gd name="connsiteX0" fmla="*/ 66682 w 117618"/>
                <a:gd name="connsiteY0" fmla="*/ 11650 h 115287"/>
                <a:gd name="connsiteX1" fmla="*/ 83333 w 117618"/>
                <a:gd name="connsiteY1" fmla="*/ 11650 h 115287"/>
                <a:gd name="connsiteX2" fmla="*/ 89710 w 117618"/>
                <a:gd name="connsiteY2" fmla="*/ 11818 h 115287"/>
                <a:gd name="connsiteX3" fmla="*/ 115218 w 117618"/>
                <a:gd name="connsiteY3" fmla="*/ 11818 h 115287"/>
                <a:gd name="connsiteX4" fmla="*/ 117875 w 117618"/>
                <a:gd name="connsiteY4" fmla="*/ 71 h 115287"/>
                <a:gd name="connsiteX5" fmla="*/ 2914 w 117618"/>
                <a:gd name="connsiteY5" fmla="*/ 71 h 115287"/>
                <a:gd name="connsiteX6" fmla="*/ 257 w 117618"/>
                <a:gd name="connsiteY6" fmla="*/ 11818 h 115287"/>
                <a:gd name="connsiteX7" fmla="*/ 25941 w 117618"/>
                <a:gd name="connsiteY7" fmla="*/ 11818 h 115287"/>
                <a:gd name="connsiteX8" fmla="*/ 32318 w 117618"/>
                <a:gd name="connsiteY8" fmla="*/ 11650 h 115287"/>
                <a:gd name="connsiteX9" fmla="*/ 48792 w 117618"/>
                <a:gd name="connsiteY9" fmla="*/ 11650 h 115287"/>
                <a:gd name="connsiteX10" fmla="*/ 25587 w 117618"/>
                <a:gd name="connsiteY10" fmla="*/ 115358 h 115287"/>
                <a:gd name="connsiteX11" fmla="*/ 43478 w 117618"/>
                <a:gd name="connsiteY11" fmla="*/ 115358 h 115287"/>
                <a:gd name="connsiteX12" fmla="*/ 66682 w 117618"/>
                <a:gd name="connsiteY12" fmla="*/ 11650 h 11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618" h="115287">
                  <a:moveTo>
                    <a:pt x="66682" y="11650"/>
                  </a:moveTo>
                  <a:lnTo>
                    <a:pt x="83333" y="11650"/>
                  </a:lnTo>
                  <a:cubicBezTo>
                    <a:pt x="85459" y="11650"/>
                    <a:pt x="87584" y="11818"/>
                    <a:pt x="89710" y="11818"/>
                  </a:cubicBezTo>
                  <a:lnTo>
                    <a:pt x="115218" y="11818"/>
                  </a:lnTo>
                  <a:lnTo>
                    <a:pt x="117875" y="71"/>
                  </a:lnTo>
                  <a:lnTo>
                    <a:pt x="2914" y="71"/>
                  </a:lnTo>
                  <a:lnTo>
                    <a:pt x="257" y="11818"/>
                  </a:lnTo>
                  <a:lnTo>
                    <a:pt x="25941" y="11818"/>
                  </a:lnTo>
                  <a:cubicBezTo>
                    <a:pt x="28067" y="11818"/>
                    <a:pt x="30193" y="11650"/>
                    <a:pt x="32318" y="11650"/>
                  </a:cubicBezTo>
                  <a:lnTo>
                    <a:pt x="48792" y="11650"/>
                  </a:lnTo>
                  <a:lnTo>
                    <a:pt x="25587" y="115358"/>
                  </a:lnTo>
                  <a:lnTo>
                    <a:pt x="43478" y="115358"/>
                  </a:lnTo>
                  <a:lnTo>
                    <a:pt x="66682" y="11650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740" name="Freeform 739">
              <a:extLst>
                <a:ext uri="{FF2B5EF4-FFF2-40B4-BE49-F238E27FC236}">
                  <a16:creationId xmlns:a16="http://schemas.microsoft.com/office/drawing/2014/main" id="{02F39037-8687-D1CE-5FD5-A01D0D59A66E}"/>
                </a:ext>
              </a:extLst>
            </p:cNvPr>
            <p:cNvSpPr/>
            <p:nvPr>
              <p:custDataLst>
                <p:tags r:id="rId104"/>
              </p:custDataLst>
            </p:nvPr>
          </p:nvSpPr>
          <p:spPr>
            <a:xfrm>
              <a:off x="7582710" y="6631708"/>
              <a:ext cx="177641" cy="109078"/>
            </a:xfrm>
            <a:custGeom>
              <a:avLst/>
              <a:gdLst>
                <a:gd name="connsiteX0" fmla="*/ 176399 w 177641"/>
                <a:gd name="connsiteY0" fmla="*/ 36268 h 109078"/>
                <a:gd name="connsiteX1" fmla="*/ 177917 w 177641"/>
                <a:gd name="connsiteY1" fmla="*/ 24041 h 109078"/>
                <a:gd name="connsiteX2" fmla="*/ 149828 w 177641"/>
                <a:gd name="connsiteY2" fmla="*/ 68 h 109078"/>
                <a:gd name="connsiteX3" fmla="*/ 107569 w 177641"/>
                <a:gd name="connsiteY3" fmla="*/ 19966 h 109078"/>
                <a:gd name="connsiteX4" fmla="*/ 79733 w 177641"/>
                <a:gd name="connsiteY4" fmla="*/ 68 h 109078"/>
                <a:gd name="connsiteX5" fmla="*/ 38992 w 177641"/>
                <a:gd name="connsiteY5" fmla="*/ 18288 h 109078"/>
                <a:gd name="connsiteX6" fmla="*/ 42788 w 177641"/>
                <a:gd name="connsiteY6" fmla="*/ 1267 h 109078"/>
                <a:gd name="connsiteX7" fmla="*/ 24568 w 177641"/>
                <a:gd name="connsiteY7" fmla="*/ 1267 h 109078"/>
                <a:gd name="connsiteX8" fmla="*/ 275 w 177641"/>
                <a:gd name="connsiteY8" fmla="*/ 109146 h 109078"/>
                <a:gd name="connsiteX9" fmla="*/ 20013 w 177641"/>
                <a:gd name="connsiteY9" fmla="*/ 109146 h 109078"/>
                <a:gd name="connsiteX10" fmla="*/ 32160 w 177641"/>
                <a:gd name="connsiteY10" fmla="*/ 54727 h 109078"/>
                <a:gd name="connsiteX11" fmla="*/ 66827 w 177641"/>
                <a:gd name="connsiteY11" fmla="*/ 14692 h 109078"/>
                <a:gd name="connsiteX12" fmla="*/ 87325 w 177641"/>
                <a:gd name="connsiteY12" fmla="*/ 30514 h 109078"/>
                <a:gd name="connsiteX13" fmla="*/ 86819 w 177641"/>
                <a:gd name="connsiteY13" fmla="*/ 35548 h 109078"/>
                <a:gd name="connsiteX14" fmla="*/ 70370 w 177641"/>
                <a:gd name="connsiteY14" fmla="*/ 109146 h 109078"/>
                <a:gd name="connsiteX15" fmla="*/ 90108 w 177641"/>
                <a:gd name="connsiteY15" fmla="*/ 109146 h 109078"/>
                <a:gd name="connsiteX16" fmla="*/ 102255 w 177641"/>
                <a:gd name="connsiteY16" fmla="*/ 54727 h 109078"/>
                <a:gd name="connsiteX17" fmla="*/ 136923 w 177641"/>
                <a:gd name="connsiteY17" fmla="*/ 14692 h 109078"/>
                <a:gd name="connsiteX18" fmla="*/ 157420 w 177641"/>
                <a:gd name="connsiteY18" fmla="*/ 30514 h 109078"/>
                <a:gd name="connsiteX19" fmla="*/ 156914 w 177641"/>
                <a:gd name="connsiteY19" fmla="*/ 35548 h 109078"/>
                <a:gd name="connsiteX20" fmla="*/ 140465 w 177641"/>
                <a:gd name="connsiteY20" fmla="*/ 109146 h 109078"/>
                <a:gd name="connsiteX21" fmla="*/ 160203 w 177641"/>
                <a:gd name="connsiteY21" fmla="*/ 109146 h 109078"/>
                <a:gd name="connsiteX22" fmla="*/ 176399 w 177641"/>
                <a:gd name="connsiteY22" fmla="*/ 36268 h 109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7641" h="109078">
                  <a:moveTo>
                    <a:pt x="176399" y="36268"/>
                  </a:moveTo>
                  <a:cubicBezTo>
                    <a:pt x="177411" y="31952"/>
                    <a:pt x="177917" y="29555"/>
                    <a:pt x="177917" y="24041"/>
                  </a:cubicBezTo>
                  <a:cubicBezTo>
                    <a:pt x="177917" y="9418"/>
                    <a:pt x="170325" y="68"/>
                    <a:pt x="149828" y="68"/>
                  </a:cubicBezTo>
                  <a:cubicBezTo>
                    <a:pt x="127813" y="68"/>
                    <a:pt x="113642" y="13972"/>
                    <a:pt x="107569" y="19966"/>
                  </a:cubicBezTo>
                  <a:cubicBezTo>
                    <a:pt x="106557" y="10376"/>
                    <a:pt x="101495" y="68"/>
                    <a:pt x="79733" y="68"/>
                  </a:cubicBezTo>
                  <a:cubicBezTo>
                    <a:pt x="59489" y="68"/>
                    <a:pt x="44559" y="12534"/>
                    <a:pt x="38992" y="18288"/>
                  </a:cubicBezTo>
                  <a:lnTo>
                    <a:pt x="42788" y="1267"/>
                  </a:lnTo>
                  <a:lnTo>
                    <a:pt x="24568" y="1267"/>
                  </a:lnTo>
                  <a:lnTo>
                    <a:pt x="275" y="109146"/>
                  </a:lnTo>
                  <a:lnTo>
                    <a:pt x="20013" y="109146"/>
                  </a:lnTo>
                  <a:lnTo>
                    <a:pt x="32160" y="54727"/>
                  </a:lnTo>
                  <a:cubicBezTo>
                    <a:pt x="37221" y="32672"/>
                    <a:pt x="47596" y="14692"/>
                    <a:pt x="66827" y="14692"/>
                  </a:cubicBezTo>
                  <a:cubicBezTo>
                    <a:pt x="77456" y="14692"/>
                    <a:pt x="87325" y="17808"/>
                    <a:pt x="87325" y="30514"/>
                  </a:cubicBezTo>
                  <a:cubicBezTo>
                    <a:pt x="87325" y="31233"/>
                    <a:pt x="86819" y="35069"/>
                    <a:pt x="86819" y="35548"/>
                  </a:cubicBezTo>
                  <a:lnTo>
                    <a:pt x="70370" y="109146"/>
                  </a:lnTo>
                  <a:lnTo>
                    <a:pt x="90108" y="109146"/>
                  </a:lnTo>
                  <a:lnTo>
                    <a:pt x="102255" y="54727"/>
                  </a:lnTo>
                  <a:cubicBezTo>
                    <a:pt x="107316" y="32672"/>
                    <a:pt x="117691" y="14692"/>
                    <a:pt x="136923" y="14692"/>
                  </a:cubicBezTo>
                  <a:cubicBezTo>
                    <a:pt x="147551" y="14692"/>
                    <a:pt x="157420" y="17808"/>
                    <a:pt x="157420" y="30514"/>
                  </a:cubicBezTo>
                  <a:cubicBezTo>
                    <a:pt x="157420" y="31233"/>
                    <a:pt x="156914" y="35069"/>
                    <a:pt x="156914" y="35548"/>
                  </a:cubicBezTo>
                  <a:lnTo>
                    <a:pt x="140465" y="109146"/>
                  </a:lnTo>
                  <a:lnTo>
                    <a:pt x="160203" y="109146"/>
                  </a:lnTo>
                  <a:lnTo>
                    <a:pt x="176399" y="36268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741" name="Freeform 740">
              <a:extLst>
                <a:ext uri="{FF2B5EF4-FFF2-40B4-BE49-F238E27FC236}">
                  <a16:creationId xmlns:a16="http://schemas.microsoft.com/office/drawing/2014/main" id="{276F872B-7B8A-7201-5526-87DC32681007}"/>
                </a:ext>
              </a:extLst>
            </p:cNvPr>
            <p:cNvSpPr/>
            <p:nvPr>
              <p:custDataLst>
                <p:tags r:id="rId105"/>
              </p:custDataLst>
            </p:nvPr>
          </p:nvSpPr>
          <p:spPr>
            <a:xfrm>
              <a:off x="7286805" y="6838239"/>
              <a:ext cx="756349" cy="9588"/>
            </a:xfrm>
            <a:custGeom>
              <a:avLst/>
              <a:gdLst>
                <a:gd name="connsiteX0" fmla="*/ 0 w 756349"/>
                <a:gd name="connsiteY0" fmla="*/ 0 h 9588"/>
                <a:gd name="connsiteX1" fmla="*/ 756350 w 756349"/>
                <a:gd name="connsiteY1" fmla="*/ 0 h 9588"/>
                <a:gd name="connsiteX2" fmla="*/ 756350 w 756349"/>
                <a:gd name="connsiteY2" fmla="*/ 9589 h 9588"/>
                <a:gd name="connsiteX3" fmla="*/ 0 w 756349"/>
                <a:gd name="connsiteY3" fmla="*/ 9589 h 9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6349" h="9588">
                  <a:moveTo>
                    <a:pt x="0" y="0"/>
                  </a:moveTo>
                  <a:lnTo>
                    <a:pt x="756350" y="0"/>
                  </a:lnTo>
                  <a:lnTo>
                    <a:pt x="756350" y="9589"/>
                  </a:lnTo>
                  <a:lnTo>
                    <a:pt x="0" y="9589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742" name="Freeform 741">
              <a:extLst>
                <a:ext uri="{FF2B5EF4-FFF2-40B4-BE49-F238E27FC236}">
                  <a16:creationId xmlns:a16="http://schemas.microsoft.com/office/drawing/2014/main" id="{3CD54EC1-6766-DBEE-8204-12819FE4590B}"/>
                </a:ext>
              </a:extLst>
            </p:cNvPr>
            <p:cNvSpPr/>
            <p:nvPr>
              <p:custDataLst>
                <p:tags r:id="rId106"/>
              </p:custDataLst>
            </p:nvPr>
          </p:nvSpPr>
          <p:spPr>
            <a:xfrm>
              <a:off x="7293890" y="6901037"/>
              <a:ext cx="154361" cy="166374"/>
            </a:xfrm>
            <a:custGeom>
              <a:avLst/>
              <a:gdLst>
                <a:gd name="connsiteX0" fmla="*/ 126031 w 154361"/>
                <a:gd name="connsiteY0" fmla="*/ 82 h 166374"/>
                <a:gd name="connsiteX1" fmla="*/ 103509 w 154361"/>
                <a:gd name="connsiteY1" fmla="*/ 82 h 166374"/>
                <a:gd name="connsiteX2" fmla="*/ 264 w 154361"/>
                <a:gd name="connsiteY2" fmla="*/ 166456 h 166374"/>
                <a:gd name="connsiteX3" fmla="*/ 18990 w 154361"/>
                <a:gd name="connsiteY3" fmla="*/ 166456 h 166374"/>
                <a:gd name="connsiteX4" fmla="*/ 49356 w 154361"/>
                <a:gd name="connsiteY4" fmla="*/ 117551 h 166374"/>
                <a:gd name="connsiteX5" fmla="*/ 122994 w 154361"/>
                <a:gd name="connsiteY5" fmla="*/ 117551 h 166374"/>
                <a:gd name="connsiteX6" fmla="*/ 131345 w 154361"/>
                <a:gd name="connsiteY6" fmla="*/ 166456 h 166374"/>
                <a:gd name="connsiteX7" fmla="*/ 154625 w 154361"/>
                <a:gd name="connsiteY7" fmla="*/ 166456 h 166374"/>
                <a:gd name="connsiteX8" fmla="*/ 126031 w 154361"/>
                <a:gd name="connsiteY8" fmla="*/ 82 h 166374"/>
                <a:gd name="connsiteX9" fmla="*/ 108823 w 154361"/>
                <a:gd name="connsiteY9" fmla="*/ 16623 h 166374"/>
                <a:gd name="connsiteX10" fmla="*/ 120463 w 154361"/>
                <a:gd name="connsiteY10" fmla="*/ 104126 h 166374"/>
                <a:gd name="connsiteX11" fmla="*/ 57960 w 154361"/>
                <a:gd name="connsiteY11" fmla="*/ 104126 h 166374"/>
                <a:gd name="connsiteX12" fmla="*/ 108823 w 154361"/>
                <a:gd name="connsiteY12" fmla="*/ 16623 h 166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361" h="166374">
                  <a:moveTo>
                    <a:pt x="126031" y="82"/>
                  </a:moveTo>
                  <a:lnTo>
                    <a:pt x="103509" y="82"/>
                  </a:lnTo>
                  <a:lnTo>
                    <a:pt x="264" y="166456"/>
                  </a:lnTo>
                  <a:lnTo>
                    <a:pt x="18990" y="166456"/>
                  </a:lnTo>
                  <a:lnTo>
                    <a:pt x="49356" y="117551"/>
                  </a:lnTo>
                  <a:lnTo>
                    <a:pt x="122994" y="117551"/>
                  </a:lnTo>
                  <a:lnTo>
                    <a:pt x="131345" y="166456"/>
                  </a:lnTo>
                  <a:lnTo>
                    <a:pt x="154625" y="166456"/>
                  </a:lnTo>
                  <a:lnTo>
                    <a:pt x="126031" y="82"/>
                  </a:lnTo>
                  <a:close/>
                  <a:moveTo>
                    <a:pt x="108823" y="16623"/>
                  </a:moveTo>
                  <a:lnTo>
                    <a:pt x="120463" y="104126"/>
                  </a:lnTo>
                  <a:lnTo>
                    <a:pt x="57960" y="104126"/>
                  </a:lnTo>
                  <a:lnTo>
                    <a:pt x="108823" y="16623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743" name="Freeform 742">
              <a:extLst>
                <a:ext uri="{FF2B5EF4-FFF2-40B4-BE49-F238E27FC236}">
                  <a16:creationId xmlns:a16="http://schemas.microsoft.com/office/drawing/2014/main" id="{EBB73B3C-AD5B-08FC-DEA9-810EE850DB3A}"/>
                </a:ext>
              </a:extLst>
            </p:cNvPr>
            <p:cNvSpPr/>
            <p:nvPr>
              <p:custDataLst>
                <p:tags r:id="rId107"/>
              </p:custDataLst>
            </p:nvPr>
          </p:nvSpPr>
          <p:spPr>
            <a:xfrm>
              <a:off x="7455506" y="6960970"/>
              <a:ext cx="136141" cy="106441"/>
            </a:xfrm>
            <a:custGeom>
              <a:avLst/>
              <a:gdLst>
                <a:gd name="connsiteX0" fmla="*/ 78464 w 136141"/>
                <a:gd name="connsiteY0" fmla="*/ 51624 h 106441"/>
                <a:gd name="connsiteX1" fmla="*/ 136412 w 136141"/>
                <a:gd name="connsiteY1" fmla="*/ 82 h 106441"/>
                <a:gd name="connsiteX2" fmla="*/ 115409 w 136141"/>
                <a:gd name="connsiteY2" fmla="*/ 82 h 106441"/>
                <a:gd name="connsiteX3" fmla="*/ 72897 w 136141"/>
                <a:gd name="connsiteY3" fmla="*/ 39637 h 106441"/>
                <a:gd name="connsiteX4" fmla="*/ 46579 w 136141"/>
                <a:gd name="connsiteY4" fmla="*/ 82 h 106441"/>
                <a:gd name="connsiteX5" fmla="*/ 25576 w 136141"/>
                <a:gd name="connsiteY5" fmla="*/ 82 h 106441"/>
                <a:gd name="connsiteX6" fmla="*/ 61762 w 136141"/>
                <a:gd name="connsiteY6" fmla="*/ 51624 h 106441"/>
                <a:gd name="connsiteX7" fmla="*/ 271 w 136141"/>
                <a:gd name="connsiteY7" fmla="*/ 106523 h 106441"/>
                <a:gd name="connsiteX8" fmla="*/ 21021 w 136141"/>
                <a:gd name="connsiteY8" fmla="*/ 106523 h 106441"/>
                <a:gd name="connsiteX9" fmla="*/ 67836 w 136141"/>
                <a:gd name="connsiteY9" fmla="*/ 61453 h 106441"/>
                <a:gd name="connsiteX10" fmla="*/ 95671 w 136141"/>
                <a:gd name="connsiteY10" fmla="*/ 106523 h 106441"/>
                <a:gd name="connsiteX11" fmla="*/ 116674 w 136141"/>
                <a:gd name="connsiteY11" fmla="*/ 106523 h 106441"/>
                <a:gd name="connsiteX12" fmla="*/ 78464 w 136141"/>
                <a:gd name="connsiteY12" fmla="*/ 51624 h 10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141" h="106441">
                  <a:moveTo>
                    <a:pt x="78464" y="51624"/>
                  </a:moveTo>
                  <a:lnTo>
                    <a:pt x="136412" y="82"/>
                  </a:lnTo>
                  <a:lnTo>
                    <a:pt x="115409" y="82"/>
                  </a:lnTo>
                  <a:lnTo>
                    <a:pt x="72897" y="39637"/>
                  </a:lnTo>
                  <a:lnTo>
                    <a:pt x="46579" y="82"/>
                  </a:lnTo>
                  <a:lnTo>
                    <a:pt x="25576" y="82"/>
                  </a:lnTo>
                  <a:lnTo>
                    <a:pt x="61762" y="51624"/>
                  </a:lnTo>
                  <a:lnTo>
                    <a:pt x="271" y="106523"/>
                  </a:lnTo>
                  <a:lnTo>
                    <a:pt x="21021" y="106523"/>
                  </a:lnTo>
                  <a:lnTo>
                    <a:pt x="67836" y="61453"/>
                  </a:lnTo>
                  <a:lnTo>
                    <a:pt x="95671" y="106523"/>
                  </a:lnTo>
                  <a:lnTo>
                    <a:pt x="116674" y="106523"/>
                  </a:lnTo>
                  <a:lnTo>
                    <a:pt x="78464" y="51624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744" name="Freeform 743">
              <a:extLst>
                <a:ext uri="{FF2B5EF4-FFF2-40B4-BE49-F238E27FC236}">
                  <a16:creationId xmlns:a16="http://schemas.microsoft.com/office/drawing/2014/main" id="{095989A3-EC9E-8515-6888-80FBA99C6C30}"/>
                </a:ext>
              </a:extLst>
            </p:cNvPr>
            <p:cNvSpPr/>
            <p:nvPr>
              <p:custDataLst>
                <p:tags r:id="rId108"/>
              </p:custDataLst>
            </p:nvPr>
          </p:nvSpPr>
          <p:spPr>
            <a:xfrm>
              <a:off x="7665797" y="6927647"/>
              <a:ext cx="168278" cy="159661"/>
            </a:xfrm>
            <a:custGeom>
              <a:avLst/>
              <a:gdLst>
                <a:gd name="connsiteX0" fmla="*/ 89606 w 168278"/>
                <a:gd name="connsiteY0" fmla="*/ 84707 h 159661"/>
                <a:gd name="connsiteX1" fmla="*/ 160207 w 168278"/>
                <a:gd name="connsiteY1" fmla="*/ 84707 h 159661"/>
                <a:gd name="connsiteX2" fmla="*/ 168558 w 168278"/>
                <a:gd name="connsiteY2" fmla="*/ 79913 h 159661"/>
                <a:gd name="connsiteX3" fmla="*/ 160207 w 168278"/>
                <a:gd name="connsiteY3" fmla="*/ 75118 h 159661"/>
                <a:gd name="connsiteX4" fmla="*/ 89606 w 168278"/>
                <a:gd name="connsiteY4" fmla="*/ 75118 h 159661"/>
                <a:gd name="connsiteX5" fmla="*/ 89606 w 168278"/>
                <a:gd name="connsiteY5" fmla="*/ 7993 h 159661"/>
                <a:gd name="connsiteX6" fmla="*/ 84545 w 168278"/>
                <a:gd name="connsiteY6" fmla="*/ 82 h 159661"/>
                <a:gd name="connsiteX7" fmla="*/ 79484 w 168278"/>
                <a:gd name="connsiteY7" fmla="*/ 7993 h 159661"/>
                <a:gd name="connsiteX8" fmla="*/ 79484 w 168278"/>
                <a:gd name="connsiteY8" fmla="*/ 75118 h 159661"/>
                <a:gd name="connsiteX9" fmla="*/ 8629 w 168278"/>
                <a:gd name="connsiteY9" fmla="*/ 75118 h 159661"/>
                <a:gd name="connsiteX10" fmla="*/ 279 w 168278"/>
                <a:gd name="connsiteY10" fmla="*/ 79913 h 159661"/>
                <a:gd name="connsiteX11" fmla="*/ 8629 w 168278"/>
                <a:gd name="connsiteY11" fmla="*/ 84707 h 159661"/>
                <a:gd name="connsiteX12" fmla="*/ 79484 w 168278"/>
                <a:gd name="connsiteY12" fmla="*/ 84707 h 159661"/>
                <a:gd name="connsiteX13" fmla="*/ 79484 w 168278"/>
                <a:gd name="connsiteY13" fmla="*/ 151832 h 159661"/>
                <a:gd name="connsiteX14" fmla="*/ 84545 w 168278"/>
                <a:gd name="connsiteY14" fmla="*/ 159743 h 159661"/>
                <a:gd name="connsiteX15" fmla="*/ 89606 w 168278"/>
                <a:gd name="connsiteY15" fmla="*/ 151832 h 159661"/>
                <a:gd name="connsiteX16" fmla="*/ 89606 w 168278"/>
                <a:gd name="connsiteY16" fmla="*/ 84707 h 15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8278" h="159661">
                  <a:moveTo>
                    <a:pt x="89606" y="84707"/>
                  </a:moveTo>
                  <a:lnTo>
                    <a:pt x="160207" y="84707"/>
                  </a:lnTo>
                  <a:cubicBezTo>
                    <a:pt x="163750" y="84707"/>
                    <a:pt x="168558" y="84707"/>
                    <a:pt x="168558" y="79913"/>
                  </a:cubicBezTo>
                  <a:cubicBezTo>
                    <a:pt x="168558" y="75118"/>
                    <a:pt x="163750" y="75118"/>
                    <a:pt x="160207" y="75118"/>
                  </a:cubicBezTo>
                  <a:lnTo>
                    <a:pt x="89606" y="75118"/>
                  </a:lnTo>
                  <a:lnTo>
                    <a:pt x="89606" y="7993"/>
                  </a:lnTo>
                  <a:cubicBezTo>
                    <a:pt x="89606" y="4636"/>
                    <a:pt x="89606" y="82"/>
                    <a:pt x="84545" y="82"/>
                  </a:cubicBezTo>
                  <a:cubicBezTo>
                    <a:pt x="79484" y="82"/>
                    <a:pt x="79484" y="4636"/>
                    <a:pt x="79484" y="7993"/>
                  </a:cubicBezTo>
                  <a:lnTo>
                    <a:pt x="79484" y="75118"/>
                  </a:lnTo>
                  <a:lnTo>
                    <a:pt x="8629" y="75118"/>
                  </a:lnTo>
                  <a:cubicBezTo>
                    <a:pt x="5087" y="75118"/>
                    <a:pt x="279" y="75118"/>
                    <a:pt x="279" y="79913"/>
                  </a:cubicBezTo>
                  <a:cubicBezTo>
                    <a:pt x="279" y="84707"/>
                    <a:pt x="5087" y="84707"/>
                    <a:pt x="8629" y="84707"/>
                  </a:cubicBezTo>
                  <a:lnTo>
                    <a:pt x="79484" y="84707"/>
                  </a:lnTo>
                  <a:lnTo>
                    <a:pt x="79484" y="151832"/>
                  </a:lnTo>
                  <a:cubicBezTo>
                    <a:pt x="79484" y="155189"/>
                    <a:pt x="79484" y="159743"/>
                    <a:pt x="84545" y="159743"/>
                  </a:cubicBezTo>
                  <a:cubicBezTo>
                    <a:pt x="89606" y="159743"/>
                    <a:pt x="89606" y="155189"/>
                    <a:pt x="89606" y="151832"/>
                  </a:cubicBezTo>
                  <a:lnTo>
                    <a:pt x="89606" y="84707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745" name="Freeform 744">
              <a:extLst>
                <a:ext uri="{FF2B5EF4-FFF2-40B4-BE49-F238E27FC236}">
                  <a16:creationId xmlns:a16="http://schemas.microsoft.com/office/drawing/2014/main" id="{51695A5C-0E89-7467-441D-D22096DAEB8F}"/>
                </a:ext>
              </a:extLst>
            </p:cNvPr>
            <p:cNvSpPr/>
            <p:nvPr>
              <p:custDataLst>
                <p:tags r:id="rId109"/>
              </p:custDataLst>
            </p:nvPr>
          </p:nvSpPr>
          <p:spPr>
            <a:xfrm>
              <a:off x="7925427" y="6901037"/>
              <a:ext cx="114632" cy="169011"/>
            </a:xfrm>
            <a:custGeom>
              <a:avLst/>
              <a:gdLst>
                <a:gd name="connsiteX0" fmla="*/ 56719 w 114632"/>
                <a:gd name="connsiteY0" fmla="*/ 82 h 169011"/>
                <a:gd name="connsiteX1" fmla="*/ 37740 w 114632"/>
                <a:gd name="connsiteY1" fmla="*/ 82 h 169011"/>
                <a:gd name="connsiteX2" fmla="*/ 289 w 114632"/>
                <a:gd name="connsiteY2" fmla="*/ 166456 h 169011"/>
                <a:gd name="connsiteX3" fmla="*/ 20027 w 114632"/>
                <a:gd name="connsiteY3" fmla="*/ 166456 h 169011"/>
                <a:gd name="connsiteX4" fmla="*/ 22557 w 114632"/>
                <a:gd name="connsiteY4" fmla="*/ 155428 h 169011"/>
                <a:gd name="connsiteX5" fmla="*/ 53429 w 114632"/>
                <a:gd name="connsiteY5" fmla="*/ 169093 h 169011"/>
                <a:gd name="connsiteX6" fmla="*/ 114921 w 114632"/>
                <a:gd name="connsiteY6" fmla="*/ 96454 h 169011"/>
                <a:gd name="connsiteX7" fmla="*/ 84302 w 114632"/>
                <a:gd name="connsiteY7" fmla="*/ 57378 h 169011"/>
                <a:gd name="connsiteX8" fmla="*/ 40524 w 114632"/>
                <a:gd name="connsiteY8" fmla="*/ 71522 h 169011"/>
                <a:gd name="connsiteX9" fmla="*/ 56719 w 114632"/>
                <a:gd name="connsiteY9" fmla="*/ 82 h 169011"/>
                <a:gd name="connsiteX10" fmla="*/ 38246 w 114632"/>
                <a:gd name="connsiteY10" fmla="*/ 85906 h 169011"/>
                <a:gd name="connsiteX11" fmla="*/ 68106 w 114632"/>
                <a:gd name="connsiteY11" fmla="*/ 72001 h 169011"/>
                <a:gd name="connsiteX12" fmla="*/ 94930 w 114632"/>
                <a:gd name="connsiteY12" fmla="*/ 100050 h 169011"/>
                <a:gd name="connsiteX13" fmla="*/ 47103 w 114632"/>
                <a:gd name="connsiteY13" fmla="*/ 154469 h 169011"/>
                <a:gd name="connsiteX14" fmla="*/ 26353 w 114632"/>
                <a:gd name="connsiteY14" fmla="*/ 139126 h 169011"/>
                <a:gd name="connsiteX15" fmla="*/ 38246 w 114632"/>
                <a:gd name="connsiteY15" fmla="*/ 85906 h 169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632" h="169011">
                  <a:moveTo>
                    <a:pt x="56719" y="82"/>
                  </a:moveTo>
                  <a:lnTo>
                    <a:pt x="37740" y="82"/>
                  </a:lnTo>
                  <a:lnTo>
                    <a:pt x="289" y="166456"/>
                  </a:lnTo>
                  <a:lnTo>
                    <a:pt x="20027" y="166456"/>
                  </a:lnTo>
                  <a:lnTo>
                    <a:pt x="22557" y="155428"/>
                  </a:lnTo>
                  <a:cubicBezTo>
                    <a:pt x="29642" y="163339"/>
                    <a:pt x="39258" y="169093"/>
                    <a:pt x="53429" y="169093"/>
                  </a:cubicBezTo>
                  <a:cubicBezTo>
                    <a:pt x="83542" y="169093"/>
                    <a:pt x="114921" y="135770"/>
                    <a:pt x="114921" y="96454"/>
                  </a:cubicBezTo>
                  <a:cubicBezTo>
                    <a:pt x="114921" y="77036"/>
                    <a:pt x="105558" y="57378"/>
                    <a:pt x="84302" y="57378"/>
                  </a:cubicBezTo>
                  <a:cubicBezTo>
                    <a:pt x="69625" y="57378"/>
                    <a:pt x="52923" y="62891"/>
                    <a:pt x="40524" y="71522"/>
                  </a:cubicBezTo>
                  <a:lnTo>
                    <a:pt x="56719" y="82"/>
                  </a:lnTo>
                  <a:close/>
                  <a:moveTo>
                    <a:pt x="38246" y="85906"/>
                  </a:moveTo>
                  <a:cubicBezTo>
                    <a:pt x="40777" y="83269"/>
                    <a:pt x="52164" y="72001"/>
                    <a:pt x="68106" y="72001"/>
                  </a:cubicBezTo>
                  <a:cubicBezTo>
                    <a:pt x="83036" y="72001"/>
                    <a:pt x="94930" y="81591"/>
                    <a:pt x="94930" y="100050"/>
                  </a:cubicBezTo>
                  <a:cubicBezTo>
                    <a:pt x="94930" y="127140"/>
                    <a:pt x="75698" y="154469"/>
                    <a:pt x="47103" y="154469"/>
                  </a:cubicBezTo>
                  <a:cubicBezTo>
                    <a:pt x="36222" y="154469"/>
                    <a:pt x="29389" y="148716"/>
                    <a:pt x="26353" y="139126"/>
                  </a:cubicBezTo>
                  <a:lnTo>
                    <a:pt x="38246" y="85906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</p:grpSp>
      <p:sp>
        <p:nvSpPr>
          <p:cNvPr id="502" name="Rectangle 501">
            <a:extLst>
              <a:ext uri="{FF2B5EF4-FFF2-40B4-BE49-F238E27FC236}">
                <a16:creationId xmlns:a16="http://schemas.microsoft.com/office/drawing/2014/main" id="{A7ED14EF-BA18-0888-2A44-26D85615F61D}"/>
              </a:ext>
            </a:extLst>
          </p:cNvPr>
          <p:cNvSpPr/>
          <p:nvPr/>
        </p:nvSpPr>
        <p:spPr>
          <a:xfrm>
            <a:off x="370552" y="4554885"/>
            <a:ext cx="3389023" cy="844925"/>
          </a:xfrm>
          <a:prstGeom prst="rect">
            <a:avLst/>
          </a:prstGeom>
          <a:noFill/>
          <a:ln w="28575">
            <a:solidFill>
              <a:srgbClr val="A40C0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grpSp>
        <p:nvGrpSpPr>
          <p:cNvPr id="1060" name="Group 1059">
            <a:extLst>
              <a:ext uri="{FF2B5EF4-FFF2-40B4-BE49-F238E27FC236}">
                <a16:creationId xmlns:a16="http://schemas.microsoft.com/office/drawing/2014/main" id="{75B579C5-ECAA-2F17-6778-6E138147AC78}"/>
              </a:ext>
            </a:extLst>
          </p:cNvPr>
          <p:cNvGrpSpPr/>
          <p:nvPr/>
        </p:nvGrpSpPr>
        <p:grpSpPr>
          <a:xfrm>
            <a:off x="3585541" y="2007703"/>
            <a:ext cx="5229988" cy="912789"/>
            <a:chOff x="3585541" y="2007703"/>
            <a:chExt cx="5229988" cy="912789"/>
          </a:xfrm>
        </p:grpSpPr>
        <p:grpSp>
          <p:nvGrpSpPr>
            <p:cNvPr id="1047" name="Group 1046" descr="\documentclass{article}&#10;\usepackage{amsmath}&#10;\usepackage{amssymb}&#10;\usepackage[cm]{sfmath}&#10;\pagestyle{empty}&#10;&#10;\DeclareMathOperator{\argmin}{argmin}&#10;&#10;&#10;\begin{document}&#10;&#10;$$&#10;q(p) = p(x) + b&#10;$$&#10;&#10;&#10;\end{document}" title="IguanaTex Vector Display">
              <a:extLst>
                <a:ext uri="{FF2B5EF4-FFF2-40B4-BE49-F238E27FC236}">
                  <a16:creationId xmlns:a16="http://schemas.microsoft.com/office/drawing/2014/main" id="{4BACD865-D6D7-6298-29E6-D8A0C65799BC}"/>
                </a:ext>
              </a:extLst>
            </p:cNvPr>
            <p:cNvGrpSpPr>
              <a:grpSpLocks noChangeAspect="1"/>
            </p:cNvGrpSpPr>
            <p:nvPr>
              <p:custDataLst>
                <p:tags r:id="rId77"/>
              </p:custDataLst>
            </p:nvPr>
          </p:nvGrpSpPr>
          <p:grpSpPr>
            <a:xfrm>
              <a:off x="3924300" y="2489200"/>
              <a:ext cx="1693912" cy="227745"/>
              <a:chOff x="8932797" y="4026485"/>
              <a:chExt cx="1693912" cy="227745"/>
            </a:xfrm>
          </p:grpSpPr>
          <p:sp>
            <p:nvSpPr>
              <p:cNvPr id="1036" name="Freeform 1035">
                <a:extLst>
                  <a:ext uri="{FF2B5EF4-FFF2-40B4-BE49-F238E27FC236}">
                    <a16:creationId xmlns:a16="http://schemas.microsoft.com/office/drawing/2014/main" id="{2BA24BFF-9BD8-0AF7-93DF-E81D5FC03182}"/>
                  </a:ext>
                </a:extLst>
              </p:cNvPr>
              <p:cNvSpPr/>
              <p:nvPr>
                <p:custDataLst>
                  <p:tags r:id="rId78"/>
                </p:custDataLst>
              </p:nvPr>
            </p:nvSpPr>
            <p:spPr>
              <a:xfrm>
                <a:off x="8932797" y="4093670"/>
                <a:ext cx="113469" cy="147807"/>
              </a:xfrm>
              <a:custGeom>
                <a:avLst/>
                <a:gdLst>
                  <a:gd name="connsiteX0" fmla="*/ 113669 w 113469"/>
                  <a:gd name="connsiteY0" fmla="*/ 75 h 147807"/>
                  <a:gd name="connsiteX1" fmla="*/ 94965 w 113469"/>
                  <a:gd name="connsiteY1" fmla="*/ 75 h 147807"/>
                  <a:gd name="connsiteX2" fmla="*/ 91474 w 113469"/>
                  <a:gd name="connsiteY2" fmla="*/ 15334 h 147807"/>
                  <a:gd name="connsiteX3" fmla="*/ 60550 w 113469"/>
                  <a:gd name="connsiteY3" fmla="*/ 75 h 147807"/>
                  <a:gd name="connsiteX4" fmla="*/ 199 w 113469"/>
                  <a:gd name="connsiteY4" fmla="*/ 68399 h 147807"/>
                  <a:gd name="connsiteX5" fmla="*/ 31871 w 113469"/>
                  <a:gd name="connsiteY5" fmla="*/ 106204 h 147807"/>
                  <a:gd name="connsiteX6" fmla="*/ 72521 w 113469"/>
                  <a:gd name="connsiteY6" fmla="*/ 92540 h 147807"/>
                  <a:gd name="connsiteX7" fmla="*/ 59802 w 113469"/>
                  <a:gd name="connsiteY7" fmla="*/ 147882 h 147807"/>
                  <a:gd name="connsiteX8" fmla="*/ 79254 w 113469"/>
                  <a:gd name="connsiteY8" fmla="*/ 147882 h 147807"/>
                  <a:gd name="connsiteX9" fmla="*/ 113669 w 113469"/>
                  <a:gd name="connsiteY9" fmla="*/ 75 h 147807"/>
                  <a:gd name="connsiteX10" fmla="*/ 78007 w 113469"/>
                  <a:gd name="connsiteY10" fmla="*/ 72498 h 147807"/>
                  <a:gd name="connsiteX11" fmla="*/ 66037 w 113469"/>
                  <a:gd name="connsiteY11" fmla="*/ 85935 h 147807"/>
                  <a:gd name="connsiteX12" fmla="*/ 46335 w 113469"/>
                  <a:gd name="connsiteY12" fmla="*/ 92312 h 147807"/>
                  <a:gd name="connsiteX13" fmla="*/ 20150 w 113469"/>
                  <a:gd name="connsiteY13" fmla="*/ 63388 h 147807"/>
                  <a:gd name="connsiteX14" fmla="*/ 66535 w 113469"/>
                  <a:gd name="connsiteY14" fmla="*/ 14650 h 147807"/>
                  <a:gd name="connsiteX15" fmla="*/ 86486 w 113469"/>
                  <a:gd name="connsiteY15" fmla="*/ 35831 h 147807"/>
                  <a:gd name="connsiteX16" fmla="*/ 85489 w 113469"/>
                  <a:gd name="connsiteY16" fmla="*/ 39930 h 147807"/>
                  <a:gd name="connsiteX17" fmla="*/ 78007 w 113469"/>
                  <a:gd name="connsiteY17" fmla="*/ 72498 h 14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3469" h="147807">
                    <a:moveTo>
                      <a:pt x="113669" y="75"/>
                    </a:moveTo>
                    <a:lnTo>
                      <a:pt x="94965" y="75"/>
                    </a:lnTo>
                    <a:lnTo>
                      <a:pt x="91474" y="15334"/>
                    </a:lnTo>
                    <a:cubicBezTo>
                      <a:pt x="87982" y="10323"/>
                      <a:pt x="78007" y="75"/>
                      <a:pt x="60550" y="75"/>
                    </a:cubicBezTo>
                    <a:cubicBezTo>
                      <a:pt x="31372" y="75"/>
                      <a:pt x="199" y="31504"/>
                      <a:pt x="199" y="68399"/>
                    </a:cubicBezTo>
                    <a:cubicBezTo>
                      <a:pt x="199" y="89807"/>
                      <a:pt x="11920" y="106204"/>
                      <a:pt x="31871" y="106204"/>
                    </a:cubicBezTo>
                    <a:cubicBezTo>
                      <a:pt x="49328" y="106204"/>
                      <a:pt x="64540" y="98005"/>
                      <a:pt x="72521" y="92540"/>
                    </a:cubicBezTo>
                    <a:lnTo>
                      <a:pt x="59802" y="147882"/>
                    </a:lnTo>
                    <a:lnTo>
                      <a:pt x="79254" y="147882"/>
                    </a:lnTo>
                    <a:lnTo>
                      <a:pt x="113669" y="75"/>
                    </a:lnTo>
                    <a:close/>
                    <a:moveTo>
                      <a:pt x="78007" y="72498"/>
                    </a:moveTo>
                    <a:cubicBezTo>
                      <a:pt x="76760" y="77964"/>
                      <a:pt x="71024" y="82746"/>
                      <a:pt x="66037" y="85935"/>
                    </a:cubicBezTo>
                    <a:cubicBezTo>
                      <a:pt x="59054" y="90490"/>
                      <a:pt x="51822" y="92312"/>
                      <a:pt x="46335" y="92312"/>
                    </a:cubicBezTo>
                    <a:cubicBezTo>
                      <a:pt x="29377" y="92312"/>
                      <a:pt x="20150" y="78875"/>
                      <a:pt x="20150" y="63388"/>
                    </a:cubicBezTo>
                    <a:cubicBezTo>
                      <a:pt x="20150" y="36970"/>
                      <a:pt x="44340" y="14650"/>
                      <a:pt x="66535" y="14650"/>
                    </a:cubicBezTo>
                    <a:cubicBezTo>
                      <a:pt x="86486" y="14650"/>
                      <a:pt x="86486" y="35603"/>
                      <a:pt x="86486" y="35831"/>
                    </a:cubicBezTo>
                    <a:lnTo>
                      <a:pt x="85489" y="39930"/>
                    </a:lnTo>
                    <a:lnTo>
                      <a:pt x="78007" y="72498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1037" name="Freeform 1036">
                <a:extLst>
                  <a:ext uri="{FF2B5EF4-FFF2-40B4-BE49-F238E27FC236}">
                    <a16:creationId xmlns:a16="http://schemas.microsoft.com/office/drawing/2014/main" id="{B08DD077-3744-AEEA-A499-9F2826F094FF}"/>
                  </a:ext>
                </a:extLst>
              </p:cNvPr>
              <p:cNvSpPr/>
              <p:nvPr>
                <p:custDataLst>
                  <p:tags r:id="rId79"/>
                </p:custDataLst>
              </p:nvPr>
            </p:nvSpPr>
            <p:spPr>
              <a:xfrm>
                <a:off x="9072790" y="4026485"/>
                <a:ext cx="63094" cy="227745"/>
              </a:xfrm>
              <a:custGeom>
                <a:avLst/>
                <a:gdLst>
                  <a:gd name="connsiteX0" fmla="*/ 48087 w 63094"/>
                  <a:gd name="connsiteY0" fmla="*/ 75 h 227745"/>
                  <a:gd name="connsiteX1" fmla="*/ 11926 w 63094"/>
                  <a:gd name="connsiteY1" fmla="*/ 48812 h 227745"/>
                  <a:gd name="connsiteX2" fmla="*/ 205 w 63094"/>
                  <a:gd name="connsiteY2" fmla="*/ 113948 h 227745"/>
                  <a:gd name="connsiteX3" fmla="*/ 48087 w 63094"/>
                  <a:gd name="connsiteY3" fmla="*/ 227821 h 227745"/>
                  <a:gd name="connsiteX4" fmla="*/ 63299 w 63094"/>
                  <a:gd name="connsiteY4" fmla="*/ 227821 h 227745"/>
                  <a:gd name="connsiteX5" fmla="*/ 19657 w 63094"/>
                  <a:gd name="connsiteY5" fmla="*/ 113948 h 227745"/>
                  <a:gd name="connsiteX6" fmla="*/ 30630 w 63094"/>
                  <a:gd name="connsiteY6" fmla="*/ 47674 h 227745"/>
                  <a:gd name="connsiteX7" fmla="*/ 63299 w 63094"/>
                  <a:gd name="connsiteY7" fmla="*/ 75 h 227745"/>
                  <a:gd name="connsiteX8" fmla="*/ 48087 w 63094"/>
                  <a:gd name="connsiteY8" fmla="*/ 75 h 22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094" h="227745">
                    <a:moveTo>
                      <a:pt x="48087" y="75"/>
                    </a:moveTo>
                    <a:cubicBezTo>
                      <a:pt x="40106" y="6907"/>
                      <a:pt x="23398" y="20800"/>
                      <a:pt x="11926" y="48812"/>
                    </a:cubicBezTo>
                    <a:cubicBezTo>
                      <a:pt x="1951" y="73181"/>
                      <a:pt x="205" y="97322"/>
                      <a:pt x="205" y="113948"/>
                    </a:cubicBezTo>
                    <a:cubicBezTo>
                      <a:pt x="205" y="187510"/>
                      <a:pt x="36116" y="217800"/>
                      <a:pt x="48087" y="227821"/>
                    </a:cubicBezTo>
                    <a:lnTo>
                      <a:pt x="63299" y="227821"/>
                    </a:lnTo>
                    <a:cubicBezTo>
                      <a:pt x="51329" y="216889"/>
                      <a:pt x="19657" y="187510"/>
                      <a:pt x="19657" y="113948"/>
                    </a:cubicBezTo>
                    <a:cubicBezTo>
                      <a:pt x="19657" y="101194"/>
                      <a:pt x="20405" y="74548"/>
                      <a:pt x="30630" y="47674"/>
                    </a:cubicBezTo>
                    <a:cubicBezTo>
                      <a:pt x="40854" y="21255"/>
                      <a:pt x="55069" y="7590"/>
                      <a:pt x="63299" y="75"/>
                    </a:cubicBezTo>
                    <a:lnTo>
                      <a:pt x="48087" y="75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1038" name="Freeform 1037">
                <a:extLst>
                  <a:ext uri="{FF2B5EF4-FFF2-40B4-BE49-F238E27FC236}">
                    <a16:creationId xmlns:a16="http://schemas.microsoft.com/office/drawing/2014/main" id="{AE71D5CB-6E94-0AE0-1E87-13FDA16F4CF6}"/>
                  </a:ext>
                </a:extLst>
              </p:cNvPr>
              <p:cNvSpPr/>
              <p:nvPr>
                <p:custDataLst>
                  <p:tags r:id="rId80"/>
                </p:custDataLst>
              </p:nvPr>
            </p:nvSpPr>
            <p:spPr>
              <a:xfrm>
                <a:off x="9160297" y="4093670"/>
                <a:ext cx="123195" cy="147807"/>
              </a:xfrm>
              <a:custGeom>
                <a:avLst/>
                <a:gdLst>
                  <a:gd name="connsiteX0" fmla="*/ 32379 w 123195"/>
                  <a:gd name="connsiteY0" fmla="*/ 93223 h 147807"/>
                  <a:gd name="connsiteX1" fmla="*/ 62804 w 123195"/>
                  <a:gd name="connsiteY1" fmla="*/ 106204 h 147807"/>
                  <a:gd name="connsiteX2" fmla="*/ 123404 w 123195"/>
                  <a:gd name="connsiteY2" fmla="*/ 36970 h 147807"/>
                  <a:gd name="connsiteX3" fmla="*/ 94226 w 123195"/>
                  <a:gd name="connsiteY3" fmla="*/ 75 h 147807"/>
                  <a:gd name="connsiteX4" fmla="*/ 50086 w 123195"/>
                  <a:gd name="connsiteY4" fmla="*/ 13739 h 147807"/>
                  <a:gd name="connsiteX5" fmla="*/ 52579 w 123195"/>
                  <a:gd name="connsiteY5" fmla="*/ 2580 h 147807"/>
                  <a:gd name="connsiteX6" fmla="*/ 33876 w 123195"/>
                  <a:gd name="connsiteY6" fmla="*/ 2580 h 147807"/>
                  <a:gd name="connsiteX7" fmla="*/ 209 w 123195"/>
                  <a:gd name="connsiteY7" fmla="*/ 147882 h 147807"/>
                  <a:gd name="connsiteX8" fmla="*/ 19661 w 123195"/>
                  <a:gd name="connsiteY8" fmla="*/ 147882 h 147807"/>
                  <a:gd name="connsiteX9" fmla="*/ 32379 w 123195"/>
                  <a:gd name="connsiteY9" fmla="*/ 93223 h 147807"/>
                  <a:gd name="connsiteX10" fmla="*/ 46844 w 123195"/>
                  <a:gd name="connsiteY10" fmla="*/ 31276 h 147807"/>
                  <a:gd name="connsiteX11" fmla="*/ 51083 w 123195"/>
                  <a:gd name="connsiteY11" fmla="*/ 24444 h 147807"/>
                  <a:gd name="connsiteX12" fmla="*/ 77019 w 123195"/>
                  <a:gd name="connsiteY12" fmla="*/ 14650 h 147807"/>
                  <a:gd name="connsiteX13" fmla="*/ 103204 w 123195"/>
                  <a:gd name="connsiteY13" fmla="*/ 43346 h 147807"/>
                  <a:gd name="connsiteX14" fmla="*/ 56570 w 123195"/>
                  <a:gd name="connsiteY14" fmla="*/ 92312 h 147807"/>
                  <a:gd name="connsiteX15" fmla="*/ 36120 w 123195"/>
                  <a:gd name="connsiteY15" fmla="*/ 77281 h 147807"/>
                  <a:gd name="connsiteX16" fmla="*/ 36868 w 123195"/>
                  <a:gd name="connsiteY16" fmla="*/ 74092 h 147807"/>
                  <a:gd name="connsiteX17" fmla="*/ 46844 w 123195"/>
                  <a:gd name="connsiteY17" fmla="*/ 31276 h 14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3195" h="147807">
                    <a:moveTo>
                      <a:pt x="32379" y="93223"/>
                    </a:moveTo>
                    <a:cubicBezTo>
                      <a:pt x="36120" y="97094"/>
                      <a:pt x="45098" y="106204"/>
                      <a:pt x="62804" y="106204"/>
                    </a:cubicBezTo>
                    <a:cubicBezTo>
                      <a:pt x="92231" y="106204"/>
                      <a:pt x="123404" y="74775"/>
                      <a:pt x="123404" y="36970"/>
                    </a:cubicBezTo>
                    <a:cubicBezTo>
                      <a:pt x="123404" y="17611"/>
                      <a:pt x="113928" y="75"/>
                      <a:pt x="94226" y="75"/>
                    </a:cubicBezTo>
                    <a:cubicBezTo>
                      <a:pt x="78765" y="75"/>
                      <a:pt x="61807" y="5768"/>
                      <a:pt x="50086" y="13739"/>
                    </a:cubicBezTo>
                    <a:lnTo>
                      <a:pt x="52579" y="2580"/>
                    </a:lnTo>
                    <a:lnTo>
                      <a:pt x="33876" y="2580"/>
                    </a:lnTo>
                    <a:lnTo>
                      <a:pt x="209" y="147882"/>
                    </a:lnTo>
                    <a:lnTo>
                      <a:pt x="19661" y="147882"/>
                    </a:lnTo>
                    <a:lnTo>
                      <a:pt x="32379" y="93223"/>
                    </a:lnTo>
                    <a:close/>
                    <a:moveTo>
                      <a:pt x="46844" y="31276"/>
                    </a:moveTo>
                    <a:cubicBezTo>
                      <a:pt x="47841" y="27404"/>
                      <a:pt x="48090" y="27176"/>
                      <a:pt x="51083" y="24444"/>
                    </a:cubicBezTo>
                    <a:cubicBezTo>
                      <a:pt x="62056" y="15789"/>
                      <a:pt x="72031" y="14650"/>
                      <a:pt x="77019" y="14650"/>
                    </a:cubicBezTo>
                    <a:cubicBezTo>
                      <a:pt x="92481" y="14650"/>
                      <a:pt x="103204" y="26265"/>
                      <a:pt x="103204" y="43346"/>
                    </a:cubicBezTo>
                    <a:cubicBezTo>
                      <a:pt x="103204" y="69082"/>
                      <a:pt x="79513" y="92312"/>
                      <a:pt x="56570" y="92312"/>
                    </a:cubicBezTo>
                    <a:cubicBezTo>
                      <a:pt x="39611" y="92312"/>
                      <a:pt x="36120" y="78192"/>
                      <a:pt x="36120" y="77281"/>
                    </a:cubicBezTo>
                    <a:cubicBezTo>
                      <a:pt x="36120" y="77053"/>
                      <a:pt x="36868" y="74548"/>
                      <a:pt x="36868" y="74092"/>
                    </a:cubicBezTo>
                    <a:lnTo>
                      <a:pt x="46844" y="31276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1039" name="Freeform 1038">
                <a:extLst>
                  <a:ext uri="{FF2B5EF4-FFF2-40B4-BE49-F238E27FC236}">
                    <a16:creationId xmlns:a16="http://schemas.microsoft.com/office/drawing/2014/main" id="{C92C2C16-1A89-70D8-A548-C11A225F477F}"/>
                  </a:ext>
                </a:extLst>
              </p:cNvPr>
              <p:cNvSpPr/>
              <p:nvPr>
                <p:custDataLst>
                  <p:tags r:id="rId81"/>
                </p:custDataLst>
              </p:nvPr>
            </p:nvSpPr>
            <p:spPr>
              <a:xfrm>
                <a:off x="9302587" y="4026485"/>
                <a:ext cx="63094" cy="227745"/>
              </a:xfrm>
              <a:custGeom>
                <a:avLst/>
                <a:gdLst>
                  <a:gd name="connsiteX0" fmla="*/ 15427 w 63094"/>
                  <a:gd name="connsiteY0" fmla="*/ 227821 h 227745"/>
                  <a:gd name="connsiteX1" fmla="*/ 51587 w 63094"/>
                  <a:gd name="connsiteY1" fmla="*/ 179083 h 227745"/>
                  <a:gd name="connsiteX2" fmla="*/ 63308 w 63094"/>
                  <a:gd name="connsiteY2" fmla="*/ 113948 h 227745"/>
                  <a:gd name="connsiteX3" fmla="*/ 15427 w 63094"/>
                  <a:gd name="connsiteY3" fmla="*/ 75 h 227745"/>
                  <a:gd name="connsiteX4" fmla="*/ 214 w 63094"/>
                  <a:gd name="connsiteY4" fmla="*/ 75 h 227745"/>
                  <a:gd name="connsiteX5" fmla="*/ 43856 w 63094"/>
                  <a:gd name="connsiteY5" fmla="*/ 113948 h 227745"/>
                  <a:gd name="connsiteX6" fmla="*/ 32884 w 63094"/>
                  <a:gd name="connsiteY6" fmla="*/ 180222 h 227745"/>
                  <a:gd name="connsiteX7" fmla="*/ 214 w 63094"/>
                  <a:gd name="connsiteY7" fmla="*/ 227821 h 227745"/>
                  <a:gd name="connsiteX8" fmla="*/ 15427 w 63094"/>
                  <a:gd name="connsiteY8" fmla="*/ 227821 h 22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094" h="227745">
                    <a:moveTo>
                      <a:pt x="15427" y="227821"/>
                    </a:moveTo>
                    <a:cubicBezTo>
                      <a:pt x="23407" y="220988"/>
                      <a:pt x="40116" y="207096"/>
                      <a:pt x="51587" y="179083"/>
                    </a:cubicBezTo>
                    <a:cubicBezTo>
                      <a:pt x="61563" y="154714"/>
                      <a:pt x="63308" y="130573"/>
                      <a:pt x="63308" y="113948"/>
                    </a:cubicBezTo>
                    <a:cubicBezTo>
                      <a:pt x="63308" y="40386"/>
                      <a:pt x="27397" y="10096"/>
                      <a:pt x="15427" y="75"/>
                    </a:cubicBezTo>
                    <a:lnTo>
                      <a:pt x="214" y="75"/>
                    </a:lnTo>
                    <a:cubicBezTo>
                      <a:pt x="12185" y="11007"/>
                      <a:pt x="43856" y="40386"/>
                      <a:pt x="43856" y="113948"/>
                    </a:cubicBezTo>
                    <a:cubicBezTo>
                      <a:pt x="43856" y="126701"/>
                      <a:pt x="43108" y="153348"/>
                      <a:pt x="32884" y="180222"/>
                    </a:cubicBezTo>
                    <a:cubicBezTo>
                      <a:pt x="22659" y="206640"/>
                      <a:pt x="8444" y="220305"/>
                      <a:pt x="214" y="227821"/>
                    </a:cubicBezTo>
                    <a:lnTo>
                      <a:pt x="15427" y="227821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1040" name="Freeform 1039">
                <a:extLst>
                  <a:ext uri="{FF2B5EF4-FFF2-40B4-BE49-F238E27FC236}">
                    <a16:creationId xmlns:a16="http://schemas.microsoft.com/office/drawing/2014/main" id="{D04852F3-10D7-3F1C-DC44-D9236C8DBE61}"/>
                  </a:ext>
                </a:extLst>
              </p:cNvPr>
              <p:cNvSpPr/>
              <p:nvPr>
                <p:custDataLst>
                  <p:tags r:id="rId82"/>
                </p:custDataLst>
              </p:nvPr>
            </p:nvSpPr>
            <p:spPr>
              <a:xfrm>
                <a:off x="9468841" y="4113028"/>
                <a:ext cx="165840" cy="54659"/>
              </a:xfrm>
              <a:custGeom>
                <a:avLst/>
                <a:gdLst>
                  <a:gd name="connsiteX0" fmla="*/ 157582 w 165840"/>
                  <a:gd name="connsiteY0" fmla="*/ 9185 h 54659"/>
                  <a:gd name="connsiteX1" fmla="*/ 166061 w 165840"/>
                  <a:gd name="connsiteY1" fmla="*/ 4630 h 54659"/>
                  <a:gd name="connsiteX2" fmla="*/ 157832 w 165840"/>
                  <a:gd name="connsiteY2" fmla="*/ 75 h 54659"/>
                  <a:gd name="connsiteX3" fmla="*/ 8451 w 165840"/>
                  <a:gd name="connsiteY3" fmla="*/ 75 h 54659"/>
                  <a:gd name="connsiteX4" fmla="*/ 221 w 165840"/>
                  <a:gd name="connsiteY4" fmla="*/ 4630 h 54659"/>
                  <a:gd name="connsiteX5" fmla="*/ 8700 w 165840"/>
                  <a:gd name="connsiteY5" fmla="*/ 9185 h 54659"/>
                  <a:gd name="connsiteX6" fmla="*/ 157582 w 165840"/>
                  <a:gd name="connsiteY6" fmla="*/ 9185 h 54659"/>
                  <a:gd name="connsiteX7" fmla="*/ 157832 w 165840"/>
                  <a:gd name="connsiteY7" fmla="*/ 54734 h 54659"/>
                  <a:gd name="connsiteX8" fmla="*/ 166061 w 165840"/>
                  <a:gd name="connsiteY8" fmla="*/ 50179 h 54659"/>
                  <a:gd name="connsiteX9" fmla="*/ 157582 w 165840"/>
                  <a:gd name="connsiteY9" fmla="*/ 45624 h 54659"/>
                  <a:gd name="connsiteX10" fmla="*/ 8700 w 165840"/>
                  <a:gd name="connsiteY10" fmla="*/ 45624 h 54659"/>
                  <a:gd name="connsiteX11" fmla="*/ 221 w 165840"/>
                  <a:gd name="connsiteY11" fmla="*/ 50179 h 54659"/>
                  <a:gd name="connsiteX12" fmla="*/ 8451 w 165840"/>
                  <a:gd name="connsiteY12" fmla="*/ 54734 h 54659"/>
                  <a:gd name="connsiteX13" fmla="*/ 157832 w 165840"/>
                  <a:gd name="connsiteY13" fmla="*/ 54734 h 54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5840" h="54659">
                    <a:moveTo>
                      <a:pt x="157582" y="9185"/>
                    </a:moveTo>
                    <a:cubicBezTo>
                      <a:pt x="161323" y="9185"/>
                      <a:pt x="166061" y="9185"/>
                      <a:pt x="166061" y="4630"/>
                    </a:cubicBezTo>
                    <a:cubicBezTo>
                      <a:pt x="166061" y="75"/>
                      <a:pt x="161323" y="75"/>
                      <a:pt x="157832" y="75"/>
                    </a:cubicBezTo>
                    <a:lnTo>
                      <a:pt x="8451" y="75"/>
                    </a:lnTo>
                    <a:cubicBezTo>
                      <a:pt x="4959" y="75"/>
                      <a:pt x="221" y="75"/>
                      <a:pt x="221" y="4630"/>
                    </a:cubicBezTo>
                    <a:cubicBezTo>
                      <a:pt x="221" y="9185"/>
                      <a:pt x="4959" y="9185"/>
                      <a:pt x="8700" y="9185"/>
                    </a:cubicBezTo>
                    <a:lnTo>
                      <a:pt x="157582" y="9185"/>
                    </a:lnTo>
                    <a:close/>
                    <a:moveTo>
                      <a:pt x="157832" y="54734"/>
                    </a:moveTo>
                    <a:cubicBezTo>
                      <a:pt x="161323" y="54734"/>
                      <a:pt x="166061" y="54734"/>
                      <a:pt x="166061" y="50179"/>
                    </a:cubicBezTo>
                    <a:cubicBezTo>
                      <a:pt x="166061" y="45624"/>
                      <a:pt x="161323" y="45624"/>
                      <a:pt x="157582" y="45624"/>
                    </a:cubicBezTo>
                    <a:lnTo>
                      <a:pt x="8700" y="45624"/>
                    </a:lnTo>
                    <a:cubicBezTo>
                      <a:pt x="4959" y="45624"/>
                      <a:pt x="221" y="45624"/>
                      <a:pt x="221" y="50179"/>
                    </a:cubicBezTo>
                    <a:cubicBezTo>
                      <a:pt x="221" y="54734"/>
                      <a:pt x="4959" y="54734"/>
                      <a:pt x="8451" y="54734"/>
                    </a:cubicBezTo>
                    <a:lnTo>
                      <a:pt x="157832" y="54734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1041" name="Freeform 1040">
                <a:extLst>
                  <a:ext uri="{FF2B5EF4-FFF2-40B4-BE49-F238E27FC236}">
                    <a16:creationId xmlns:a16="http://schemas.microsoft.com/office/drawing/2014/main" id="{8F564DDD-BAA1-89A5-BE2A-ADCACAEC57BD}"/>
                  </a:ext>
                </a:extLst>
              </p:cNvPr>
              <p:cNvSpPr/>
              <p:nvPr>
                <p:custDataLst>
                  <p:tags r:id="rId83"/>
                </p:custDataLst>
              </p:nvPr>
            </p:nvSpPr>
            <p:spPr>
              <a:xfrm>
                <a:off x="9728338" y="4093670"/>
                <a:ext cx="123195" cy="147807"/>
              </a:xfrm>
              <a:custGeom>
                <a:avLst/>
                <a:gdLst>
                  <a:gd name="connsiteX0" fmla="*/ 32402 w 123195"/>
                  <a:gd name="connsiteY0" fmla="*/ 93223 h 147807"/>
                  <a:gd name="connsiteX1" fmla="*/ 62827 w 123195"/>
                  <a:gd name="connsiteY1" fmla="*/ 106204 h 147807"/>
                  <a:gd name="connsiteX2" fmla="*/ 123427 w 123195"/>
                  <a:gd name="connsiteY2" fmla="*/ 36970 h 147807"/>
                  <a:gd name="connsiteX3" fmla="*/ 94249 w 123195"/>
                  <a:gd name="connsiteY3" fmla="*/ 75 h 147807"/>
                  <a:gd name="connsiteX4" fmla="*/ 50108 w 123195"/>
                  <a:gd name="connsiteY4" fmla="*/ 13739 h 147807"/>
                  <a:gd name="connsiteX5" fmla="*/ 52602 w 123195"/>
                  <a:gd name="connsiteY5" fmla="*/ 2580 h 147807"/>
                  <a:gd name="connsiteX6" fmla="*/ 33898 w 123195"/>
                  <a:gd name="connsiteY6" fmla="*/ 2580 h 147807"/>
                  <a:gd name="connsiteX7" fmla="*/ 231 w 123195"/>
                  <a:gd name="connsiteY7" fmla="*/ 147882 h 147807"/>
                  <a:gd name="connsiteX8" fmla="*/ 19683 w 123195"/>
                  <a:gd name="connsiteY8" fmla="*/ 147882 h 147807"/>
                  <a:gd name="connsiteX9" fmla="*/ 32402 w 123195"/>
                  <a:gd name="connsiteY9" fmla="*/ 93223 h 147807"/>
                  <a:gd name="connsiteX10" fmla="*/ 46866 w 123195"/>
                  <a:gd name="connsiteY10" fmla="*/ 31276 h 147807"/>
                  <a:gd name="connsiteX11" fmla="*/ 51106 w 123195"/>
                  <a:gd name="connsiteY11" fmla="*/ 24444 h 147807"/>
                  <a:gd name="connsiteX12" fmla="*/ 77042 w 123195"/>
                  <a:gd name="connsiteY12" fmla="*/ 14650 h 147807"/>
                  <a:gd name="connsiteX13" fmla="*/ 103227 w 123195"/>
                  <a:gd name="connsiteY13" fmla="*/ 43346 h 147807"/>
                  <a:gd name="connsiteX14" fmla="*/ 56592 w 123195"/>
                  <a:gd name="connsiteY14" fmla="*/ 92312 h 147807"/>
                  <a:gd name="connsiteX15" fmla="*/ 36143 w 123195"/>
                  <a:gd name="connsiteY15" fmla="*/ 77281 h 147807"/>
                  <a:gd name="connsiteX16" fmla="*/ 36891 w 123195"/>
                  <a:gd name="connsiteY16" fmla="*/ 74092 h 147807"/>
                  <a:gd name="connsiteX17" fmla="*/ 46866 w 123195"/>
                  <a:gd name="connsiteY17" fmla="*/ 31276 h 14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3195" h="147807">
                    <a:moveTo>
                      <a:pt x="32402" y="93223"/>
                    </a:moveTo>
                    <a:cubicBezTo>
                      <a:pt x="36143" y="97094"/>
                      <a:pt x="45121" y="106204"/>
                      <a:pt x="62827" y="106204"/>
                    </a:cubicBezTo>
                    <a:cubicBezTo>
                      <a:pt x="92254" y="106204"/>
                      <a:pt x="123427" y="74775"/>
                      <a:pt x="123427" y="36970"/>
                    </a:cubicBezTo>
                    <a:cubicBezTo>
                      <a:pt x="123427" y="17611"/>
                      <a:pt x="113951" y="75"/>
                      <a:pt x="94249" y="75"/>
                    </a:cubicBezTo>
                    <a:cubicBezTo>
                      <a:pt x="78787" y="75"/>
                      <a:pt x="61829" y="5768"/>
                      <a:pt x="50108" y="13739"/>
                    </a:cubicBezTo>
                    <a:lnTo>
                      <a:pt x="52602" y="2580"/>
                    </a:lnTo>
                    <a:lnTo>
                      <a:pt x="33898" y="2580"/>
                    </a:lnTo>
                    <a:lnTo>
                      <a:pt x="231" y="147882"/>
                    </a:lnTo>
                    <a:lnTo>
                      <a:pt x="19683" y="147882"/>
                    </a:lnTo>
                    <a:lnTo>
                      <a:pt x="32402" y="93223"/>
                    </a:lnTo>
                    <a:close/>
                    <a:moveTo>
                      <a:pt x="46866" y="31276"/>
                    </a:moveTo>
                    <a:cubicBezTo>
                      <a:pt x="47864" y="27404"/>
                      <a:pt x="48113" y="27176"/>
                      <a:pt x="51106" y="24444"/>
                    </a:cubicBezTo>
                    <a:cubicBezTo>
                      <a:pt x="62079" y="15789"/>
                      <a:pt x="72054" y="14650"/>
                      <a:pt x="77042" y="14650"/>
                    </a:cubicBezTo>
                    <a:cubicBezTo>
                      <a:pt x="92503" y="14650"/>
                      <a:pt x="103227" y="26265"/>
                      <a:pt x="103227" y="43346"/>
                    </a:cubicBezTo>
                    <a:cubicBezTo>
                      <a:pt x="103227" y="69082"/>
                      <a:pt x="79536" y="92312"/>
                      <a:pt x="56592" y="92312"/>
                    </a:cubicBezTo>
                    <a:cubicBezTo>
                      <a:pt x="39634" y="92312"/>
                      <a:pt x="36143" y="78192"/>
                      <a:pt x="36143" y="77281"/>
                    </a:cubicBezTo>
                    <a:cubicBezTo>
                      <a:pt x="36143" y="77053"/>
                      <a:pt x="36891" y="74548"/>
                      <a:pt x="36891" y="74092"/>
                    </a:cubicBezTo>
                    <a:lnTo>
                      <a:pt x="46866" y="31276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1042" name="Freeform 1041">
                <a:extLst>
                  <a:ext uri="{FF2B5EF4-FFF2-40B4-BE49-F238E27FC236}">
                    <a16:creationId xmlns:a16="http://schemas.microsoft.com/office/drawing/2014/main" id="{483CD4CF-DB5F-52BD-0CA4-6BCFF255CA6C}"/>
                  </a:ext>
                </a:extLst>
              </p:cNvPr>
              <p:cNvSpPr/>
              <p:nvPr>
                <p:custDataLst>
                  <p:tags r:id="rId84"/>
                </p:custDataLst>
              </p:nvPr>
            </p:nvSpPr>
            <p:spPr>
              <a:xfrm>
                <a:off x="9876364" y="4026485"/>
                <a:ext cx="63094" cy="227745"/>
              </a:xfrm>
              <a:custGeom>
                <a:avLst/>
                <a:gdLst>
                  <a:gd name="connsiteX0" fmla="*/ 48119 w 63094"/>
                  <a:gd name="connsiteY0" fmla="*/ 75 h 227745"/>
                  <a:gd name="connsiteX1" fmla="*/ 11958 w 63094"/>
                  <a:gd name="connsiteY1" fmla="*/ 48812 h 227745"/>
                  <a:gd name="connsiteX2" fmla="*/ 237 w 63094"/>
                  <a:gd name="connsiteY2" fmla="*/ 113948 h 227745"/>
                  <a:gd name="connsiteX3" fmla="*/ 48119 w 63094"/>
                  <a:gd name="connsiteY3" fmla="*/ 227821 h 227745"/>
                  <a:gd name="connsiteX4" fmla="*/ 63331 w 63094"/>
                  <a:gd name="connsiteY4" fmla="*/ 227821 h 227745"/>
                  <a:gd name="connsiteX5" fmla="*/ 19689 w 63094"/>
                  <a:gd name="connsiteY5" fmla="*/ 113948 h 227745"/>
                  <a:gd name="connsiteX6" fmla="*/ 30662 w 63094"/>
                  <a:gd name="connsiteY6" fmla="*/ 47674 h 227745"/>
                  <a:gd name="connsiteX7" fmla="*/ 63331 w 63094"/>
                  <a:gd name="connsiteY7" fmla="*/ 75 h 227745"/>
                  <a:gd name="connsiteX8" fmla="*/ 48119 w 63094"/>
                  <a:gd name="connsiteY8" fmla="*/ 75 h 22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094" h="227745">
                    <a:moveTo>
                      <a:pt x="48119" y="75"/>
                    </a:moveTo>
                    <a:cubicBezTo>
                      <a:pt x="40138" y="6907"/>
                      <a:pt x="23430" y="20800"/>
                      <a:pt x="11958" y="48812"/>
                    </a:cubicBezTo>
                    <a:cubicBezTo>
                      <a:pt x="1983" y="73181"/>
                      <a:pt x="237" y="97322"/>
                      <a:pt x="237" y="113948"/>
                    </a:cubicBezTo>
                    <a:cubicBezTo>
                      <a:pt x="237" y="187510"/>
                      <a:pt x="36148" y="217800"/>
                      <a:pt x="48119" y="227821"/>
                    </a:cubicBezTo>
                    <a:lnTo>
                      <a:pt x="63331" y="227821"/>
                    </a:lnTo>
                    <a:cubicBezTo>
                      <a:pt x="51361" y="216889"/>
                      <a:pt x="19689" y="187510"/>
                      <a:pt x="19689" y="113948"/>
                    </a:cubicBezTo>
                    <a:cubicBezTo>
                      <a:pt x="19689" y="101194"/>
                      <a:pt x="20437" y="74548"/>
                      <a:pt x="30662" y="47674"/>
                    </a:cubicBezTo>
                    <a:cubicBezTo>
                      <a:pt x="40887" y="21255"/>
                      <a:pt x="55101" y="7590"/>
                      <a:pt x="63331" y="75"/>
                    </a:cubicBezTo>
                    <a:lnTo>
                      <a:pt x="48119" y="75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1043" name="Freeform 1042">
                <a:extLst>
                  <a:ext uri="{FF2B5EF4-FFF2-40B4-BE49-F238E27FC236}">
                    <a16:creationId xmlns:a16="http://schemas.microsoft.com/office/drawing/2014/main" id="{C889D31F-1D8E-A4C0-DAD2-E29DAD21C1E0}"/>
                  </a:ext>
                </a:extLst>
              </p:cNvPr>
              <p:cNvSpPr/>
              <p:nvPr>
                <p:custDataLst>
                  <p:tags r:id="rId85"/>
                </p:custDataLst>
              </p:nvPr>
            </p:nvSpPr>
            <p:spPr>
              <a:xfrm>
                <a:off x="9953646" y="4096175"/>
                <a:ext cx="134168" cy="101119"/>
              </a:xfrm>
              <a:custGeom>
                <a:avLst/>
                <a:gdLst>
                  <a:gd name="connsiteX0" fmla="*/ 77300 w 134168"/>
                  <a:gd name="connsiteY0" fmla="*/ 49040 h 101119"/>
                  <a:gd name="connsiteX1" fmla="*/ 134409 w 134168"/>
                  <a:gd name="connsiteY1" fmla="*/ 75 h 101119"/>
                  <a:gd name="connsiteX2" fmla="*/ 113711 w 134168"/>
                  <a:gd name="connsiteY2" fmla="*/ 75 h 101119"/>
                  <a:gd name="connsiteX3" fmla="*/ 71814 w 134168"/>
                  <a:gd name="connsiteY3" fmla="*/ 37653 h 101119"/>
                  <a:gd name="connsiteX4" fmla="*/ 45878 w 134168"/>
                  <a:gd name="connsiteY4" fmla="*/ 75 h 101119"/>
                  <a:gd name="connsiteX5" fmla="*/ 25179 w 134168"/>
                  <a:gd name="connsiteY5" fmla="*/ 75 h 101119"/>
                  <a:gd name="connsiteX6" fmla="*/ 60841 w 134168"/>
                  <a:gd name="connsiteY6" fmla="*/ 49040 h 101119"/>
                  <a:gd name="connsiteX7" fmla="*/ 241 w 134168"/>
                  <a:gd name="connsiteY7" fmla="*/ 101194 h 101119"/>
                  <a:gd name="connsiteX8" fmla="*/ 20690 w 134168"/>
                  <a:gd name="connsiteY8" fmla="*/ 101194 h 101119"/>
                  <a:gd name="connsiteX9" fmla="*/ 66826 w 134168"/>
                  <a:gd name="connsiteY9" fmla="*/ 58378 h 101119"/>
                  <a:gd name="connsiteX10" fmla="*/ 94259 w 134168"/>
                  <a:gd name="connsiteY10" fmla="*/ 101194 h 101119"/>
                  <a:gd name="connsiteX11" fmla="*/ 114957 w 134168"/>
                  <a:gd name="connsiteY11" fmla="*/ 101194 h 101119"/>
                  <a:gd name="connsiteX12" fmla="*/ 77300 w 134168"/>
                  <a:gd name="connsiteY12" fmla="*/ 49040 h 101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4168" h="101119">
                    <a:moveTo>
                      <a:pt x="77300" y="49040"/>
                    </a:moveTo>
                    <a:lnTo>
                      <a:pt x="134409" y="75"/>
                    </a:lnTo>
                    <a:lnTo>
                      <a:pt x="113711" y="75"/>
                    </a:lnTo>
                    <a:lnTo>
                      <a:pt x="71814" y="37653"/>
                    </a:lnTo>
                    <a:lnTo>
                      <a:pt x="45878" y="75"/>
                    </a:lnTo>
                    <a:lnTo>
                      <a:pt x="25179" y="75"/>
                    </a:lnTo>
                    <a:lnTo>
                      <a:pt x="60841" y="49040"/>
                    </a:lnTo>
                    <a:lnTo>
                      <a:pt x="241" y="101194"/>
                    </a:lnTo>
                    <a:lnTo>
                      <a:pt x="20690" y="101194"/>
                    </a:lnTo>
                    <a:lnTo>
                      <a:pt x="66826" y="58378"/>
                    </a:lnTo>
                    <a:lnTo>
                      <a:pt x="94259" y="101194"/>
                    </a:lnTo>
                    <a:lnTo>
                      <a:pt x="114957" y="101194"/>
                    </a:lnTo>
                    <a:lnTo>
                      <a:pt x="77300" y="49040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1044" name="Freeform 1043">
                <a:extLst>
                  <a:ext uri="{FF2B5EF4-FFF2-40B4-BE49-F238E27FC236}">
                    <a16:creationId xmlns:a16="http://schemas.microsoft.com/office/drawing/2014/main" id="{AC790734-4C27-D61B-8B89-B21E42741A61}"/>
                  </a:ext>
                </a:extLst>
              </p:cNvPr>
              <p:cNvSpPr/>
              <p:nvPr>
                <p:custDataLst>
                  <p:tags r:id="rId86"/>
                </p:custDataLst>
              </p:nvPr>
            </p:nvSpPr>
            <p:spPr>
              <a:xfrm>
                <a:off x="10105471" y="4026485"/>
                <a:ext cx="63094" cy="227745"/>
              </a:xfrm>
              <a:custGeom>
                <a:avLst/>
                <a:gdLst>
                  <a:gd name="connsiteX0" fmla="*/ 15459 w 63094"/>
                  <a:gd name="connsiteY0" fmla="*/ 227821 h 227745"/>
                  <a:gd name="connsiteX1" fmla="*/ 51619 w 63094"/>
                  <a:gd name="connsiteY1" fmla="*/ 179083 h 227745"/>
                  <a:gd name="connsiteX2" fmla="*/ 63340 w 63094"/>
                  <a:gd name="connsiteY2" fmla="*/ 113948 h 227745"/>
                  <a:gd name="connsiteX3" fmla="*/ 15459 w 63094"/>
                  <a:gd name="connsiteY3" fmla="*/ 75 h 227745"/>
                  <a:gd name="connsiteX4" fmla="*/ 246 w 63094"/>
                  <a:gd name="connsiteY4" fmla="*/ 75 h 227745"/>
                  <a:gd name="connsiteX5" fmla="*/ 43889 w 63094"/>
                  <a:gd name="connsiteY5" fmla="*/ 113948 h 227745"/>
                  <a:gd name="connsiteX6" fmla="*/ 32916 w 63094"/>
                  <a:gd name="connsiteY6" fmla="*/ 180222 h 227745"/>
                  <a:gd name="connsiteX7" fmla="*/ 246 w 63094"/>
                  <a:gd name="connsiteY7" fmla="*/ 227821 h 227745"/>
                  <a:gd name="connsiteX8" fmla="*/ 15459 w 63094"/>
                  <a:gd name="connsiteY8" fmla="*/ 227821 h 22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094" h="227745">
                    <a:moveTo>
                      <a:pt x="15459" y="227821"/>
                    </a:moveTo>
                    <a:cubicBezTo>
                      <a:pt x="23439" y="220988"/>
                      <a:pt x="40148" y="207096"/>
                      <a:pt x="51619" y="179083"/>
                    </a:cubicBezTo>
                    <a:cubicBezTo>
                      <a:pt x="61595" y="154714"/>
                      <a:pt x="63340" y="130573"/>
                      <a:pt x="63340" y="113948"/>
                    </a:cubicBezTo>
                    <a:cubicBezTo>
                      <a:pt x="63340" y="40386"/>
                      <a:pt x="27429" y="10096"/>
                      <a:pt x="15459" y="75"/>
                    </a:cubicBezTo>
                    <a:lnTo>
                      <a:pt x="246" y="75"/>
                    </a:lnTo>
                    <a:cubicBezTo>
                      <a:pt x="12217" y="11007"/>
                      <a:pt x="43889" y="40386"/>
                      <a:pt x="43889" y="113948"/>
                    </a:cubicBezTo>
                    <a:cubicBezTo>
                      <a:pt x="43889" y="126701"/>
                      <a:pt x="43140" y="153348"/>
                      <a:pt x="32916" y="180222"/>
                    </a:cubicBezTo>
                    <a:cubicBezTo>
                      <a:pt x="22691" y="206640"/>
                      <a:pt x="8476" y="220305"/>
                      <a:pt x="246" y="227821"/>
                    </a:cubicBezTo>
                    <a:lnTo>
                      <a:pt x="15459" y="227821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1045" name="Freeform 1044">
                <a:extLst>
                  <a:ext uri="{FF2B5EF4-FFF2-40B4-BE49-F238E27FC236}">
                    <a16:creationId xmlns:a16="http://schemas.microsoft.com/office/drawing/2014/main" id="{A3DAF4CE-A324-4974-41C1-6E5AC62FD210}"/>
                  </a:ext>
                </a:extLst>
              </p:cNvPr>
              <p:cNvSpPr/>
              <p:nvPr>
                <p:custDataLst>
                  <p:tags r:id="rId87"/>
                </p:custDataLst>
              </p:nvPr>
            </p:nvSpPr>
            <p:spPr>
              <a:xfrm>
                <a:off x="10257872" y="4064518"/>
                <a:ext cx="165840" cy="151678"/>
              </a:xfrm>
              <a:custGeom>
                <a:avLst/>
                <a:gdLst>
                  <a:gd name="connsiteX0" fmla="*/ 88285 w 165840"/>
                  <a:gd name="connsiteY0" fmla="*/ 80469 h 151678"/>
                  <a:gd name="connsiteX1" fmla="*/ 157863 w 165840"/>
                  <a:gd name="connsiteY1" fmla="*/ 80469 h 151678"/>
                  <a:gd name="connsiteX2" fmla="*/ 166093 w 165840"/>
                  <a:gd name="connsiteY2" fmla="*/ 75914 h 151678"/>
                  <a:gd name="connsiteX3" fmla="*/ 157863 w 165840"/>
                  <a:gd name="connsiteY3" fmla="*/ 71359 h 151678"/>
                  <a:gd name="connsiteX4" fmla="*/ 88285 w 165840"/>
                  <a:gd name="connsiteY4" fmla="*/ 71359 h 151678"/>
                  <a:gd name="connsiteX5" fmla="*/ 88285 w 165840"/>
                  <a:gd name="connsiteY5" fmla="*/ 7590 h 151678"/>
                  <a:gd name="connsiteX6" fmla="*/ 83297 w 165840"/>
                  <a:gd name="connsiteY6" fmla="*/ 75 h 151678"/>
                  <a:gd name="connsiteX7" fmla="*/ 78310 w 165840"/>
                  <a:gd name="connsiteY7" fmla="*/ 7590 h 151678"/>
                  <a:gd name="connsiteX8" fmla="*/ 78310 w 165840"/>
                  <a:gd name="connsiteY8" fmla="*/ 71359 h 151678"/>
                  <a:gd name="connsiteX9" fmla="*/ 8482 w 165840"/>
                  <a:gd name="connsiteY9" fmla="*/ 71359 h 151678"/>
                  <a:gd name="connsiteX10" fmla="*/ 252 w 165840"/>
                  <a:gd name="connsiteY10" fmla="*/ 75914 h 151678"/>
                  <a:gd name="connsiteX11" fmla="*/ 8482 w 165840"/>
                  <a:gd name="connsiteY11" fmla="*/ 80469 h 151678"/>
                  <a:gd name="connsiteX12" fmla="*/ 78310 w 165840"/>
                  <a:gd name="connsiteY12" fmla="*/ 80469 h 151678"/>
                  <a:gd name="connsiteX13" fmla="*/ 78310 w 165840"/>
                  <a:gd name="connsiteY13" fmla="*/ 144238 h 151678"/>
                  <a:gd name="connsiteX14" fmla="*/ 83297 w 165840"/>
                  <a:gd name="connsiteY14" fmla="*/ 151754 h 151678"/>
                  <a:gd name="connsiteX15" fmla="*/ 88285 w 165840"/>
                  <a:gd name="connsiteY15" fmla="*/ 144238 h 151678"/>
                  <a:gd name="connsiteX16" fmla="*/ 88285 w 165840"/>
                  <a:gd name="connsiteY16" fmla="*/ 80469 h 151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65840" h="151678">
                    <a:moveTo>
                      <a:pt x="88285" y="80469"/>
                    </a:moveTo>
                    <a:lnTo>
                      <a:pt x="157863" y="80469"/>
                    </a:lnTo>
                    <a:cubicBezTo>
                      <a:pt x="161354" y="80469"/>
                      <a:pt x="166093" y="80469"/>
                      <a:pt x="166093" y="75914"/>
                    </a:cubicBezTo>
                    <a:cubicBezTo>
                      <a:pt x="166093" y="71359"/>
                      <a:pt x="161354" y="71359"/>
                      <a:pt x="157863" y="71359"/>
                    </a:cubicBezTo>
                    <a:lnTo>
                      <a:pt x="88285" y="71359"/>
                    </a:lnTo>
                    <a:lnTo>
                      <a:pt x="88285" y="7590"/>
                    </a:lnTo>
                    <a:cubicBezTo>
                      <a:pt x="88285" y="4402"/>
                      <a:pt x="88285" y="75"/>
                      <a:pt x="83297" y="75"/>
                    </a:cubicBezTo>
                    <a:cubicBezTo>
                      <a:pt x="78310" y="75"/>
                      <a:pt x="78310" y="4402"/>
                      <a:pt x="78310" y="7590"/>
                    </a:cubicBezTo>
                    <a:lnTo>
                      <a:pt x="78310" y="71359"/>
                    </a:lnTo>
                    <a:lnTo>
                      <a:pt x="8482" y="71359"/>
                    </a:lnTo>
                    <a:cubicBezTo>
                      <a:pt x="4991" y="71359"/>
                      <a:pt x="252" y="71359"/>
                      <a:pt x="252" y="75914"/>
                    </a:cubicBezTo>
                    <a:cubicBezTo>
                      <a:pt x="252" y="80469"/>
                      <a:pt x="4991" y="80469"/>
                      <a:pt x="8482" y="80469"/>
                    </a:cubicBezTo>
                    <a:lnTo>
                      <a:pt x="78310" y="80469"/>
                    </a:lnTo>
                    <a:lnTo>
                      <a:pt x="78310" y="144238"/>
                    </a:lnTo>
                    <a:cubicBezTo>
                      <a:pt x="78310" y="147426"/>
                      <a:pt x="78310" y="151754"/>
                      <a:pt x="83297" y="151754"/>
                    </a:cubicBezTo>
                    <a:cubicBezTo>
                      <a:pt x="88285" y="151754"/>
                      <a:pt x="88285" y="147426"/>
                      <a:pt x="88285" y="144238"/>
                    </a:cubicBezTo>
                    <a:lnTo>
                      <a:pt x="88285" y="80469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1046" name="Freeform 1045">
                <a:extLst>
                  <a:ext uri="{FF2B5EF4-FFF2-40B4-BE49-F238E27FC236}">
                    <a16:creationId xmlns:a16="http://schemas.microsoft.com/office/drawing/2014/main" id="{C5D8FF83-3FA2-0ED7-366C-8F20DB6236AE}"/>
                  </a:ext>
                </a:extLst>
              </p:cNvPr>
              <p:cNvSpPr/>
              <p:nvPr>
                <p:custDataLst>
                  <p:tags r:id="rId88"/>
                </p:custDataLst>
              </p:nvPr>
            </p:nvSpPr>
            <p:spPr>
              <a:xfrm>
                <a:off x="10513739" y="4039238"/>
                <a:ext cx="112970" cy="160560"/>
              </a:xfrm>
              <a:custGeom>
                <a:avLst/>
                <a:gdLst>
                  <a:gd name="connsiteX0" fmla="*/ 55875 w 112970"/>
                  <a:gd name="connsiteY0" fmla="*/ 75 h 160560"/>
                  <a:gd name="connsiteX1" fmla="*/ 37171 w 112970"/>
                  <a:gd name="connsiteY1" fmla="*/ 75 h 160560"/>
                  <a:gd name="connsiteX2" fmla="*/ 262 w 112970"/>
                  <a:gd name="connsiteY2" fmla="*/ 158130 h 160560"/>
                  <a:gd name="connsiteX3" fmla="*/ 19714 w 112970"/>
                  <a:gd name="connsiteY3" fmla="*/ 158130 h 160560"/>
                  <a:gd name="connsiteX4" fmla="*/ 22208 w 112970"/>
                  <a:gd name="connsiteY4" fmla="*/ 147654 h 160560"/>
                  <a:gd name="connsiteX5" fmla="*/ 52633 w 112970"/>
                  <a:gd name="connsiteY5" fmla="*/ 160636 h 160560"/>
                  <a:gd name="connsiteX6" fmla="*/ 113233 w 112970"/>
                  <a:gd name="connsiteY6" fmla="*/ 91629 h 160560"/>
                  <a:gd name="connsiteX7" fmla="*/ 83058 w 112970"/>
                  <a:gd name="connsiteY7" fmla="*/ 54506 h 160560"/>
                  <a:gd name="connsiteX8" fmla="*/ 39914 w 112970"/>
                  <a:gd name="connsiteY8" fmla="*/ 67943 h 160560"/>
                  <a:gd name="connsiteX9" fmla="*/ 55875 w 112970"/>
                  <a:gd name="connsiteY9" fmla="*/ 75 h 160560"/>
                  <a:gd name="connsiteX10" fmla="*/ 37670 w 112970"/>
                  <a:gd name="connsiteY10" fmla="*/ 81608 h 160560"/>
                  <a:gd name="connsiteX11" fmla="*/ 67097 w 112970"/>
                  <a:gd name="connsiteY11" fmla="*/ 68399 h 160560"/>
                  <a:gd name="connsiteX12" fmla="*/ 93532 w 112970"/>
                  <a:gd name="connsiteY12" fmla="*/ 95045 h 160560"/>
                  <a:gd name="connsiteX13" fmla="*/ 46398 w 112970"/>
                  <a:gd name="connsiteY13" fmla="*/ 146743 h 160560"/>
                  <a:gd name="connsiteX14" fmla="*/ 25949 w 112970"/>
                  <a:gd name="connsiteY14" fmla="*/ 132167 h 160560"/>
                  <a:gd name="connsiteX15" fmla="*/ 37670 w 112970"/>
                  <a:gd name="connsiteY15" fmla="*/ 81608 h 160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2970" h="160560">
                    <a:moveTo>
                      <a:pt x="55875" y="75"/>
                    </a:moveTo>
                    <a:lnTo>
                      <a:pt x="37171" y="75"/>
                    </a:lnTo>
                    <a:lnTo>
                      <a:pt x="262" y="158130"/>
                    </a:lnTo>
                    <a:lnTo>
                      <a:pt x="19714" y="158130"/>
                    </a:lnTo>
                    <a:lnTo>
                      <a:pt x="22208" y="147654"/>
                    </a:lnTo>
                    <a:cubicBezTo>
                      <a:pt x="29191" y="155170"/>
                      <a:pt x="38668" y="160636"/>
                      <a:pt x="52633" y="160636"/>
                    </a:cubicBezTo>
                    <a:cubicBezTo>
                      <a:pt x="82310" y="160636"/>
                      <a:pt x="113233" y="128979"/>
                      <a:pt x="113233" y="91629"/>
                    </a:cubicBezTo>
                    <a:cubicBezTo>
                      <a:pt x="113233" y="73181"/>
                      <a:pt x="104006" y="54506"/>
                      <a:pt x="83058" y="54506"/>
                    </a:cubicBezTo>
                    <a:cubicBezTo>
                      <a:pt x="68594" y="54506"/>
                      <a:pt x="52134" y="59744"/>
                      <a:pt x="39914" y="67943"/>
                    </a:cubicBezTo>
                    <a:lnTo>
                      <a:pt x="55875" y="75"/>
                    </a:lnTo>
                    <a:close/>
                    <a:moveTo>
                      <a:pt x="37670" y="81608"/>
                    </a:moveTo>
                    <a:cubicBezTo>
                      <a:pt x="40164" y="79103"/>
                      <a:pt x="51386" y="68399"/>
                      <a:pt x="67097" y="68399"/>
                    </a:cubicBezTo>
                    <a:cubicBezTo>
                      <a:pt x="81811" y="68399"/>
                      <a:pt x="93532" y="77508"/>
                      <a:pt x="93532" y="95045"/>
                    </a:cubicBezTo>
                    <a:cubicBezTo>
                      <a:pt x="93532" y="120780"/>
                      <a:pt x="74579" y="146743"/>
                      <a:pt x="46398" y="146743"/>
                    </a:cubicBezTo>
                    <a:cubicBezTo>
                      <a:pt x="35675" y="146743"/>
                      <a:pt x="28942" y="141277"/>
                      <a:pt x="25949" y="132167"/>
                    </a:cubicBezTo>
                    <a:lnTo>
                      <a:pt x="37670" y="81608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</p:grpSp>
        <p:sp>
          <p:nvSpPr>
            <p:cNvPr id="484" name="Rectangle 483">
              <a:extLst>
                <a:ext uri="{FF2B5EF4-FFF2-40B4-BE49-F238E27FC236}">
                  <a16:creationId xmlns:a16="http://schemas.microsoft.com/office/drawing/2014/main" id="{C033EC10-106F-E086-181F-5ED2E54A1BD6}"/>
                </a:ext>
              </a:extLst>
            </p:cNvPr>
            <p:cNvSpPr/>
            <p:nvPr/>
          </p:nvSpPr>
          <p:spPr>
            <a:xfrm>
              <a:off x="3755735" y="2294325"/>
              <a:ext cx="2013974" cy="626167"/>
            </a:xfrm>
            <a:prstGeom prst="rect">
              <a:avLst/>
            </a:prstGeom>
            <a:noFill/>
            <a:ln w="28575">
              <a:solidFill>
                <a:srgbClr val="0366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496" name="TextBox 495">
              <a:extLst>
                <a:ext uri="{FF2B5EF4-FFF2-40B4-BE49-F238E27FC236}">
                  <a16:creationId xmlns:a16="http://schemas.microsoft.com/office/drawing/2014/main" id="{781059D3-DAE6-8E06-1477-13A1BF8F59D5}"/>
                </a:ext>
              </a:extLst>
            </p:cNvPr>
            <p:cNvSpPr txBox="1"/>
            <p:nvPr/>
          </p:nvSpPr>
          <p:spPr>
            <a:xfrm>
              <a:off x="5863502" y="2462911"/>
              <a:ext cx="29520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addition of contamination sinogram </a:t>
              </a:r>
              <a:r>
                <a:rPr lang="en-US" sz="1400" b="1" dirty="0"/>
                <a:t>b</a:t>
              </a:r>
              <a:endParaRPr lang="en-BE" sz="1400" b="1" dirty="0"/>
            </a:p>
          </p:txBody>
        </p:sp>
        <p:cxnSp>
          <p:nvCxnSpPr>
            <p:cNvPr id="527" name="Elbow Connector 526">
              <a:extLst>
                <a:ext uri="{FF2B5EF4-FFF2-40B4-BE49-F238E27FC236}">
                  <a16:creationId xmlns:a16="http://schemas.microsoft.com/office/drawing/2014/main" id="{092CFA37-D56D-BC2F-1BBE-CE9F961E11AA}"/>
                </a:ext>
              </a:extLst>
            </p:cNvPr>
            <p:cNvCxnSpPr>
              <a:cxnSpLocks/>
              <a:stCxn id="483" idx="2"/>
              <a:endCxn id="484" idx="1"/>
            </p:cNvCxnSpPr>
            <p:nvPr/>
          </p:nvCxnSpPr>
          <p:spPr>
            <a:xfrm rot="16200000" flipH="1">
              <a:off x="3370785" y="2222459"/>
              <a:ext cx="599706" cy="170193"/>
            </a:xfrm>
            <a:prstGeom prst="bentConnector2">
              <a:avLst/>
            </a:prstGeom>
            <a:ln w="28575">
              <a:solidFill>
                <a:srgbClr val="0366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0" name="Group 1019" descr="\documentclass{article}&#10;\usepackage{amsmath}&#10;\usepackage{amssymb}&#10;\usepackage[cm]{sfmath}&#10;\pagestyle{empty}&#10;&#10;\DeclareMathOperator{\argmin}{argmin}&#10;&#10;&#10;\begin{document}&#10;&#10;$$&#10;y(q) = \frac{m}{q(p)}&#10;$$&#10;&#10;&#10;\end{document}" title="IguanaTex Vector Display">
            <a:extLst>
              <a:ext uri="{FF2B5EF4-FFF2-40B4-BE49-F238E27FC236}">
                <a16:creationId xmlns:a16="http://schemas.microsoft.com/office/drawing/2014/main" id="{1AD2144A-87EC-44C7-04FA-22A0867B377C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5168900" y="3263900"/>
            <a:ext cx="1328425" cy="523172"/>
            <a:chOff x="10425895" y="4875453"/>
            <a:chExt cx="1328425" cy="523172"/>
          </a:xfrm>
        </p:grpSpPr>
        <p:sp>
          <p:nvSpPr>
            <p:cNvPr id="1009" name="Freeform 1008">
              <a:extLst>
                <a:ext uri="{FF2B5EF4-FFF2-40B4-BE49-F238E27FC236}">
                  <a16:creationId xmlns:a16="http://schemas.microsoft.com/office/drawing/2014/main" id="{AE94471E-28A0-9630-CC18-FA1987D6B04B}"/>
                </a:ext>
              </a:extLst>
            </p:cNvPr>
            <p:cNvSpPr/>
            <p:nvPr>
              <p:custDataLst>
                <p:tags r:id="rId66"/>
              </p:custDataLst>
            </p:nvPr>
          </p:nvSpPr>
          <p:spPr>
            <a:xfrm>
              <a:off x="10425895" y="5049428"/>
              <a:ext cx="136394" cy="164230"/>
            </a:xfrm>
            <a:custGeom>
              <a:avLst/>
              <a:gdLst>
                <a:gd name="connsiteX0" fmla="*/ 136602 w 136394"/>
                <a:gd name="connsiteY0" fmla="*/ 75 h 164230"/>
                <a:gd name="connsiteX1" fmla="*/ 117623 w 136394"/>
                <a:gd name="connsiteY1" fmla="*/ 75 h 164230"/>
                <a:gd name="connsiteX2" fmla="*/ 83208 w 136394"/>
                <a:gd name="connsiteY2" fmla="*/ 57011 h 164230"/>
                <a:gd name="connsiteX3" fmla="*/ 63217 w 136394"/>
                <a:gd name="connsiteY3" fmla="*/ 97752 h 164230"/>
                <a:gd name="connsiteX4" fmla="*/ 62964 w 136394"/>
                <a:gd name="connsiteY4" fmla="*/ 97752 h 164230"/>
                <a:gd name="connsiteX5" fmla="*/ 63217 w 136394"/>
                <a:gd name="connsiteY5" fmla="*/ 91426 h 164230"/>
                <a:gd name="connsiteX6" fmla="*/ 55878 w 136394"/>
                <a:gd name="connsiteY6" fmla="*/ 39804 h 164230"/>
                <a:gd name="connsiteX7" fmla="*/ 47274 w 136394"/>
                <a:gd name="connsiteY7" fmla="*/ 75 h 164230"/>
                <a:gd name="connsiteX8" fmla="*/ 27283 w 136394"/>
                <a:gd name="connsiteY8" fmla="*/ 75 h 164230"/>
                <a:gd name="connsiteX9" fmla="*/ 51829 w 136394"/>
                <a:gd name="connsiteY9" fmla="*/ 108887 h 164230"/>
                <a:gd name="connsiteX10" fmla="*/ 52588 w 136394"/>
                <a:gd name="connsiteY10" fmla="*/ 111923 h 164230"/>
                <a:gd name="connsiteX11" fmla="*/ 38924 w 136394"/>
                <a:gd name="connsiteY11" fmla="*/ 134445 h 164230"/>
                <a:gd name="connsiteX12" fmla="*/ 21210 w 136394"/>
                <a:gd name="connsiteY12" fmla="*/ 149881 h 164230"/>
                <a:gd name="connsiteX13" fmla="*/ 2231 w 136394"/>
                <a:gd name="connsiteY13" fmla="*/ 145832 h 164230"/>
                <a:gd name="connsiteX14" fmla="*/ 207 w 136394"/>
                <a:gd name="connsiteY14" fmla="*/ 162280 h 164230"/>
                <a:gd name="connsiteX15" fmla="*/ 17920 w 136394"/>
                <a:gd name="connsiteY15" fmla="*/ 164305 h 164230"/>
                <a:gd name="connsiteX16" fmla="*/ 53348 w 136394"/>
                <a:gd name="connsiteY16" fmla="*/ 134698 h 164230"/>
                <a:gd name="connsiteX17" fmla="*/ 136602 w 136394"/>
                <a:gd name="connsiteY17" fmla="*/ 75 h 16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394" h="164230">
                  <a:moveTo>
                    <a:pt x="136602" y="75"/>
                  </a:moveTo>
                  <a:lnTo>
                    <a:pt x="117623" y="75"/>
                  </a:lnTo>
                  <a:lnTo>
                    <a:pt x="83208" y="57011"/>
                  </a:lnTo>
                  <a:cubicBezTo>
                    <a:pt x="75363" y="70929"/>
                    <a:pt x="65494" y="88896"/>
                    <a:pt x="63217" y="97752"/>
                  </a:cubicBezTo>
                  <a:lnTo>
                    <a:pt x="62964" y="97752"/>
                  </a:lnTo>
                  <a:cubicBezTo>
                    <a:pt x="63217" y="95981"/>
                    <a:pt x="63217" y="94210"/>
                    <a:pt x="63217" y="91426"/>
                  </a:cubicBezTo>
                  <a:cubicBezTo>
                    <a:pt x="63217" y="78268"/>
                    <a:pt x="58662" y="52962"/>
                    <a:pt x="55878" y="39804"/>
                  </a:cubicBezTo>
                  <a:lnTo>
                    <a:pt x="47274" y="75"/>
                  </a:lnTo>
                  <a:lnTo>
                    <a:pt x="27283" y="75"/>
                  </a:lnTo>
                  <a:lnTo>
                    <a:pt x="51829" y="108887"/>
                  </a:lnTo>
                  <a:cubicBezTo>
                    <a:pt x="51829" y="109393"/>
                    <a:pt x="52588" y="111670"/>
                    <a:pt x="52588" y="111923"/>
                  </a:cubicBezTo>
                  <a:cubicBezTo>
                    <a:pt x="52588" y="113442"/>
                    <a:pt x="40948" y="131408"/>
                    <a:pt x="38924" y="134445"/>
                  </a:cubicBezTo>
                  <a:cubicBezTo>
                    <a:pt x="31585" y="145579"/>
                    <a:pt x="27536" y="149881"/>
                    <a:pt x="21210" y="149881"/>
                  </a:cubicBezTo>
                  <a:cubicBezTo>
                    <a:pt x="16908" y="149881"/>
                    <a:pt x="8811" y="148869"/>
                    <a:pt x="2231" y="145832"/>
                  </a:cubicBezTo>
                  <a:lnTo>
                    <a:pt x="207" y="162280"/>
                  </a:lnTo>
                  <a:cubicBezTo>
                    <a:pt x="7039" y="163799"/>
                    <a:pt x="13872" y="164305"/>
                    <a:pt x="17920" y="164305"/>
                  </a:cubicBezTo>
                  <a:cubicBezTo>
                    <a:pt x="25259" y="164305"/>
                    <a:pt x="35634" y="163293"/>
                    <a:pt x="53348" y="134698"/>
                  </a:cubicBezTo>
                  <a:lnTo>
                    <a:pt x="136602" y="75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1010" name="Freeform 1009">
              <a:extLst>
                <a:ext uri="{FF2B5EF4-FFF2-40B4-BE49-F238E27FC236}">
                  <a16:creationId xmlns:a16="http://schemas.microsoft.com/office/drawing/2014/main" id="{CEDCAC0B-118C-723C-B1CE-265A91641925}"/>
                </a:ext>
              </a:extLst>
            </p:cNvPr>
            <p:cNvSpPr/>
            <p:nvPr>
              <p:custDataLst>
                <p:tags r:id="rId67"/>
              </p:custDataLst>
            </p:nvPr>
          </p:nvSpPr>
          <p:spPr>
            <a:xfrm>
              <a:off x="10589738" y="4971994"/>
              <a:ext cx="64021" cy="253051"/>
            </a:xfrm>
            <a:custGeom>
              <a:avLst/>
              <a:gdLst>
                <a:gd name="connsiteX0" fmla="*/ 48798 w 64021"/>
                <a:gd name="connsiteY0" fmla="*/ 75 h 253051"/>
                <a:gd name="connsiteX1" fmla="*/ 12106 w 64021"/>
                <a:gd name="connsiteY1" fmla="*/ 54228 h 253051"/>
                <a:gd name="connsiteX2" fmla="*/ 213 w 64021"/>
                <a:gd name="connsiteY2" fmla="*/ 126600 h 253051"/>
                <a:gd name="connsiteX3" fmla="*/ 48798 w 64021"/>
                <a:gd name="connsiteY3" fmla="*/ 253126 h 253051"/>
                <a:gd name="connsiteX4" fmla="*/ 64235 w 64021"/>
                <a:gd name="connsiteY4" fmla="*/ 253126 h 253051"/>
                <a:gd name="connsiteX5" fmla="*/ 19951 w 64021"/>
                <a:gd name="connsiteY5" fmla="*/ 126600 h 253051"/>
                <a:gd name="connsiteX6" fmla="*/ 31085 w 64021"/>
                <a:gd name="connsiteY6" fmla="*/ 52962 h 253051"/>
                <a:gd name="connsiteX7" fmla="*/ 64235 w 64021"/>
                <a:gd name="connsiteY7" fmla="*/ 75 h 253051"/>
                <a:gd name="connsiteX8" fmla="*/ 48798 w 64021"/>
                <a:gd name="connsiteY8" fmla="*/ 75 h 25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021" h="253051">
                  <a:moveTo>
                    <a:pt x="48798" y="75"/>
                  </a:moveTo>
                  <a:cubicBezTo>
                    <a:pt x="40701" y="7666"/>
                    <a:pt x="23746" y="23102"/>
                    <a:pt x="12106" y="54228"/>
                  </a:cubicBezTo>
                  <a:cubicBezTo>
                    <a:pt x="1984" y="81304"/>
                    <a:pt x="213" y="108128"/>
                    <a:pt x="213" y="126600"/>
                  </a:cubicBezTo>
                  <a:cubicBezTo>
                    <a:pt x="213" y="208336"/>
                    <a:pt x="36652" y="241992"/>
                    <a:pt x="48798" y="253126"/>
                  </a:cubicBezTo>
                  <a:lnTo>
                    <a:pt x="64235" y="253126"/>
                  </a:lnTo>
                  <a:cubicBezTo>
                    <a:pt x="52088" y="240979"/>
                    <a:pt x="19951" y="208336"/>
                    <a:pt x="19951" y="126600"/>
                  </a:cubicBezTo>
                  <a:cubicBezTo>
                    <a:pt x="19951" y="112429"/>
                    <a:pt x="20710" y="82822"/>
                    <a:pt x="31085" y="52962"/>
                  </a:cubicBezTo>
                  <a:cubicBezTo>
                    <a:pt x="41460" y="23608"/>
                    <a:pt x="55884" y="8425"/>
                    <a:pt x="64235" y="75"/>
                  </a:cubicBezTo>
                  <a:lnTo>
                    <a:pt x="48798" y="75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1011" name="Freeform 1010">
              <a:extLst>
                <a:ext uri="{FF2B5EF4-FFF2-40B4-BE49-F238E27FC236}">
                  <a16:creationId xmlns:a16="http://schemas.microsoft.com/office/drawing/2014/main" id="{DA2B4DA4-971B-0C57-8676-D934EE9A4F42}"/>
                </a:ext>
              </a:extLst>
            </p:cNvPr>
            <p:cNvSpPr/>
            <p:nvPr>
              <p:custDataLst>
                <p:tags r:id="rId68"/>
              </p:custDataLst>
            </p:nvPr>
          </p:nvSpPr>
          <p:spPr>
            <a:xfrm>
              <a:off x="10687388" y="5046644"/>
              <a:ext cx="115138" cy="164230"/>
            </a:xfrm>
            <a:custGeom>
              <a:avLst/>
              <a:gdLst>
                <a:gd name="connsiteX0" fmla="*/ 115355 w 115138"/>
                <a:gd name="connsiteY0" fmla="*/ 75 h 164230"/>
                <a:gd name="connsiteX1" fmla="*/ 96376 w 115138"/>
                <a:gd name="connsiteY1" fmla="*/ 75 h 164230"/>
                <a:gd name="connsiteX2" fmla="*/ 92833 w 115138"/>
                <a:gd name="connsiteY2" fmla="*/ 17029 h 164230"/>
                <a:gd name="connsiteX3" fmla="*/ 61455 w 115138"/>
                <a:gd name="connsiteY3" fmla="*/ 75 h 164230"/>
                <a:gd name="connsiteX4" fmla="*/ 216 w 115138"/>
                <a:gd name="connsiteY4" fmla="*/ 75990 h 164230"/>
                <a:gd name="connsiteX5" fmla="*/ 32354 w 115138"/>
                <a:gd name="connsiteY5" fmla="*/ 117997 h 164230"/>
                <a:gd name="connsiteX6" fmla="*/ 73601 w 115138"/>
                <a:gd name="connsiteY6" fmla="*/ 102813 h 164230"/>
                <a:gd name="connsiteX7" fmla="*/ 60696 w 115138"/>
                <a:gd name="connsiteY7" fmla="*/ 164305 h 164230"/>
                <a:gd name="connsiteX8" fmla="*/ 80434 w 115138"/>
                <a:gd name="connsiteY8" fmla="*/ 164305 h 164230"/>
                <a:gd name="connsiteX9" fmla="*/ 115355 w 115138"/>
                <a:gd name="connsiteY9" fmla="*/ 75 h 164230"/>
                <a:gd name="connsiteX10" fmla="*/ 79168 w 115138"/>
                <a:gd name="connsiteY10" fmla="*/ 80545 h 164230"/>
                <a:gd name="connsiteX11" fmla="*/ 67022 w 115138"/>
                <a:gd name="connsiteY11" fmla="*/ 95475 h 164230"/>
                <a:gd name="connsiteX12" fmla="*/ 47031 w 115138"/>
                <a:gd name="connsiteY12" fmla="*/ 102560 h 164230"/>
                <a:gd name="connsiteX13" fmla="*/ 20461 w 115138"/>
                <a:gd name="connsiteY13" fmla="*/ 70423 h 164230"/>
                <a:gd name="connsiteX14" fmla="*/ 67528 w 115138"/>
                <a:gd name="connsiteY14" fmla="*/ 16270 h 164230"/>
                <a:gd name="connsiteX15" fmla="*/ 87772 w 115138"/>
                <a:gd name="connsiteY15" fmla="*/ 39804 h 164230"/>
                <a:gd name="connsiteX16" fmla="*/ 86760 w 115138"/>
                <a:gd name="connsiteY16" fmla="*/ 44359 h 164230"/>
                <a:gd name="connsiteX17" fmla="*/ 79168 w 115138"/>
                <a:gd name="connsiteY17" fmla="*/ 80545 h 16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138" h="164230">
                  <a:moveTo>
                    <a:pt x="115355" y="75"/>
                  </a:moveTo>
                  <a:lnTo>
                    <a:pt x="96376" y="75"/>
                  </a:lnTo>
                  <a:lnTo>
                    <a:pt x="92833" y="17029"/>
                  </a:lnTo>
                  <a:cubicBezTo>
                    <a:pt x="89290" y="11462"/>
                    <a:pt x="79168" y="75"/>
                    <a:pt x="61455" y="75"/>
                  </a:cubicBezTo>
                  <a:cubicBezTo>
                    <a:pt x="31848" y="75"/>
                    <a:pt x="216" y="34996"/>
                    <a:pt x="216" y="75990"/>
                  </a:cubicBezTo>
                  <a:cubicBezTo>
                    <a:pt x="216" y="99777"/>
                    <a:pt x="12110" y="117997"/>
                    <a:pt x="32354" y="117997"/>
                  </a:cubicBezTo>
                  <a:cubicBezTo>
                    <a:pt x="50068" y="117997"/>
                    <a:pt x="65504" y="108887"/>
                    <a:pt x="73601" y="102813"/>
                  </a:cubicBezTo>
                  <a:lnTo>
                    <a:pt x="60696" y="164305"/>
                  </a:lnTo>
                  <a:lnTo>
                    <a:pt x="80434" y="164305"/>
                  </a:lnTo>
                  <a:lnTo>
                    <a:pt x="115355" y="75"/>
                  </a:lnTo>
                  <a:close/>
                  <a:moveTo>
                    <a:pt x="79168" y="80545"/>
                  </a:moveTo>
                  <a:cubicBezTo>
                    <a:pt x="77903" y="86618"/>
                    <a:pt x="72083" y="91932"/>
                    <a:pt x="67022" y="95475"/>
                  </a:cubicBezTo>
                  <a:cubicBezTo>
                    <a:pt x="59937" y="100536"/>
                    <a:pt x="52598" y="102560"/>
                    <a:pt x="47031" y="102560"/>
                  </a:cubicBezTo>
                  <a:cubicBezTo>
                    <a:pt x="29823" y="102560"/>
                    <a:pt x="20461" y="87630"/>
                    <a:pt x="20461" y="70423"/>
                  </a:cubicBezTo>
                  <a:cubicBezTo>
                    <a:pt x="20461" y="41069"/>
                    <a:pt x="45006" y="16270"/>
                    <a:pt x="67528" y="16270"/>
                  </a:cubicBezTo>
                  <a:cubicBezTo>
                    <a:pt x="87772" y="16270"/>
                    <a:pt x="87772" y="39551"/>
                    <a:pt x="87772" y="39804"/>
                  </a:cubicBezTo>
                  <a:lnTo>
                    <a:pt x="86760" y="44359"/>
                  </a:lnTo>
                  <a:lnTo>
                    <a:pt x="79168" y="80545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1012" name="Freeform 1011">
              <a:extLst>
                <a:ext uri="{FF2B5EF4-FFF2-40B4-BE49-F238E27FC236}">
                  <a16:creationId xmlns:a16="http://schemas.microsoft.com/office/drawing/2014/main" id="{3316259C-AD9E-8665-9BD9-A9F358801521}"/>
                </a:ext>
              </a:extLst>
            </p:cNvPr>
            <p:cNvSpPr/>
            <p:nvPr>
              <p:custDataLst>
                <p:tags r:id="rId69"/>
              </p:custDataLst>
            </p:nvPr>
          </p:nvSpPr>
          <p:spPr>
            <a:xfrm>
              <a:off x="10823620" y="4971994"/>
              <a:ext cx="64021" cy="253051"/>
            </a:xfrm>
            <a:custGeom>
              <a:avLst/>
              <a:gdLst>
                <a:gd name="connsiteX0" fmla="*/ 15658 w 64021"/>
                <a:gd name="connsiteY0" fmla="*/ 253126 h 253051"/>
                <a:gd name="connsiteX1" fmla="*/ 52351 w 64021"/>
                <a:gd name="connsiteY1" fmla="*/ 198973 h 253051"/>
                <a:gd name="connsiteX2" fmla="*/ 64244 w 64021"/>
                <a:gd name="connsiteY2" fmla="*/ 126600 h 253051"/>
                <a:gd name="connsiteX3" fmla="*/ 15658 w 64021"/>
                <a:gd name="connsiteY3" fmla="*/ 75 h 253051"/>
                <a:gd name="connsiteX4" fmla="*/ 222 w 64021"/>
                <a:gd name="connsiteY4" fmla="*/ 75 h 253051"/>
                <a:gd name="connsiteX5" fmla="*/ 44506 w 64021"/>
                <a:gd name="connsiteY5" fmla="*/ 126600 h 253051"/>
                <a:gd name="connsiteX6" fmla="*/ 33372 w 64021"/>
                <a:gd name="connsiteY6" fmla="*/ 200238 h 253051"/>
                <a:gd name="connsiteX7" fmla="*/ 222 w 64021"/>
                <a:gd name="connsiteY7" fmla="*/ 253126 h 253051"/>
                <a:gd name="connsiteX8" fmla="*/ 15658 w 64021"/>
                <a:gd name="connsiteY8" fmla="*/ 253126 h 25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021" h="253051">
                  <a:moveTo>
                    <a:pt x="15658" y="253126"/>
                  </a:moveTo>
                  <a:cubicBezTo>
                    <a:pt x="23756" y="245534"/>
                    <a:pt x="40710" y="230098"/>
                    <a:pt x="52351" y="198973"/>
                  </a:cubicBezTo>
                  <a:cubicBezTo>
                    <a:pt x="62473" y="171896"/>
                    <a:pt x="64244" y="145073"/>
                    <a:pt x="64244" y="126600"/>
                  </a:cubicBezTo>
                  <a:cubicBezTo>
                    <a:pt x="64244" y="44865"/>
                    <a:pt x="27805" y="11209"/>
                    <a:pt x="15658" y="75"/>
                  </a:cubicBezTo>
                  <a:lnTo>
                    <a:pt x="222" y="75"/>
                  </a:lnTo>
                  <a:cubicBezTo>
                    <a:pt x="12368" y="12221"/>
                    <a:pt x="44506" y="44865"/>
                    <a:pt x="44506" y="126600"/>
                  </a:cubicBezTo>
                  <a:cubicBezTo>
                    <a:pt x="44506" y="140771"/>
                    <a:pt x="43747" y="170378"/>
                    <a:pt x="33372" y="200238"/>
                  </a:cubicBezTo>
                  <a:cubicBezTo>
                    <a:pt x="22997" y="229592"/>
                    <a:pt x="8573" y="244775"/>
                    <a:pt x="222" y="253126"/>
                  </a:cubicBezTo>
                  <a:lnTo>
                    <a:pt x="15658" y="253126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1013" name="Freeform 1012">
              <a:extLst>
                <a:ext uri="{FF2B5EF4-FFF2-40B4-BE49-F238E27FC236}">
                  <a16:creationId xmlns:a16="http://schemas.microsoft.com/office/drawing/2014/main" id="{490D5D8A-2423-329C-DF55-969AAC815F8C}"/>
                </a:ext>
              </a:extLst>
            </p:cNvPr>
            <p:cNvSpPr/>
            <p:nvPr>
              <p:custDataLst>
                <p:tags r:id="rId70"/>
              </p:custDataLst>
            </p:nvPr>
          </p:nvSpPr>
          <p:spPr>
            <a:xfrm>
              <a:off x="10992320" y="5068154"/>
              <a:ext cx="168279" cy="60732"/>
            </a:xfrm>
            <a:custGeom>
              <a:avLst/>
              <a:gdLst>
                <a:gd name="connsiteX0" fmla="*/ 159904 w 168279"/>
                <a:gd name="connsiteY0" fmla="*/ 10197 h 60732"/>
                <a:gd name="connsiteX1" fmla="*/ 168508 w 168279"/>
                <a:gd name="connsiteY1" fmla="*/ 5136 h 60732"/>
                <a:gd name="connsiteX2" fmla="*/ 160157 w 168279"/>
                <a:gd name="connsiteY2" fmla="*/ 75 h 60732"/>
                <a:gd name="connsiteX3" fmla="*/ 8579 w 168279"/>
                <a:gd name="connsiteY3" fmla="*/ 75 h 60732"/>
                <a:gd name="connsiteX4" fmla="*/ 229 w 168279"/>
                <a:gd name="connsiteY4" fmla="*/ 5136 h 60732"/>
                <a:gd name="connsiteX5" fmla="*/ 8832 w 168279"/>
                <a:gd name="connsiteY5" fmla="*/ 10197 h 60732"/>
                <a:gd name="connsiteX6" fmla="*/ 159904 w 168279"/>
                <a:gd name="connsiteY6" fmla="*/ 10197 h 60732"/>
                <a:gd name="connsiteX7" fmla="*/ 160157 w 168279"/>
                <a:gd name="connsiteY7" fmla="*/ 60807 h 60732"/>
                <a:gd name="connsiteX8" fmla="*/ 168508 w 168279"/>
                <a:gd name="connsiteY8" fmla="*/ 55746 h 60732"/>
                <a:gd name="connsiteX9" fmla="*/ 159904 w 168279"/>
                <a:gd name="connsiteY9" fmla="*/ 50685 h 60732"/>
                <a:gd name="connsiteX10" fmla="*/ 8832 w 168279"/>
                <a:gd name="connsiteY10" fmla="*/ 50685 h 60732"/>
                <a:gd name="connsiteX11" fmla="*/ 229 w 168279"/>
                <a:gd name="connsiteY11" fmla="*/ 55746 h 60732"/>
                <a:gd name="connsiteX12" fmla="*/ 8579 w 168279"/>
                <a:gd name="connsiteY12" fmla="*/ 60807 h 60732"/>
                <a:gd name="connsiteX13" fmla="*/ 160157 w 168279"/>
                <a:gd name="connsiteY13" fmla="*/ 60807 h 60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9" h="60732">
                  <a:moveTo>
                    <a:pt x="159904" y="10197"/>
                  </a:moveTo>
                  <a:cubicBezTo>
                    <a:pt x="163700" y="10197"/>
                    <a:pt x="168508" y="10197"/>
                    <a:pt x="168508" y="5136"/>
                  </a:cubicBezTo>
                  <a:cubicBezTo>
                    <a:pt x="168508" y="75"/>
                    <a:pt x="163700" y="75"/>
                    <a:pt x="160157" y="75"/>
                  </a:cubicBezTo>
                  <a:lnTo>
                    <a:pt x="8579" y="75"/>
                  </a:lnTo>
                  <a:cubicBezTo>
                    <a:pt x="5037" y="75"/>
                    <a:pt x="229" y="75"/>
                    <a:pt x="229" y="5136"/>
                  </a:cubicBezTo>
                  <a:cubicBezTo>
                    <a:pt x="229" y="10197"/>
                    <a:pt x="5037" y="10197"/>
                    <a:pt x="8832" y="10197"/>
                  </a:cubicBezTo>
                  <a:lnTo>
                    <a:pt x="159904" y="10197"/>
                  </a:lnTo>
                  <a:close/>
                  <a:moveTo>
                    <a:pt x="160157" y="60807"/>
                  </a:moveTo>
                  <a:cubicBezTo>
                    <a:pt x="163700" y="60807"/>
                    <a:pt x="168508" y="60807"/>
                    <a:pt x="168508" y="55746"/>
                  </a:cubicBezTo>
                  <a:cubicBezTo>
                    <a:pt x="168508" y="50685"/>
                    <a:pt x="163700" y="50685"/>
                    <a:pt x="159904" y="50685"/>
                  </a:cubicBezTo>
                  <a:lnTo>
                    <a:pt x="8832" y="50685"/>
                  </a:lnTo>
                  <a:cubicBezTo>
                    <a:pt x="5037" y="50685"/>
                    <a:pt x="229" y="50685"/>
                    <a:pt x="229" y="55746"/>
                  </a:cubicBezTo>
                  <a:cubicBezTo>
                    <a:pt x="229" y="60807"/>
                    <a:pt x="5037" y="60807"/>
                    <a:pt x="8579" y="60807"/>
                  </a:cubicBezTo>
                  <a:lnTo>
                    <a:pt x="160157" y="60807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1014" name="Freeform 1013">
              <a:extLst>
                <a:ext uri="{FF2B5EF4-FFF2-40B4-BE49-F238E27FC236}">
                  <a16:creationId xmlns:a16="http://schemas.microsoft.com/office/drawing/2014/main" id="{DA7C2E52-15AF-A424-6452-E87ADD51E140}"/>
                </a:ext>
              </a:extLst>
            </p:cNvPr>
            <p:cNvSpPr/>
            <p:nvPr>
              <p:custDataLst>
                <p:tags r:id="rId71"/>
              </p:custDataLst>
            </p:nvPr>
          </p:nvSpPr>
          <p:spPr>
            <a:xfrm>
              <a:off x="11432702" y="4875453"/>
              <a:ext cx="177641" cy="115138"/>
            </a:xfrm>
            <a:custGeom>
              <a:avLst/>
              <a:gdLst>
                <a:gd name="connsiteX0" fmla="*/ 176369 w 177641"/>
                <a:gd name="connsiteY0" fmla="*/ 38279 h 115138"/>
                <a:gd name="connsiteX1" fmla="*/ 177888 w 177641"/>
                <a:gd name="connsiteY1" fmla="*/ 25373 h 115138"/>
                <a:gd name="connsiteX2" fmla="*/ 149799 w 177641"/>
                <a:gd name="connsiteY2" fmla="*/ 68 h 115138"/>
                <a:gd name="connsiteX3" fmla="*/ 107539 w 177641"/>
                <a:gd name="connsiteY3" fmla="*/ 21071 h 115138"/>
                <a:gd name="connsiteX4" fmla="*/ 79704 w 177641"/>
                <a:gd name="connsiteY4" fmla="*/ 68 h 115138"/>
                <a:gd name="connsiteX5" fmla="*/ 38963 w 177641"/>
                <a:gd name="connsiteY5" fmla="*/ 19300 h 115138"/>
                <a:gd name="connsiteX6" fmla="*/ 42758 w 177641"/>
                <a:gd name="connsiteY6" fmla="*/ 1333 h 115138"/>
                <a:gd name="connsiteX7" fmla="*/ 24539 w 177641"/>
                <a:gd name="connsiteY7" fmla="*/ 1333 h 115138"/>
                <a:gd name="connsiteX8" fmla="*/ 246 w 177641"/>
                <a:gd name="connsiteY8" fmla="*/ 115206 h 115138"/>
                <a:gd name="connsiteX9" fmla="*/ 19984 w 177641"/>
                <a:gd name="connsiteY9" fmla="*/ 115206 h 115138"/>
                <a:gd name="connsiteX10" fmla="*/ 32130 w 177641"/>
                <a:gd name="connsiteY10" fmla="*/ 57764 h 115138"/>
                <a:gd name="connsiteX11" fmla="*/ 66798 w 177641"/>
                <a:gd name="connsiteY11" fmla="*/ 15504 h 115138"/>
                <a:gd name="connsiteX12" fmla="*/ 87295 w 177641"/>
                <a:gd name="connsiteY12" fmla="*/ 32205 h 115138"/>
                <a:gd name="connsiteX13" fmla="*/ 86789 w 177641"/>
                <a:gd name="connsiteY13" fmla="*/ 37520 h 115138"/>
                <a:gd name="connsiteX14" fmla="*/ 70341 w 177641"/>
                <a:gd name="connsiteY14" fmla="*/ 115206 h 115138"/>
                <a:gd name="connsiteX15" fmla="*/ 90079 w 177641"/>
                <a:gd name="connsiteY15" fmla="*/ 115206 h 115138"/>
                <a:gd name="connsiteX16" fmla="*/ 102225 w 177641"/>
                <a:gd name="connsiteY16" fmla="*/ 57764 h 115138"/>
                <a:gd name="connsiteX17" fmla="*/ 136893 w 177641"/>
                <a:gd name="connsiteY17" fmla="*/ 15504 h 115138"/>
                <a:gd name="connsiteX18" fmla="*/ 157391 w 177641"/>
                <a:gd name="connsiteY18" fmla="*/ 32205 h 115138"/>
                <a:gd name="connsiteX19" fmla="*/ 156884 w 177641"/>
                <a:gd name="connsiteY19" fmla="*/ 37520 h 115138"/>
                <a:gd name="connsiteX20" fmla="*/ 140436 w 177641"/>
                <a:gd name="connsiteY20" fmla="*/ 115206 h 115138"/>
                <a:gd name="connsiteX21" fmla="*/ 160174 w 177641"/>
                <a:gd name="connsiteY21" fmla="*/ 115206 h 115138"/>
                <a:gd name="connsiteX22" fmla="*/ 176369 w 177641"/>
                <a:gd name="connsiteY22" fmla="*/ 38279 h 11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7641" h="115138">
                  <a:moveTo>
                    <a:pt x="176369" y="38279"/>
                  </a:moveTo>
                  <a:cubicBezTo>
                    <a:pt x="177382" y="33724"/>
                    <a:pt x="177888" y="31193"/>
                    <a:pt x="177888" y="25373"/>
                  </a:cubicBezTo>
                  <a:cubicBezTo>
                    <a:pt x="177888" y="9937"/>
                    <a:pt x="170296" y="68"/>
                    <a:pt x="149799" y="68"/>
                  </a:cubicBezTo>
                  <a:cubicBezTo>
                    <a:pt x="127784" y="68"/>
                    <a:pt x="113613" y="14745"/>
                    <a:pt x="107539" y="21071"/>
                  </a:cubicBezTo>
                  <a:cubicBezTo>
                    <a:pt x="106527" y="10949"/>
                    <a:pt x="101466" y="68"/>
                    <a:pt x="79704" y="68"/>
                  </a:cubicBezTo>
                  <a:cubicBezTo>
                    <a:pt x="59460" y="68"/>
                    <a:pt x="44530" y="13227"/>
                    <a:pt x="38963" y="19300"/>
                  </a:cubicBezTo>
                  <a:lnTo>
                    <a:pt x="42758" y="1333"/>
                  </a:lnTo>
                  <a:lnTo>
                    <a:pt x="24539" y="1333"/>
                  </a:lnTo>
                  <a:lnTo>
                    <a:pt x="246" y="115206"/>
                  </a:lnTo>
                  <a:lnTo>
                    <a:pt x="19984" y="115206"/>
                  </a:lnTo>
                  <a:lnTo>
                    <a:pt x="32130" y="57764"/>
                  </a:lnTo>
                  <a:cubicBezTo>
                    <a:pt x="37191" y="34483"/>
                    <a:pt x="47566" y="15504"/>
                    <a:pt x="66798" y="15504"/>
                  </a:cubicBezTo>
                  <a:cubicBezTo>
                    <a:pt x="77426" y="15504"/>
                    <a:pt x="87295" y="18794"/>
                    <a:pt x="87295" y="32205"/>
                  </a:cubicBezTo>
                  <a:cubicBezTo>
                    <a:pt x="87295" y="32965"/>
                    <a:pt x="86789" y="37013"/>
                    <a:pt x="86789" y="37520"/>
                  </a:cubicBezTo>
                  <a:lnTo>
                    <a:pt x="70341" y="115206"/>
                  </a:lnTo>
                  <a:lnTo>
                    <a:pt x="90079" y="115206"/>
                  </a:lnTo>
                  <a:lnTo>
                    <a:pt x="102225" y="57764"/>
                  </a:lnTo>
                  <a:cubicBezTo>
                    <a:pt x="107286" y="34483"/>
                    <a:pt x="117661" y="15504"/>
                    <a:pt x="136893" y="15504"/>
                  </a:cubicBezTo>
                  <a:cubicBezTo>
                    <a:pt x="147522" y="15504"/>
                    <a:pt x="157391" y="18794"/>
                    <a:pt x="157391" y="32205"/>
                  </a:cubicBezTo>
                  <a:cubicBezTo>
                    <a:pt x="157391" y="32965"/>
                    <a:pt x="156884" y="37013"/>
                    <a:pt x="156884" y="37520"/>
                  </a:cubicBezTo>
                  <a:lnTo>
                    <a:pt x="140436" y="115206"/>
                  </a:lnTo>
                  <a:lnTo>
                    <a:pt x="160174" y="115206"/>
                  </a:lnTo>
                  <a:lnTo>
                    <a:pt x="176369" y="38279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1015" name="Freeform 1014">
              <a:extLst>
                <a:ext uri="{FF2B5EF4-FFF2-40B4-BE49-F238E27FC236}">
                  <a16:creationId xmlns:a16="http://schemas.microsoft.com/office/drawing/2014/main" id="{3DA30737-D99B-74DE-C172-28A6AAE78220}"/>
                </a:ext>
              </a:extLst>
            </p:cNvPr>
            <p:cNvSpPr/>
            <p:nvPr>
              <p:custDataLst>
                <p:tags r:id="rId72"/>
              </p:custDataLst>
            </p:nvPr>
          </p:nvSpPr>
          <p:spPr>
            <a:xfrm>
              <a:off x="11275623" y="5093459"/>
              <a:ext cx="478697" cy="10121"/>
            </a:xfrm>
            <a:custGeom>
              <a:avLst/>
              <a:gdLst>
                <a:gd name="connsiteX0" fmla="*/ 0 w 478697"/>
                <a:gd name="connsiteY0" fmla="*/ 0 h 10121"/>
                <a:gd name="connsiteX1" fmla="*/ 478698 w 478697"/>
                <a:gd name="connsiteY1" fmla="*/ 0 h 10121"/>
                <a:gd name="connsiteX2" fmla="*/ 478698 w 478697"/>
                <a:gd name="connsiteY2" fmla="*/ 10122 h 10121"/>
                <a:gd name="connsiteX3" fmla="*/ 0 w 478697"/>
                <a:gd name="connsiteY3" fmla="*/ 10122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8697" h="10121">
                  <a:moveTo>
                    <a:pt x="0" y="0"/>
                  </a:moveTo>
                  <a:lnTo>
                    <a:pt x="478698" y="0"/>
                  </a:lnTo>
                  <a:lnTo>
                    <a:pt x="478698" y="10122"/>
                  </a:lnTo>
                  <a:lnTo>
                    <a:pt x="0" y="10122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1016" name="Freeform 1015">
              <a:extLst>
                <a:ext uri="{FF2B5EF4-FFF2-40B4-BE49-F238E27FC236}">
                  <a16:creationId xmlns:a16="http://schemas.microsoft.com/office/drawing/2014/main" id="{FEF0B5E7-FE6A-EB59-5D4F-D0BA5F2EB45F}"/>
                </a:ext>
              </a:extLst>
            </p:cNvPr>
            <p:cNvSpPr/>
            <p:nvPr>
              <p:custDataLst>
                <p:tags r:id="rId73"/>
              </p:custDataLst>
            </p:nvPr>
          </p:nvSpPr>
          <p:spPr>
            <a:xfrm>
              <a:off x="11294855" y="5220225"/>
              <a:ext cx="115138" cy="164230"/>
            </a:xfrm>
            <a:custGeom>
              <a:avLst/>
              <a:gdLst>
                <a:gd name="connsiteX0" fmla="*/ 115379 w 115138"/>
                <a:gd name="connsiteY0" fmla="*/ 82 h 164230"/>
                <a:gd name="connsiteX1" fmla="*/ 96400 w 115138"/>
                <a:gd name="connsiteY1" fmla="*/ 82 h 164230"/>
                <a:gd name="connsiteX2" fmla="*/ 92857 w 115138"/>
                <a:gd name="connsiteY2" fmla="*/ 17036 h 164230"/>
                <a:gd name="connsiteX3" fmla="*/ 61479 w 115138"/>
                <a:gd name="connsiteY3" fmla="*/ 82 h 164230"/>
                <a:gd name="connsiteX4" fmla="*/ 240 w 115138"/>
                <a:gd name="connsiteY4" fmla="*/ 75997 h 164230"/>
                <a:gd name="connsiteX5" fmla="*/ 32378 w 115138"/>
                <a:gd name="connsiteY5" fmla="*/ 118003 h 164230"/>
                <a:gd name="connsiteX6" fmla="*/ 73625 w 115138"/>
                <a:gd name="connsiteY6" fmla="*/ 102820 h 164230"/>
                <a:gd name="connsiteX7" fmla="*/ 60720 w 115138"/>
                <a:gd name="connsiteY7" fmla="*/ 164312 h 164230"/>
                <a:gd name="connsiteX8" fmla="*/ 80458 w 115138"/>
                <a:gd name="connsiteY8" fmla="*/ 164312 h 164230"/>
                <a:gd name="connsiteX9" fmla="*/ 115379 w 115138"/>
                <a:gd name="connsiteY9" fmla="*/ 82 h 164230"/>
                <a:gd name="connsiteX10" fmla="*/ 79192 w 115138"/>
                <a:gd name="connsiteY10" fmla="*/ 80552 h 164230"/>
                <a:gd name="connsiteX11" fmla="*/ 67046 w 115138"/>
                <a:gd name="connsiteY11" fmla="*/ 95482 h 164230"/>
                <a:gd name="connsiteX12" fmla="*/ 47055 w 115138"/>
                <a:gd name="connsiteY12" fmla="*/ 102567 h 164230"/>
                <a:gd name="connsiteX13" fmla="*/ 20484 w 115138"/>
                <a:gd name="connsiteY13" fmla="*/ 70430 h 164230"/>
                <a:gd name="connsiteX14" fmla="*/ 67552 w 115138"/>
                <a:gd name="connsiteY14" fmla="*/ 16277 h 164230"/>
                <a:gd name="connsiteX15" fmla="*/ 87796 w 115138"/>
                <a:gd name="connsiteY15" fmla="*/ 39811 h 164230"/>
                <a:gd name="connsiteX16" fmla="*/ 86784 w 115138"/>
                <a:gd name="connsiteY16" fmla="*/ 44365 h 164230"/>
                <a:gd name="connsiteX17" fmla="*/ 79192 w 115138"/>
                <a:gd name="connsiteY17" fmla="*/ 80552 h 16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138" h="164230">
                  <a:moveTo>
                    <a:pt x="115379" y="82"/>
                  </a:moveTo>
                  <a:lnTo>
                    <a:pt x="96400" y="82"/>
                  </a:lnTo>
                  <a:lnTo>
                    <a:pt x="92857" y="17036"/>
                  </a:lnTo>
                  <a:cubicBezTo>
                    <a:pt x="89314" y="11469"/>
                    <a:pt x="79192" y="82"/>
                    <a:pt x="61479" y="82"/>
                  </a:cubicBezTo>
                  <a:cubicBezTo>
                    <a:pt x="31872" y="82"/>
                    <a:pt x="240" y="35003"/>
                    <a:pt x="240" y="75997"/>
                  </a:cubicBezTo>
                  <a:cubicBezTo>
                    <a:pt x="240" y="99784"/>
                    <a:pt x="12134" y="118003"/>
                    <a:pt x="32378" y="118003"/>
                  </a:cubicBezTo>
                  <a:cubicBezTo>
                    <a:pt x="50091" y="118003"/>
                    <a:pt x="65528" y="108894"/>
                    <a:pt x="73625" y="102820"/>
                  </a:cubicBezTo>
                  <a:lnTo>
                    <a:pt x="60720" y="164312"/>
                  </a:lnTo>
                  <a:lnTo>
                    <a:pt x="80458" y="164312"/>
                  </a:lnTo>
                  <a:lnTo>
                    <a:pt x="115379" y="82"/>
                  </a:lnTo>
                  <a:close/>
                  <a:moveTo>
                    <a:pt x="79192" y="80552"/>
                  </a:moveTo>
                  <a:cubicBezTo>
                    <a:pt x="77927" y="86625"/>
                    <a:pt x="72107" y="91939"/>
                    <a:pt x="67046" y="95482"/>
                  </a:cubicBezTo>
                  <a:cubicBezTo>
                    <a:pt x="59960" y="100543"/>
                    <a:pt x="52622" y="102567"/>
                    <a:pt x="47055" y="102567"/>
                  </a:cubicBezTo>
                  <a:cubicBezTo>
                    <a:pt x="29847" y="102567"/>
                    <a:pt x="20484" y="87637"/>
                    <a:pt x="20484" y="70430"/>
                  </a:cubicBezTo>
                  <a:cubicBezTo>
                    <a:pt x="20484" y="41076"/>
                    <a:pt x="45030" y="16277"/>
                    <a:pt x="67552" y="16277"/>
                  </a:cubicBezTo>
                  <a:cubicBezTo>
                    <a:pt x="87796" y="16277"/>
                    <a:pt x="87796" y="39558"/>
                    <a:pt x="87796" y="39811"/>
                  </a:cubicBezTo>
                  <a:lnTo>
                    <a:pt x="86784" y="44365"/>
                  </a:lnTo>
                  <a:lnTo>
                    <a:pt x="79192" y="80552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1017" name="Freeform 1016">
              <a:extLst>
                <a:ext uri="{FF2B5EF4-FFF2-40B4-BE49-F238E27FC236}">
                  <a16:creationId xmlns:a16="http://schemas.microsoft.com/office/drawing/2014/main" id="{0E4BC074-6ED7-31FA-77A2-68C7FF446E1A}"/>
                </a:ext>
              </a:extLst>
            </p:cNvPr>
            <p:cNvSpPr/>
            <p:nvPr>
              <p:custDataLst>
                <p:tags r:id="rId74"/>
              </p:custDataLst>
            </p:nvPr>
          </p:nvSpPr>
          <p:spPr>
            <a:xfrm>
              <a:off x="11436907" y="5145574"/>
              <a:ext cx="64021" cy="253051"/>
            </a:xfrm>
            <a:custGeom>
              <a:avLst/>
              <a:gdLst>
                <a:gd name="connsiteX0" fmla="*/ 48832 w 64021"/>
                <a:gd name="connsiteY0" fmla="*/ 82 h 253051"/>
                <a:gd name="connsiteX1" fmla="*/ 12139 w 64021"/>
                <a:gd name="connsiteY1" fmla="*/ 54234 h 253051"/>
                <a:gd name="connsiteX2" fmla="*/ 246 w 64021"/>
                <a:gd name="connsiteY2" fmla="*/ 126607 h 253051"/>
                <a:gd name="connsiteX3" fmla="*/ 48832 w 64021"/>
                <a:gd name="connsiteY3" fmla="*/ 253133 h 253051"/>
                <a:gd name="connsiteX4" fmla="*/ 64268 w 64021"/>
                <a:gd name="connsiteY4" fmla="*/ 253133 h 253051"/>
                <a:gd name="connsiteX5" fmla="*/ 19984 w 64021"/>
                <a:gd name="connsiteY5" fmla="*/ 126607 h 253051"/>
                <a:gd name="connsiteX6" fmla="*/ 31118 w 64021"/>
                <a:gd name="connsiteY6" fmla="*/ 52969 h 253051"/>
                <a:gd name="connsiteX7" fmla="*/ 64268 w 64021"/>
                <a:gd name="connsiteY7" fmla="*/ 82 h 253051"/>
                <a:gd name="connsiteX8" fmla="*/ 48832 w 64021"/>
                <a:gd name="connsiteY8" fmla="*/ 82 h 25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021" h="253051">
                  <a:moveTo>
                    <a:pt x="48832" y="82"/>
                  </a:moveTo>
                  <a:cubicBezTo>
                    <a:pt x="40734" y="7673"/>
                    <a:pt x="23780" y="23109"/>
                    <a:pt x="12139" y="54234"/>
                  </a:cubicBezTo>
                  <a:cubicBezTo>
                    <a:pt x="2017" y="81311"/>
                    <a:pt x="246" y="108134"/>
                    <a:pt x="246" y="126607"/>
                  </a:cubicBezTo>
                  <a:cubicBezTo>
                    <a:pt x="246" y="208343"/>
                    <a:pt x="36685" y="241998"/>
                    <a:pt x="48832" y="253133"/>
                  </a:cubicBezTo>
                  <a:lnTo>
                    <a:pt x="64268" y="253133"/>
                  </a:lnTo>
                  <a:cubicBezTo>
                    <a:pt x="52121" y="240986"/>
                    <a:pt x="19984" y="208343"/>
                    <a:pt x="19984" y="126607"/>
                  </a:cubicBezTo>
                  <a:cubicBezTo>
                    <a:pt x="19984" y="112436"/>
                    <a:pt x="20743" y="82829"/>
                    <a:pt x="31118" y="52969"/>
                  </a:cubicBezTo>
                  <a:cubicBezTo>
                    <a:pt x="41493" y="23615"/>
                    <a:pt x="55917" y="8432"/>
                    <a:pt x="64268" y="82"/>
                  </a:cubicBezTo>
                  <a:lnTo>
                    <a:pt x="48832" y="82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1018" name="Freeform 1017">
              <a:extLst>
                <a:ext uri="{FF2B5EF4-FFF2-40B4-BE49-F238E27FC236}">
                  <a16:creationId xmlns:a16="http://schemas.microsoft.com/office/drawing/2014/main" id="{7DA6A2AA-B1CE-7687-AC0E-3BABBCD97381}"/>
                </a:ext>
              </a:extLst>
            </p:cNvPr>
            <p:cNvSpPr/>
            <p:nvPr>
              <p:custDataLst>
                <p:tags r:id="rId75"/>
              </p:custDataLst>
            </p:nvPr>
          </p:nvSpPr>
          <p:spPr>
            <a:xfrm>
              <a:off x="11525701" y="5220225"/>
              <a:ext cx="125007" cy="164230"/>
            </a:xfrm>
            <a:custGeom>
              <a:avLst/>
              <a:gdLst>
                <a:gd name="connsiteX0" fmla="*/ 32893 w 125007"/>
                <a:gd name="connsiteY0" fmla="*/ 103579 h 164230"/>
                <a:gd name="connsiteX1" fmla="*/ 63766 w 125007"/>
                <a:gd name="connsiteY1" fmla="*/ 118003 h 164230"/>
                <a:gd name="connsiteX2" fmla="*/ 125257 w 125007"/>
                <a:gd name="connsiteY2" fmla="*/ 41076 h 164230"/>
                <a:gd name="connsiteX3" fmla="*/ 95650 w 125007"/>
                <a:gd name="connsiteY3" fmla="*/ 82 h 164230"/>
                <a:gd name="connsiteX4" fmla="*/ 50860 w 125007"/>
                <a:gd name="connsiteY4" fmla="*/ 15265 h 164230"/>
                <a:gd name="connsiteX5" fmla="*/ 53391 w 125007"/>
                <a:gd name="connsiteY5" fmla="*/ 2865 h 164230"/>
                <a:gd name="connsiteX6" fmla="*/ 34412 w 125007"/>
                <a:gd name="connsiteY6" fmla="*/ 2865 h 164230"/>
                <a:gd name="connsiteX7" fmla="*/ 250 w 125007"/>
                <a:gd name="connsiteY7" fmla="*/ 164312 h 164230"/>
                <a:gd name="connsiteX8" fmla="*/ 19988 w 125007"/>
                <a:gd name="connsiteY8" fmla="*/ 164312 h 164230"/>
                <a:gd name="connsiteX9" fmla="*/ 32893 w 125007"/>
                <a:gd name="connsiteY9" fmla="*/ 103579 h 164230"/>
                <a:gd name="connsiteX10" fmla="*/ 47570 w 125007"/>
                <a:gd name="connsiteY10" fmla="*/ 34750 h 164230"/>
                <a:gd name="connsiteX11" fmla="*/ 51872 w 125007"/>
                <a:gd name="connsiteY11" fmla="*/ 27158 h 164230"/>
                <a:gd name="connsiteX12" fmla="*/ 78190 w 125007"/>
                <a:gd name="connsiteY12" fmla="*/ 16277 h 164230"/>
                <a:gd name="connsiteX13" fmla="*/ 104760 w 125007"/>
                <a:gd name="connsiteY13" fmla="*/ 48161 h 164230"/>
                <a:gd name="connsiteX14" fmla="*/ 57439 w 125007"/>
                <a:gd name="connsiteY14" fmla="*/ 102567 h 164230"/>
                <a:gd name="connsiteX15" fmla="*/ 36689 w 125007"/>
                <a:gd name="connsiteY15" fmla="*/ 85866 h 164230"/>
                <a:gd name="connsiteX16" fmla="*/ 37448 w 125007"/>
                <a:gd name="connsiteY16" fmla="*/ 82323 h 164230"/>
                <a:gd name="connsiteX17" fmla="*/ 47570 w 125007"/>
                <a:gd name="connsiteY17" fmla="*/ 34750 h 16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5007" h="164230">
                  <a:moveTo>
                    <a:pt x="32893" y="103579"/>
                  </a:moveTo>
                  <a:cubicBezTo>
                    <a:pt x="36689" y="107881"/>
                    <a:pt x="45799" y="118003"/>
                    <a:pt x="63766" y="118003"/>
                  </a:cubicBezTo>
                  <a:cubicBezTo>
                    <a:pt x="93626" y="118003"/>
                    <a:pt x="125257" y="83082"/>
                    <a:pt x="125257" y="41076"/>
                  </a:cubicBezTo>
                  <a:cubicBezTo>
                    <a:pt x="125257" y="19566"/>
                    <a:pt x="115641" y="82"/>
                    <a:pt x="95650" y="82"/>
                  </a:cubicBezTo>
                  <a:cubicBezTo>
                    <a:pt x="79961" y="82"/>
                    <a:pt x="62753" y="6408"/>
                    <a:pt x="50860" y="15265"/>
                  </a:cubicBezTo>
                  <a:lnTo>
                    <a:pt x="53391" y="2865"/>
                  </a:lnTo>
                  <a:lnTo>
                    <a:pt x="34412" y="2865"/>
                  </a:lnTo>
                  <a:lnTo>
                    <a:pt x="250" y="164312"/>
                  </a:lnTo>
                  <a:lnTo>
                    <a:pt x="19988" y="164312"/>
                  </a:lnTo>
                  <a:lnTo>
                    <a:pt x="32893" y="103579"/>
                  </a:lnTo>
                  <a:close/>
                  <a:moveTo>
                    <a:pt x="47570" y="34750"/>
                  </a:moveTo>
                  <a:cubicBezTo>
                    <a:pt x="48583" y="30448"/>
                    <a:pt x="48836" y="30195"/>
                    <a:pt x="51872" y="27158"/>
                  </a:cubicBezTo>
                  <a:cubicBezTo>
                    <a:pt x="63006" y="17542"/>
                    <a:pt x="73129" y="16277"/>
                    <a:pt x="78190" y="16277"/>
                  </a:cubicBezTo>
                  <a:cubicBezTo>
                    <a:pt x="93879" y="16277"/>
                    <a:pt x="104760" y="29182"/>
                    <a:pt x="104760" y="48161"/>
                  </a:cubicBezTo>
                  <a:cubicBezTo>
                    <a:pt x="104760" y="76756"/>
                    <a:pt x="80720" y="102567"/>
                    <a:pt x="57439" y="102567"/>
                  </a:cubicBezTo>
                  <a:cubicBezTo>
                    <a:pt x="40232" y="102567"/>
                    <a:pt x="36689" y="86878"/>
                    <a:pt x="36689" y="85866"/>
                  </a:cubicBezTo>
                  <a:cubicBezTo>
                    <a:pt x="36689" y="85613"/>
                    <a:pt x="37448" y="82829"/>
                    <a:pt x="37448" y="82323"/>
                  </a:cubicBezTo>
                  <a:lnTo>
                    <a:pt x="47570" y="34750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1019" name="Freeform 1018">
              <a:extLst>
                <a:ext uri="{FF2B5EF4-FFF2-40B4-BE49-F238E27FC236}">
                  <a16:creationId xmlns:a16="http://schemas.microsoft.com/office/drawing/2014/main" id="{15626912-B4BD-81C0-D503-9766B2CE776B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>
            <a:xfrm>
              <a:off x="11670083" y="5145574"/>
              <a:ext cx="64021" cy="253051"/>
            </a:xfrm>
            <a:custGeom>
              <a:avLst/>
              <a:gdLst>
                <a:gd name="connsiteX0" fmla="*/ 15691 w 64021"/>
                <a:gd name="connsiteY0" fmla="*/ 253133 h 253051"/>
                <a:gd name="connsiteX1" fmla="*/ 52384 w 64021"/>
                <a:gd name="connsiteY1" fmla="*/ 198980 h 253051"/>
                <a:gd name="connsiteX2" fmla="*/ 64277 w 64021"/>
                <a:gd name="connsiteY2" fmla="*/ 126607 h 253051"/>
                <a:gd name="connsiteX3" fmla="*/ 15691 w 64021"/>
                <a:gd name="connsiteY3" fmla="*/ 82 h 253051"/>
                <a:gd name="connsiteX4" fmla="*/ 255 w 64021"/>
                <a:gd name="connsiteY4" fmla="*/ 82 h 253051"/>
                <a:gd name="connsiteX5" fmla="*/ 44539 w 64021"/>
                <a:gd name="connsiteY5" fmla="*/ 126607 h 253051"/>
                <a:gd name="connsiteX6" fmla="*/ 33405 w 64021"/>
                <a:gd name="connsiteY6" fmla="*/ 200245 h 253051"/>
                <a:gd name="connsiteX7" fmla="*/ 255 w 64021"/>
                <a:gd name="connsiteY7" fmla="*/ 253133 h 253051"/>
                <a:gd name="connsiteX8" fmla="*/ 15691 w 64021"/>
                <a:gd name="connsiteY8" fmla="*/ 253133 h 25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021" h="253051">
                  <a:moveTo>
                    <a:pt x="15691" y="253133"/>
                  </a:moveTo>
                  <a:cubicBezTo>
                    <a:pt x="23789" y="245541"/>
                    <a:pt x="40744" y="230105"/>
                    <a:pt x="52384" y="198980"/>
                  </a:cubicBezTo>
                  <a:cubicBezTo>
                    <a:pt x="62506" y="171903"/>
                    <a:pt x="64277" y="145080"/>
                    <a:pt x="64277" y="126607"/>
                  </a:cubicBezTo>
                  <a:cubicBezTo>
                    <a:pt x="64277" y="44872"/>
                    <a:pt x="27838" y="11216"/>
                    <a:pt x="15691" y="82"/>
                  </a:cubicBezTo>
                  <a:lnTo>
                    <a:pt x="255" y="82"/>
                  </a:lnTo>
                  <a:cubicBezTo>
                    <a:pt x="12402" y="12228"/>
                    <a:pt x="44539" y="44872"/>
                    <a:pt x="44539" y="126607"/>
                  </a:cubicBezTo>
                  <a:cubicBezTo>
                    <a:pt x="44539" y="140778"/>
                    <a:pt x="43780" y="170385"/>
                    <a:pt x="33405" y="200245"/>
                  </a:cubicBezTo>
                  <a:cubicBezTo>
                    <a:pt x="23030" y="229599"/>
                    <a:pt x="8606" y="244782"/>
                    <a:pt x="255" y="253133"/>
                  </a:cubicBezTo>
                  <a:lnTo>
                    <a:pt x="15691" y="253133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</p:grpSp>
      <p:sp>
        <p:nvSpPr>
          <p:cNvPr id="485" name="Rectangle 484">
            <a:extLst>
              <a:ext uri="{FF2B5EF4-FFF2-40B4-BE49-F238E27FC236}">
                <a16:creationId xmlns:a16="http://schemas.microsoft.com/office/drawing/2014/main" id="{C82C765A-4E26-893D-77F5-EA07EDB53F34}"/>
              </a:ext>
            </a:extLst>
          </p:cNvPr>
          <p:cNvSpPr/>
          <p:nvPr/>
        </p:nvSpPr>
        <p:spPr>
          <a:xfrm>
            <a:off x="5008458" y="3207114"/>
            <a:ext cx="1599765" cy="626167"/>
          </a:xfrm>
          <a:prstGeom prst="rect">
            <a:avLst/>
          </a:prstGeom>
          <a:noFill/>
          <a:ln w="28575">
            <a:solidFill>
              <a:srgbClr val="0366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98" name="TextBox 497">
            <a:extLst>
              <a:ext uri="{FF2B5EF4-FFF2-40B4-BE49-F238E27FC236}">
                <a16:creationId xmlns:a16="http://schemas.microsoft.com/office/drawing/2014/main" id="{D18EE693-B11D-8E0D-519C-E56BF8BD3BFA}"/>
              </a:ext>
            </a:extLst>
          </p:cNvPr>
          <p:cNvSpPr txBox="1"/>
          <p:nvPr/>
        </p:nvSpPr>
        <p:spPr>
          <a:xfrm>
            <a:off x="6761156" y="3341003"/>
            <a:ext cx="3112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pointwise division of sinograms </a:t>
            </a:r>
            <a:r>
              <a:rPr lang="en-US" sz="1400" b="1" dirty="0"/>
              <a:t>m </a:t>
            </a:r>
            <a:r>
              <a:rPr lang="en-US" sz="1400" dirty="0"/>
              <a:t>and</a:t>
            </a:r>
            <a:r>
              <a:rPr lang="en-US" sz="1400" b="1" dirty="0"/>
              <a:t> q</a:t>
            </a:r>
            <a:endParaRPr lang="en-BE" sz="1400" b="1" dirty="0"/>
          </a:p>
        </p:txBody>
      </p:sp>
      <p:cxnSp>
        <p:nvCxnSpPr>
          <p:cNvPr id="528" name="Elbow Connector 527">
            <a:extLst>
              <a:ext uri="{FF2B5EF4-FFF2-40B4-BE49-F238E27FC236}">
                <a16:creationId xmlns:a16="http://schemas.microsoft.com/office/drawing/2014/main" id="{3DA73C55-F024-FA3A-1D52-9A898CBD2568}"/>
              </a:ext>
            </a:extLst>
          </p:cNvPr>
          <p:cNvCxnSpPr>
            <a:cxnSpLocks/>
            <a:stCxn id="484" idx="2"/>
            <a:endCxn id="485" idx="1"/>
          </p:cNvCxnSpPr>
          <p:nvPr/>
        </p:nvCxnSpPr>
        <p:spPr>
          <a:xfrm rot="16200000" flipH="1">
            <a:off x="4585737" y="3097477"/>
            <a:ext cx="599706" cy="245736"/>
          </a:xfrm>
          <a:prstGeom prst="bentConnector2">
            <a:avLst/>
          </a:prstGeom>
          <a:ln w="28575">
            <a:solidFill>
              <a:srgbClr val="0366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3" name="Group 992" descr="\documentclass{article}&#10;\usepackage{amsmath}&#10;\usepackage{amssymb}&#10;\usepackage[cm]{sfmath}&#10;\pagestyle{empty}&#10;&#10;\DeclareMathOperator{\argmin}{argmin}&#10;&#10;&#10;\begin{document}&#10;&#10;$$&#10;s(y) = A^T y(q)&#10;$$&#10;&#10;&#10;\end{document}" title="IguanaTex Vector Display">
            <a:extLst>
              <a:ext uri="{FF2B5EF4-FFF2-40B4-BE49-F238E27FC236}">
                <a16:creationId xmlns:a16="http://schemas.microsoft.com/office/drawing/2014/main" id="{8F965110-75BF-EF5B-29FD-D99E1DADC597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6223000" y="4267200"/>
            <a:ext cx="1581337" cy="289438"/>
            <a:chOff x="11359722" y="5938907"/>
            <a:chExt cx="1581337" cy="289438"/>
          </a:xfrm>
        </p:grpSpPr>
        <p:sp>
          <p:nvSpPr>
            <p:cNvPr id="982" name="Freeform 981">
              <a:extLst>
                <a:ext uri="{FF2B5EF4-FFF2-40B4-BE49-F238E27FC236}">
                  <a16:creationId xmlns:a16="http://schemas.microsoft.com/office/drawing/2014/main" id="{72DF85B9-BBF5-93F3-5AF3-4EFAB5BFC41E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359722" y="6048426"/>
              <a:ext cx="100714" cy="119440"/>
            </a:xfrm>
            <a:custGeom>
              <a:avLst/>
              <a:gdLst>
                <a:gd name="connsiteX0" fmla="*/ 100916 w 100714"/>
                <a:gd name="connsiteY0" fmla="*/ 8172 h 119440"/>
                <a:gd name="connsiteX1" fmla="*/ 65995 w 100714"/>
                <a:gd name="connsiteY1" fmla="*/ 75 h 119440"/>
                <a:gd name="connsiteX2" fmla="*/ 31327 w 100714"/>
                <a:gd name="connsiteY2" fmla="*/ 10197 h 119440"/>
                <a:gd name="connsiteX3" fmla="*/ 16397 w 100714"/>
                <a:gd name="connsiteY3" fmla="*/ 39298 h 119440"/>
                <a:gd name="connsiteX4" fmla="*/ 24748 w 100714"/>
                <a:gd name="connsiteY4" fmla="*/ 57517 h 119440"/>
                <a:gd name="connsiteX5" fmla="*/ 52584 w 100714"/>
                <a:gd name="connsiteY5" fmla="*/ 68145 h 119440"/>
                <a:gd name="connsiteX6" fmla="*/ 71056 w 100714"/>
                <a:gd name="connsiteY6" fmla="*/ 83329 h 119440"/>
                <a:gd name="connsiteX7" fmla="*/ 43221 w 100714"/>
                <a:gd name="connsiteY7" fmla="*/ 103573 h 119440"/>
                <a:gd name="connsiteX8" fmla="*/ 6781 w 100714"/>
                <a:gd name="connsiteY8" fmla="*/ 91173 h 119440"/>
                <a:gd name="connsiteX9" fmla="*/ 1214 w 100714"/>
                <a:gd name="connsiteY9" fmla="*/ 104838 h 119440"/>
                <a:gd name="connsiteX10" fmla="*/ 202 w 100714"/>
                <a:gd name="connsiteY10" fmla="*/ 108128 h 119440"/>
                <a:gd name="connsiteX11" fmla="*/ 40184 w 100714"/>
                <a:gd name="connsiteY11" fmla="*/ 119515 h 119440"/>
                <a:gd name="connsiteX12" fmla="*/ 89782 w 100714"/>
                <a:gd name="connsiteY12" fmla="*/ 77761 h 119440"/>
                <a:gd name="connsiteX13" fmla="*/ 80166 w 100714"/>
                <a:gd name="connsiteY13" fmla="*/ 57011 h 119440"/>
                <a:gd name="connsiteX14" fmla="*/ 54861 w 100714"/>
                <a:gd name="connsiteY14" fmla="*/ 47648 h 119440"/>
                <a:gd name="connsiteX15" fmla="*/ 35376 w 100714"/>
                <a:gd name="connsiteY15" fmla="*/ 33477 h 119440"/>
                <a:gd name="connsiteX16" fmla="*/ 60681 w 100714"/>
                <a:gd name="connsiteY16" fmla="*/ 15005 h 119440"/>
                <a:gd name="connsiteX17" fmla="*/ 94337 w 100714"/>
                <a:gd name="connsiteY17" fmla="*/ 24621 h 119440"/>
                <a:gd name="connsiteX18" fmla="*/ 94590 w 100714"/>
                <a:gd name="connsiteY18" fmla="*/ 24621 h 119440"/>
                <a:gd name="connsiteX19" fmla="*/ 100916 w 100714"/>
                <a:gd name="connsiteY19" fmla="*/ 8172 h 11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714" h="119440">
                  <a:moveTo>
                    <a:pt x="100916" y="8172"/>
                  </a:moveTo>
                  <a:cubicBezTo>
                    <a:pt x="89529" y="2605"/>
                    <a:pt x="80419" y="75"/>
                    <a:pt x="65995" y="75"/>
                  </a:cubicBezTo>
                  <a:cubicBezTo>
                    <a:pt x="56632" y="75"/>
                    <a:pt x="43221" y="1087"/>
                    <a:pt x="31327" y="10197"/>
                  </a:cubicBezTo>
                  <a:cubicBezTo>
                    <a:pt x="20699" y="18294"/>
                    <a:pt x="16397" y="31959"/>
                    <a:pt x="16397" y="39298"/>
                  </a:cubicBezTo>
                  <a:cubicBezTo>
                    <a:pt x="16397" y="46889"/>
                    <a:pt x="19687" y="52709"/>
                    <a:pt x="24748" y="57517"/>
                  </a:cubicBezTo>
                  <a:cubicBezTo>
                    <a:pt x="31074" y="63844"/>
                    <a:pt x="37400" y="65109"/>
                    <a:pt x="52584" y="68145"/>
                  </a:cubicBezTo>
                  <a:cubicBezTo>
                    <a:pt x="59416" y="69664"/>
                    <a:pt x="71056" y="72194"/>
                    <a:pt x="71056" y="83329"/>
                  </a:cubicBezTo>
                  <a:cubicBezTo>
                    <a:pt x="71056" y="83582"/>
                    <a:pt x="71056" y="103573"/>
                    <a:pt x="43221" y="103573"/>
                  </a:cubicBezTo>
                  <a:cubicBezTo>
                    <a:pt x="34111" y="103573"/>
                    <a:pt x="19434" y="101548"/>
                    <a:pt x="6781" y="91173"/>
                  </a:cubicBezTo>
                  <a:lnTo>
                    <a:pt x="1214" y="104838"/>
                  </a:lnTo>
                  <a:cubicBezTo>
                    <a:pt x="961" y="105597"/>
                    <a:pt x="202" y="107115"/>
                    <a:pt x="202" y="108128"/>
                  </a:cubicBezTo>
                  <a:cubicBezTo>
                    <a:pt x="202" y="108887"/>
                    <a:pt x="15891" y="119515"/>
                    <a:pt x="40184" y="119515"/>
                  </a:cubicBezTo>
                  <a:cubicBezTo>
                    <a:pt x="81937" y="119515"/>
                    <a:pt x="89782" y="88136"/>
                    <a:pt x="89782" y="77761"/>
                  </a:cubicBezTo>
                  <a:cubicBezTo>
                    <a:pt x="89782" y="65615"/>
                    <a:pt x="82444" y="59036"/>
                    <a:pt x="80166" y="57011"/>
                  </a:cubicBezTo>
                  <a:cubicBezTo>
                    <a:pt x="73081" y="51444"/>
                    <a:pt x="68779" y="50685"/>
                    <a:pt x="54861" y="47648"/>
                  </a:cubicBezTo>
                  <a:cubicBezTo>
                    <a:pt x="44739" y="45624"/>
                    <a:pt x="35376" y="43599"/>
                    <a:pt x="35376" y="33477"/>
                  </a:cubicBezTo>
                  <a:cubicBezTo>
                    <a:pt x="35376" y="32971"/>
                    <a:pt x="35376" y="15005"/>
                    <a:pt x="60681" y="15005"/>
                  </a:cubicBezTo>
                  <a:cubicBezTo>
                    <a:pt x="74346" y="15005"/>
                    <a:pt x="84215" y="18041"/>
                    <a:pt x="94337" y="24621"/>
                  </a:cubicBezTo>
                  <a:lnTo>
                    <a:pt x="94590" y="24621"/>
                  </a:lnTo>
                  <a:lnTo>
                    <a:pt x="100916" y="8172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983" name="Freeform 982">
              <a:extLst>
                <a:ext uri="{FF2B5EF4-FFF2-40B4-BE49-F238E27FC236}">
                  <a16:creationId xmlns:a16="http://schemas.microsoft.com/office/drawing/2014/main" id="{FF4889C7-C33C-02E9-9E3D-CDDD31D72522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1487294" y="5975294"/>
              <a:ext cx="64021" cy="253051"/>
            </a:xfrm>
            <a:custGeom>
              <a:avLst/>
              <a:gdLst>
                <a:gd name="connsiteX0" fmla="*/ 48792 w 64021"/>
                <a:gd name="connsiteY0" fmla="*/ 75 h 253051"/>
                <a:gd name="connsiteX1" fmla="*/ 12100 w 64021"/>
                <a:gd name="connsiteY1" fmla="*/ 54228 h 253051"/>
                <a:gd name="connsiteX2" fmla="*/ 207 w 64021"/>
                <a:gd name="connsiteY2" fmla="*/ 126600 h 253051"/>
                <a:gd name="connsiteX3" fmla="*/ 48792 w 64021"/>
                <a:gd name="connsiteY3" fmla="*/ 253126 h 253051"/>
                <a:gd name="connsiteX4" fmla="*/ 64228 w 64021"/>
                <a:gd name="connsiteY4" fmla="*/ 253126 h 253051"/>
                <a:gd name="connsiteX5" fmla="*/ 19944 w 64021"/>
                <a:gd name="connsiteY5" fmla="*/ 126600 h 253051"/>
                <a:gd name="connsiteX6" fmla="*/ 31079 w 64021"/>
                <a:gd name="connsiteY6" fmla="*/ 52962 h 253051"/>
                <a:gd name="connsiteX7" fmla="*/ 64228 w 64021"/>
                <a:gd name="connsiteY7" fmla="*/ 75 h 253051"/>
                <a:gd name="connsiteX8" fmla="*/ 48792 w 64021"/>
                <a:gd name="connsiteY8" fmla="*/ 75 h 25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021" h="253051">
                  <a:moveTo>
                    <a:pt x="48792" y="75"/>
                  </a:moveTo>
                  <a:cubicBezTo>
                    <a:pt x="40695" y="7666"/>
                    <a:pt x="23740" y="23102"/>
                    <a:pt x="12100" y="54228"/>
                  </a:cubicBezTo>
                  <a:cubicBezTo>
                    <a:pt x="1978" y="81304"/>
                    <a:pt x="207" y="108128"/>
                    <a:pt x="207" y="126600"/>
                  </a:cubicBezTo>
                  <a:cubicBezTo>
                    <a:pt x="207" y="208336"/>
                    <a:pt x="36646" y="241992"/>
                    <a:pt x="48792" y="253126"/>
                  </a:cubicBezTo>
                  <a:lnTo>
                    <a:pt x="64228" y="253126"/>
                  </a:lnTo>
                  <a:cubicBezTo>
                    <a:pt x="52082" y="240979"/>
                    <a:pt x="19944" y="208336"/>
                    <a:pt x="19944" y="126600"/>
                  </a:cubicBezTo>
                  <a:cubicBezTo>
                    <a:pt x="19944" y="112429"/>
                    <a:pt x="20704" y="82822"/>
                    <a:pt x="31079" y="52962"/>
                  </a:cubicBezTo>
                  <a:cubicBezTo>
                    <a:pt x="41454" y="23608"/>
                    <a:pt x="55878" y="8425"/>
                    <a:pt x="64228" y="75"/>
                  </a:cubicBezTo>
                  <a:lnTo>
                    <a:pt x="48792" y="75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984" name="Freeform 983">
              <a:extLst>
                <a:ext uri="{FF2B5EF4-FFF2-40B4-BE49-F238E27FC236}">
                  <a16:creationId xmlns:a16="http://schemas.microsoft.com/office/drawing/2014/main" id="{66DD21C7-B978-EC38-1674-6F3781036277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11565965" y="6052728"/>
              <a:ext cx="136394" cy="164230"/>
            </a:xfrm>
            <a:custGeom>
              <a:avLst/>
              <a:gdLst>
                <a:gd name="connsiteX0" fmla="*/ 136605 w 136394"/>
                <a:gd name="connsiteY0" fmla="*/ 75 h 164230"/>
                <a:gd name="connsiteX1" fmla="*/ 117626 w 136394"/>
                <a:gd name="connsiteY1" fmla="*/ 75 h 164230"/>
                <a:gd name="connsiteX2" fmla="*/ 83211 w 136394"/>
                <a:gd name="connsiteY2" fmla="*/ 57011 h 164230"/>
                <a:gd name="connsiteX3" fmla="*/ 63220 w 136394"/>
                <a:gd name="connsiteY3" fmla="*/ 97752 h 164230"/>
                <a:gd name="connsiteX4" fmla="*/ 62967 w 136394"/>
                <a:gd name="connsiteY4" fmla="*/ 97752 h 164230"/>
                <a:gd name="connsiteX5" fmla="*/ 63220 w 136394"/>
                <a:gd name="connsiteY5" fmla="*/ 91426 h 164230"/>
                <a:gd name="connsiteX6" fmla="*/ 55882 w 136394"/>
                <a:gd name="connsiteY6" fmla="*/ 39804 h 164230"/>
                <a:gd name="connsiteX7" fmla="*/ 47278 w 136394"/>
                <a:gd name="connsiteY7" fmla="*/ 75 h 164230"/>
                <a:gd name="connsiteX8" fmla="*/ 27287 w 136394"/>
                <a:gd name="connsiteY8" fmla="*/ 75 h 164230"/>
                <a:gd name="connsiteX9" fmla="*/ 51833 w 136394"/>
                <a:gd name="connsiteY9" fmla="*/ 108887 h 164230"/>
                <a:gd name="connsiteX10" fmla="*/ 52592 w 136394"/>
                <a:gd name="connsiteY10" fmla="*/ 111923 h 164230"/>
                <a:gd name="connsiteX11" fmla="*/ 38927 w 136394"/>
                <a:gd name="connsiteY11" fmla="*/ 134445 h 164230"/>
                <a:gd name="connsiteX12" fmla="*/ 21214 w 136394"/>
                <a:gd name="connsiteY12" fmla="*/ 149881 h 164230"/>
                <a:gd name="connsiteX13" fmla="*/ 2235 w 136394"/>
                <a:gd name="connsiteY13" fmla="*/ 145832 h 164230"/>
                <a:gd name="connsiteX14" fmla="*/ 210 w 136394"/>
                <a:gd name="connsiteY14" fmla="*/ 162280 h 164230"/>
                <a:gd name="connsiteX15" fmla="*/ 17924 w 136394"/>
                <a:gd name="connsiteY15" fmla="*/ 164305 h 164230"/>
                <a:gd name="connsiteX16" fmla="*/ 53351 w 136394"/>
                <a:gd name="connsiteY16" fmla="*/ 134698 h 164230"/>
                <a:gd name="connsiteX17" fmla="*/ 136605 w 136394"/>
                <a:gd name="connsiteY17" fmla="*/ 75 h 16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394" h="164230">
                  <a:moveTo>
                    <a:pt x="136605" y="75"/>
                  </a:moveTo>
                  <a:lnTo>
                    <a:pt x="117626" y="75"/>
                  </a:lnTo>
                  <a:lnTo>
                    <a:pt x="83211" y="57011"/>
                  </a:lnTo>
                  <a:cubicBezTo>
                    <a:pt x="75367" y="70929"/>
                    <a:pt x="65498" y="88896"/>
                    <a:pt x="63220" y="97752"/>
                  </a:cubicBezTo>
                  <a:lnTo>
                    <a:pt x="62967" y="97752"/>
                  </a:lnTo>
                  <a:cubicBezTo>
                    <a:pt x="63220" y="95981"/>
                    <a:pt x="63220" y="94210"/>
                    <a:pt x="63220" y="91426"/>
                  </a:cubicBezTo>
                  <a:cubicBezTo>
                    <a:pt x="63220" y="78268"/>
                    <a:pt x="58665" y="52962"/>
                    <a:pt x="55882" y="39804"/>
                  </a:cubicBezTo>
                  <a:lnTo>
                    <a:pt x="47278" y="75"/>
                  </a:lnTo>
                  <a:lnTo>
                    <a:pt x="27287" y="75"/>
                  </a:lnTo>
                  <a:lnTo>
                    <a:pt x="51833" y="108887"/>
                  </a:lnTo>
                  <a:cubicBezTo>
                    <a:pt x="51833" y="109393"/>
                    <a:pt x="52592" y="111670"/>
                    <a:pt x="52592" y="111923"/>
                  </a:cubicBezTo>
                  <a:cubicBezTo>
                    <a:pt x="52592" y="113442"/>
                    <a:pt x="40952" y="131408"/>
                    <a:pt x="38927" y="134445"/>
                  </a:cubicBezTo>
                  <a:cubicBezTo>
                    <a:pt x="31589" y="145579"/>
                    <a:pt x="27540" y="149881"/>
                    <a:pt x="21214" y="149881"/>
                  </a:cubicBezTo>
                  <a:cubicBezTo>
                    <a:pt x="16912" y="149881"/>
                    <a:pt x="8814" y="148869"/>
                    <a:pt x="2235" y="145832"/>
                  </a:cubicBezTo>
                  <a:lnTo>
                    <a:pt x="210" y="162280"/>
                  </a:lnTo>
                  <a:cubicBezTo>
                    <a:pt x="7043" y="163799"/>
                    <a:pt x="13875" y="164305"/>
                    <a:pt x="17924" y="164305"/>
                  </a:cubicBezTo>
                  <a:cubicBezTo>
                    <a:pt x="25262" y="164305"/>
                    <a:pt x="35638" y="163293"/>
                    <a:pt x="53351" y="134698"/>
                  </a:cubicBezTo>
                  <a:lnTo>
                    <a:pt x="136605" y="75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985" name="Freeform 984">
              <a:extLst>
                <a:ext uri="{FF2B5EF4-FFF2-40B4-BE49-F238E27FC236}">
                  <a16:creationId xmlns:a16="http://schemas.microsoft.com/office/drawing/2014/main" id="{9FD284C7-BAB4-4B3D-9F5D-A2751ADFE7AC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>
              <a:off x="11723988" y="5975294"/>
              <a:ext cx="64021" cy="253051"/>
            </a:xfrm>
            <a:custGeom>
              <a:avLst/>
              <a:gdLst>
                <a:gd name="connsiteX0" fmla="*/ 15652 w 64021"/>
                <a:gd name="connsiteY0" fmla="*/ 253126 h 253051"/>
                <a:gd name="connsiteX1" fmla="*/ 52345 w 64021"/>
                <a:gd name="connsiteY1" fmla="*/ 198973 h 253051"/>
                <a:gd name="connsiteX2" fmla="*/ 64238 w 64021"/>
                <a:gd name="connsiteY2" fmla="*/ 126600 h 253051"/>
                <a:gd name="connsiteX3" fmla="*/ 15652 w 64021"/>
                <a:gd name="connsiteY3" fmla="*/ 75 h 253051"/>
                <a:gd name="connsiteX4" fmla="*/ 216 w 64021"/>
                <a:gd name="connsiteY4" fmla="*/ 75 h 253051"/>
                <a:gd name="connsiteX5" fmla="*/ 44500 w 64021"/>
                <a:gd name="connsiteY5" fmla="*/ 126600 h 253051"/>
                <a:gd name="connsiteX6" fmla="*/ 33366 w 64021"/>
                <a:gd name="connsiteY6" fmla="*/ 200238 h 253051"/>
                <a:gd name="connsiteX7" fmla="*/ 216 w 64021"/>
                <a:gd name="connsiteY7" fmla="*/ 253126 h 253051"/>
                <a:gd name="connsiteX8" fmla="*/ 15652 w 64021"/>
                <a:gd name="connsiteY8" fmla="*/ 253126 h 25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021" h="253051">
                  <a:moveTo>
                    <a:pt x="15652" y="253126"/>
                  </a:moveTo>
                  <a:cubicBezTo>
                    <a:pt x="23750" y="245534"/>
                    <a:pt x="40704" y="230098"/>
                    <a:pt x="52345" y="198973"/>
                  </a:cubicBezTo>
                  <a:cubicBezTo>
                    <a:pt x="62467" y="171896"/>
                    <a:pt x="64238" y="145073"/>
                    <a:pt x="64238" y="126600"/>
                  </a:cubicBezTo>
                  <a:cubicBezTo>
                    <a:pt x="64238" y="44865"/>
                    <a:pt x="27799" y="11209"/>
                    <a:pt x="15652" y="75"/>
                  </a:cubicBezTo>
                  <a:lnTo>
                    <a:pt x="216" y="75"/>
                  </a:lnTo>
                  <a:cubicBezTo>
                    <a:pt x="12363" y="12221"/>
                    <a:pt x="44500" y="44865"/>
                    <a:pt x="44500" y="126600"/>
                  </a:cubicBezTo>
                  <a:cubicBezTo>
                    <a:pt x="44500" y="140771"/>
                    <a:pt x="43741" y="170378"/>
                    <a:pt x="33366" y="200238"/>
                  </a:cubicBezTo>
                  <a:cubicBezTo>
                    <a:pt x="22991" y="229592"/>
                    <a:pt x="8567" y="244775"/>
                    <a:pt x="216" y="253126"/>
                  </a:cubicBezTo>
                  <a:lnTo>
                    <a:pt x="15652" y="253126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986" name="Freeform 985">
              <a:extLst>
                <a:ext uri="{FF2B5EF4-FFF2-40B4-BE49-F238E27FC236}">
                  <a16:creationId xmlns:a16="http://schemas.microsoft.com/office/drawing/2014/main" id="{AF1A99D4-1714-6511-083E-112F3AC29328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11892688" y="6071454"/>
              <a:ext cx="168279" cy="60732"/>
            </a:xfrm>
            <a:custGeom>
              <a:avLst/>
              <a:gdLst>
                <a:gd name="connsiteX0" fmla="*/ 159898 w 168279"/>
                <a:gd name="connsiteY0" fmla="*/ 10197 h 60732"/>
                <a:gd name="connsiteX1" fmla="*/ 168502 w 168279"/>
                <a:gd name="connsiteY1" fmla="*/ 5136 h 60732"/>
                <a:gd name="connsiteX2" fmla="*/ 160151 w 168279"/>
                <a:gd name="connsiteY2" fmla="*/ 75 h 60732"/>
                <a:gd name="connsiteX3" fmla="*/ 8573 w 168279"/>
                <a:gd name="connsiteY3" fmla="*/ 75 h 60732"/>
                <a:gd name="connsiteX4" fmla="*/ 223 w 168279"/>
                <a:gd name="connsiteY4" fmla="*/ 5136 h 60732"/>
                <a:gd name="connsiteX5" fmla="*/ 8826 w 168279"/>
                <a:gd name="connsiteY5" fmla="*/ 10197 h 60732"/>
                <a:gd name="connsiteX6" fmla="*/ 159898 w 168279"/>
                <a:gd name="connsiteY6" fmla="*/ 10197 h 60732"/>
                <a:gd name="connsiteX7" fmla="*/ 160151 w 168279"/>
                <a:gd name="connsiteY7" fmla="*/ 60807 h 60732"/>
                <a:gd name="connsiteX8" fmla="*/ 168502 w 168279"/>
                <a:gd name="connsiteY8" fmla="*/ 55746 h 60732"/>
                <a:gd name="connsiteX9" fmla="*/ 159898 w 168279"/>
                <a:gd name="connsiteY9" fmla="*/ 50685 h 60732"/>
                <a:gd name="connsiteX10" fmla="*/ 8826 w 168279"/>
                <a:gd name="connsiteY10" fmla="*/ 50685 h 60732"/>
                <a:gd name="connsiteX11" fmla="*/ 223 w 168279"/>
                <a:gd name="connsiteY11" fmla="*/ 55746 h 60732"/>
                <a:gd name="connsiteX12" fmla="*/ 8573 w 168279"/>
                <a:gd name="connsiteY12" fmla="*/ 60807 h 60732"/>
                <a:gd name="connsiteX13" fmla="*/ 160151 w 168279"/>
                <a:gd name="connsiteY13" fmla="*/ 60807 h 60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9" h="60732">
                  <a:moveTo>
                    <a:pt x="159898" y="10197"/>
                  </a:moveTo>
                  <a:cubicBezTo>
                    <a:pt x="163694" y="10197"/>
                    <a:pt x="168502" y="10197"/>
                    <a:pt x="168502" y="5136"/>
                  </a:cubicBezTo>
                  <a:cubicBezTo>
                    <a:pt x="168502" y="75"/>
                    <a:pt x="163694" y="75"/>
                    <a:pt x="160151" y="75"/>
                  </a:cubicBezTo>
                  <a:lnTo>
                    <a:pt x="8573" y="75"/>
                  </a:lnTo>
                  <a:cubicBezTo>
                    <a:pt x="5031" y="75"/>
                    <a:pt x="223" y="75"/>
                    <a:pt x="223" y="5136"/>
                  </a:cubicBezTo>
                  <a:cubicBezTo>
                    <a:pt x="223" y="10197"/>
                    <a:pt x="5031" y="10197"/>
                    <a:pt x="8826" y="10197"/>
                  </a:cubicBezTo>
                  <a:lnTo>
                    <a:pt x="159898" y="10197"/>
                  </a:lnTo>
                  <a:close/>
                  <a:moveTo>
                    <a:pt x="160151" y="60807"/>
                  </a:moveTo>
                  <a:cubicBezTo>
                    <a:pt x="163694" y="60807"/>
                    <a:pt x="168502" y="60807"/>
                    <a:pt x="168502" y="55746"/>
                  </a:cubicBezTo>
                  <a:cubicBezTo>
                    <a:pt x="168502" y="50685"/>
                    <a:pt x="163694" y="50685"/>
                    <a:pt x="159898" y="50685"/>
                  </a:cubicBezTo>
                  <a:lnTo>
                    <a:pt x="8826" y="50685"/>
                  </a:lnTo>
                  <a:cubicBezTo>
                    <a:pt x="5031" y="50685"/>
                    <a:pt x="223" y="50685"/>
                    <a:pt x="223" y="55746"/>
                  </a:cubicBezTo>
                  <a:cubicBezTo>
                    <a:pt x="223" y="60807"/>
                    <a:pt x="5031" y="60807"/>
                    <a:pt x="8573" y="60807"/>
                  </a:cubicBezTo>
                  <a:lnTo>
                    <a:pt x="160151" y="60807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987" name="Freeform 986">
              <a:extLst>
                <a:ext uri="{FF2B5EF4-FFF2-40B4-BE49-F238E27FC236}">
                  <a16:creationId xmlns:a16="http://schemas.microsoft.com/office/drawing/2014/main" id="{7A0C42D0-9CFF-E6DB-5732-7A50B544A2BD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12152711" y="5989465"/>
              <a:ext cx="154361" cy="175617"/>
            </a:xfrm>
            <a:custGeom>
              <a:avLst/>
              <a:gdLst>
                <a:gd name="connsiteX0" fmla="*/ 126000 w 154361"/>
                <a:gd name="connsiteY0" fmla="*/ 75 h 175617"/>
                <a:gd name="connsiteX1" fmla="*/ 103478 w 154361"/>
                <a:gd name="connsiteY1" fmla="*/ 75 h 175617"/>
                <a:gd name="connsiteX2" fmla="*/ 233 w 154361"/>
                <a:gd name="connsiteY2" fmla="*/ 175692 h 175617"/>
                <a:gd name="connsiteX3" fmla="*/ 18959 w 154361"/>
                <a:gd name="connsiteY3" fmla="*/ 175692 h 175617"/>
                <a:gd name="connsiteX4" fmla="*/ 49325 w 154361"/>
                <a:gd name="connsiteY4" fmla="*/ 124070 h 175617"/>
                <a:gd name="connsiteX5" fmla="*/ 122963 w 154361"/>
                <a:gd name="connsiteY5" fmla="*/ 124070 h 175617"/>
                <a:gd name="connsiteX6" fmla="*/ 131314 w 154361"/>
                <a:gd name="connsiteY6" fmla="*/ 175692 h 175617"/>
                <a:gd name="connsiteX7" fmla="*/ 154594 w 154361"/>
                <a:gd name="connsiteY7" fmla="*/ 175692 h 175617"/>
                <a:gd name="connsiteX8" fmla="*/ 126000 w 154361"/>
                <a:gd name="connsiteY8" fmla="*/ 75 h 175617"/>
                <a:gd name="connsiteX9" fmla="*/ 108792 w 154361"/>
                <a:gd name="connsiteY9" fmla="*/ 17535 h 175617"/>
                <a:gd name="connsiteX10" fmla="*/ 120433 w 154361"/>
                <a:gd name="connsiteY10" fmla="*/ 109899 h 175617"/>
                <a:gd name="connsiteX11" fmla="*/ 57929 w 154361"/>
                <a:gd name="connsiteY11" fmla="*/ 109899 h 175617"/>
                <a:gd name="connsiteX12" fmla="*/ 108792 w 154361"/>
                <a:gd name="connsiteY12" fmla="*/ 17535 h 17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361" h="175617">
                  <a:moveTo>
                    <a:pt x="126000" y="75"/>
                  </a:moveTo>
                  <a:lnTo>
                    <a:pt x="103478" y="75"/>
                  </a:lnTo>
                  <a:lnTo>
                    <a:pt x="233" y="175692"/>
                  </a:lnTo>
                  <a:lnTo>
                    <a:pt x="18959" y="175692"/>
                  </a:lnTo>
                  <a:lnTo>
                    <a:pt x="49325" y="124070"/>
                  </a:lnTo>
                  <a:lnTo>
                    <a:pt x="122963" y="124070"/>
                  </a:lnTo>
                  <a:lnTo>
                    <a:pt x="131314" y="175692"/>
                  </a:lnTo>
                  <a:lnTo>
                    <a:pt x="154594" y="175692"/>
                  </a:lnTo>
                  <a:lnTo>
                    <a:pt x="126000" y="75"/>
                  </a:lnTo>
                  <a:close/>
                  <a:moveTo>
                    <a:pt x="108792" y="17535"/>
                  </a:moveTo>
                  <a:lnTo>
                    <a:pt x="120433" y="109899"/>
                  </a:lnTo>
                  <a:lnTo>
                    <a:pt x="57929" y="109899"/>
                  </a:lnTo>
                  <a:lnTo>
                    <a:pt x="108792" y="17535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988" name="Freeform 987">
              <a:extLst>
                <a:ext uri="{FF2B5EF4-FFF2-40B4-BE49-F238E27FC236}">
                  <a16:creationId xmlns:a16="http://schemas.microsoft.com/office/drawing/2014/main" id="{BF7F8694-AF9F-A24B-64CF-2155E32CE585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12344263" y="5938907"/>
              <a:ext cx="117618" cy="121692"/>
            </a:xfrm>
            <a:custGeom>
              <a:avLst/>
              <a:gdLst>
                <a:gd name="connsiteX0" fmla="*/ 66666 w 117618"/>
                <a:gd name="connsiteY0" fmla="*/ 12293 h 121692"/>
                <a:gd name="connsiteX1" fmla="*/ 83317 w 117618"/>
                <a:gd name="connsiteY1" fmla="*/ 12293 h 121692"/>
                <a:gd name="connsiteX2" fmla="*/ 89693 w 117618"/>
                <a:gd name="connsiteY2" fmla="*/ 12470 h 121692"/>
                <a:gd name="connsiteX3" fmla="*/ 115201 w 117618"/>
                <a:gd name="connsiteY3" fmla="*/ 12470 h 121692"/>
                <a:gd name="connsiteX4" fmla="*/ 117858 w 117618"/>
                <a:gd name="connsiteY4" fmla="*/ 71 h 121692"/>
                <a:gd name="connsiteX5" fmla="*/ 2897 w 117618"/>
                <a:gd name="connsiteY5" fmla="*/ 71 h 121692"/>
                <a:gd name="connsiteX6" fmla="*/ 240 w 117618"/>
                <a:gd name="connsiteY6" fmla="*/ 12470 h 121692"/>
                <a:gd name="connsiteX7" fmla="*/ 25925 w 117618"/>
                <a:gd name="connsiteY7" fmla="*/ 12470 h 121692"/>
                <a:gd name="connsiteX8" fmla="*/ 32301 w 117618"/>
                <a:gd name="connsiteY8" fmla="*/ 12293 h 121692"/>
                <a:gd name="connsiteX9" fmla="*/ 48775 w 117618"/>
                <a:gd name="connsiteY9" fmla="*/ 12293 h 121692"/>
                <a:gd name="connsiteX10" fmla="*/ 25570 w 117618"/>
                <a:gd name="connsiteY10" fmla="*/ 121763 h 121692"/>
                <a:gd name="connsiteX11" fmla="*/ 43461 w 117618"/>
                <a:gd name="connsiteY11" fmla="*/ 121763 h 121692"/>
                <a:gd name="connsiteX12" fmla="*/ 66666 w 117618"/>
                <a:gd name="connsiteY12" fmla="*/ 12293 h 121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618" h="121692">
                  <a:moveTo>
                    <a:pt x="66666" y="12293"/>
                  </a:moveTo>
                  <a:lnTo>
                    <a:pt x="83317" y="12293"/>
                  </a:lnTo>
                  <a:cubicBezTo>
                    <a:pt x="85442" y="12293"/>
                    <a:pt x="87568" y="12470"/>
                    <a:pt x="89693" y="12470"/>
                  </a:cubicBezTo>
                  <a:lnTo>
                    <a:pt x="115201" y="12470"/>
                  </a:lnTo>
                  <a:lnTo>
                    <a:pt x="117858" y="71"/>
                  </a:lnTo>
                  <a:lnTo>
                    <a:pt x="2897" y="71"/>
                  </a:lnTo>
                  <a:lnTo>
                    <a:pt x="240" y="12470"/>
                  </a:lnTo>
                  <a:lnTo>
                    <a:pt x="25925" y="12470"/>
                  </a:lnTo>
                  <a:cubicBezTo>
                    <a:pt x="28050" y="12470"/>
                    <a:pt x="30176" y="12293"/>
                    <a:pt x="32301" y="12293"/>
                  </a:cubicBezTo>
                  <a:lnTo>
                    <a:pt x="48775" y="12293"/>
                  </a:lnTo>
                  <a:lnTo>
                    <a:pt x="25570" y="121763"/>
                  </a:lnTo>
                  <a:lnTo>
                    <a:pt x="43461" y="121763"/>
                  </a:lnTo>
                  <a:lnTo>
                    <a:pt x="66666" y="12293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989" name="Freeform 988">
              <a:extLst>
                <a:ext uri="{FF2B5EF4-FFF2-40B4-BE49-F238E27FC236}">
                  <a16:creationId xmlns:a16="http://schemas.microsoft.com/office/drawing/2014/main" id="{D8E37526-FC27-1389-CA90-15DCE83E3083}"/>
                </a:ext>
              </a:extLst>
            </p:cNvPr>
            <p:cNvSpPr/>
            <p:nvPr>
              <p:custDataLst>
                <p:tags r:id="rId62"/>
              </p:custDataLst>
            </p:nvPr>
          </p:nvSpPr>
          <p:spPr>
            <a:xfrm>
              <a:off x="12479313" y="6052728"/>
              <a:ext cx="136394" cy="164230"/>
            </a:xfrm>
            <a:custGeom>
              <a:avLst/>
              <a:gdLst>
                <a:gd name="connsiteX0" fmla="*/ 136641 w 136394"/>
                <a:gd name="connsiteY0" fmla="*/ 75 h 164230"/>
                <a:gd name="connsiteX1" fmla="*/ 117662 w 136394"/>
                <a:gd name="connsiteY1" fmla="*/ 75 h 164230"/>
                <a:gd name="connsiteX2" fmla="*/ 83247 w 136394"/>
                <a:gd name="connsiteY2" fmla="*/ 57011 h 164230"/>
                <a:gd name="connsiteX3" fmla="*/ 63256 w 136394"/>
                <a:gd name="connsiteY3" fmla="*/ 97752 h 164230"/>
                <a:gd name="connsiteX4" fmla="*/ 63003 w 136394"/>
                <a:gd name="connsiteY4" fmla="*/ 97752 h 164230"/>
                <a:gd name="connsiteX5" fmla="*/ 63256 w 136394"/>
                <a:gd name="connsiteY5" fmla="*/ 91426 h 164230"/>
                <a:gd name="connsiteX6" fmla="*/ 55918 w 136394"/>
                <a:gd name="connsiteY6" fmla="*/ 39804 h 164230"/>
                <a:gd name="connsiteX7" fmla="*/ 47314 w 136394"/>
                <a:gd name="connsiteY7" fmla="*/ 75 h 164230"/>
                <a:gd name="connsiteX8" fmla="*/ 27323 w 136394"/>
                <a:gd name="connsiteY8" fmla="*/ 75 h 164230"/>
                <a:gd name="connsiteX9" fmla="*/ 51869 w 136394"/>
                <a:gd name="connsiteY9" fmla="*/ 108887 h 164230"/>
                <a:gd name="connsiteX10" fmla="*/ 52628 w 136394"/>
                <a:gd name="connsiteY10" fmla="*/ 111923 h 164230"/>
                <a:gd name="connsiteX11" fmla="*/ 38963 w 136394"/>
                <a:gd name="connsiteY11" fmla="*/ 134445 h 164230"/>
                <a:gd name="connsiteX12" fmla="*/ 21250 w 136394"/>
                <a:gd name="connsiteY12" fmla="*/ 149881 h 164230"/>
                <a:gd name="connsiteX13" fmla="*/ 2271 w 136394"/>
                <a:gd name="connsiteY13" fmla="*/ 145832 h 164230"/>
                <a:gd name="connsiteX14" fmla="*/ 246 w 136394"/>
                <a:gd name="connsiteY14" fmla="*/ 162280 h 164230"/>
                <a:gd name="connsiteX15" fmla="*/ 17960 w 136394"/>
                <a:gd name="connsiteY15" fmla="*/ 164305 h 164230"/>
                <a:gd name="connsiteX16" fmla="*/ 53387 w 136394"/>
                <a:gd name="connsiteY16" fmla="*/ 134698 h 164230"/>
                <a:gd name="connsiteX17" fmla="*/ 136641 w 136394"/>
                <a:gd name="connsiteY17" fmla="*/ 75 h 16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394" h="164230">
                  <a:moveTo>
                    <a:pt x="136641" y="75"/>
                  </a:moveTo>
                  <a:lnTo>
                    <a:pt x="117662" y="75"/>
                  </a:lnTo>
                  <a:lnTo>
                    <a:pt x="83247" y="57011"/>
                  </a:lnTo>
                  <a:cubicBezTo>
                    <a:pt x="75403" y="70929"/>
                    <a:pt x="65534" y="88896"/>
                    <a:pt x="63256" y="97752"/>
                  </a:cubicBezTo>
                  <a:lnTo>
                    <a:pt x="63003" y="97752"/>
                  </a:lnTo>
                  <a:cubicBezTo>
                    <a:pt x="63256" y="95981"/>
                    <a:pt x="63256" y="94210"/>
                    <a:pt x="63256" y="91426"/>
                  </a:cubicBezTo>
                  <a:cubicBezTo>
                    <a:pt x="63256" y="78268"/>
                    <a:pt x="58701" y="52962"/>
                    <a:pt x="55918" y="39804"/>
                  </a:cubicBezTo>
                  <a:lnTo>
                    <a:pt x="47314" y="75"/>
                  </a:lnTo>
                  <a:lnTo>
                    <a:pt x="27323" y="75"/>
                  </a:lnTo>
                  <a:lnTo>
                    <a:pt x="51869" y="108887"/>
                  </a:lnTo>
                  <a:cubicBezTo>
                    <a:pt x="51869" y="109393"/>
                    <a:pt x="52628" y="111670"/>
                    <a:pt x="52628" y="111923"/>
                  </a:cubicBezTo>
                  <a:cubicBezTo>
                    <a:pt x="52628" y="113442"/>
                    <a:pt x="40988" y="131408"/>
                    <a:pt x="38963" y="134445"/>
                  </a:cubicBezTo>
                  <a:cubicBezTo>
                    <a:pt x="31625" y="145579"/>
                    <a:pt x="27576" y="149881"/>
                    <a:pt x="21250" y="149881"/>
                  </a:cubicBezTo>
                  <a:cubicBezTo>
                    <a:pt x="16948" y="149881"/>
                    <a:pt x="8850" y="148869"/>
                    <a:pt x="2271" y="145832"/>
                  </a:cubicBezTo>
                  <a:lnTo>
                    <a:pt x="246" y="162280"/>
                  </a:lnTo>
                  <a:cubicBezTo>
                    <a:pt x="7079" y="163799"/>
                    <a:pt x="13911" y="164305"/>
                    <a:pt x="17960" y="164305"/>
                  </a:cubicBezTo>
                  <a:cubicBezTo>
                    <a:pt x="25298" y="164305"/>
                    <a:pt x="35674" y="163293"/>
                    <a:pt x="53387" y="134698"/>
                  </a:cubicBezTo>
                  <a:lnTo>
                    <a:pt x="136641" y="75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990" name="Freeform 989">
              <a:extLst>
                <a:ext uri="{FF2B5EF4-FFF2-40B4-BE49-F238E27FC236}">
                  <a16:creationId xmlns:a16="http://schemas.microsoft.com/office/drawing/2014/main" id="{41573B46-C6B1-EF77-C22C-041227299A70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>
              <a:off x="12643157" y="5975294"/>
              <a:ext cx="64021" cy="253051"/>
            </a:xfrm>
            <a:custGeom>
              <a:avLst/>
              <a:gdLst>
                <a:gd name="connsiteX0" fmla="*/ 48838 w 64021"/>
                <a:gd name="connsiteY0" fmla="*/ 75 h 253051"/>
                <a:gd name="connsiteX1" fmla="*/ 12145 w 64021"/>
                <a:gd name="connsiteY1" fmla="*/ 54228 h 253051"/>
                <a:gd name="connsiteX2" fmla="*/ 252 w 64021"/>
                <a:gd name="connsiteY2" fmla="*/ 126600 h 253051"/>
                <a:gd name="connsiteX3" fmla="*/ 48838 w 64021"/>
                <a:gd name="connsiteY3" fmla="*/ 253126 h 253051"/>
                <a:gd name="connsiteX4" fmla="*/ 64274 w 64021"/>
                <a:gd name="connsiteY4" fmla="*/ 253126 h 253051"/>
                <a:gd name="connsiteX5" fmla="*/ 19990 w 64021"/>
                <a:gd name="connsiteY5" fmla="*/ 126600 h 253051"/>
                <a:gd name="connsiteX6" fmla="*/ 31124 w 64021"/>
                <a:gd name="connsiteY6" fmla="*/ 52962 h 253051"/>
                <a:gd name="connsiteX7" fmla="*/ 64274 w 64021"/>
                <a:gd name="connsiteY7" fmla="*/ 75 h 253051"/>
                <a:gd name="connsiteX8" fmla="*/ 48838 w 64021"/>
                <a:gd name="connsiteY8" fmla="*/ 75 h 25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021" h="253051">
                  <a:moveTo>
                    <a:pt x="48838" y="75"/>
                  </a:moveTo>
                  <a:cubicBezTo>
                    <a:pt x="40740" y="7666"/>
                    <a:pt x="23786" y="23102"/>
                    <a:pt x="12145" y="54228"/>
                  </a:cubicBezTo>
                  <a:cubicBezTo>
                    <a:pt x="2023" y="81304"/>
                    <a:pt x="252" y="108128"/>
                    <a:pt x="252" y="126600"/>
                  </a:cubicBezTo>
                  <a:cubicBezTo>
                    <a:pt x="252" y="208336"/>
                    <a:pt x="36691" y="241992"/>
                    <a:pt x="48838" y="253126"/>
                  </a:cubicBezTo>
                  <a:lnTo>
                    <a:pt x="64274" y="253126"/>
                  </a:lnTo>
                  <a:cubicBezTo>
                    <a:pt x="52128" y="240979"/>
                    <a:pt x="19990" y="208336"/>
                    <a:pt x="19990" y="126600"/>
                  </a:cubicBezTo>
                  <a:cubicBezTo>
                    <a:pt x="19990" y="112429"/>
                    <a:pt x="20749" y="82822"/>
                    <a:pt x="31124" y="52962"/>
                  </a:cubicBezTo>
                  <a:cubicBezTo>
                    <a:pt x="41499" y="23608"/>
                    <a:pt x="55923" y="8425"/>
                    <a:pt x="64274" y="75"/>
                  </a:cubicBezTo>
                  <a:lnTo>
                    <a:pt x="48838" y="75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991" name="Freeform 990">
              <a:extLst>
                <a:ext uri="{FF2B5EF4-FFF2-40B4-BE49-F238E27FC236}">
                  <a16:creationId xmlns:a16="http://schemas.microsoft.com/office/drawing/2014/main" id="{5AC0FD02-4EE9-FFC9-6741-73B796B48376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>
              <a:off x="12740807" y="6049944"/>
              <a:ext cx="115138" cy="164230"/>
            </a:xfrm>
            <a:custGeom>
              <a:avLst/>
              <a:gdLst>
                <a:gd name="connsiteX0" fmla="*/ 115394 w 115138"/>
                <a:gd name="connsiteY0" fmla="*/ 75 h 164230"/>
                <a:gd name="connsiteX1" fmla="*/ 96415 w 115138"/>
                <a:gd name="connsiteY1" fmla="*/ 75 h 164230"/>
                <a:gd name="connsiteX2" fmla="*/ 92873 w 115138"/>
                <a:gd name="connsiteY2" fmla="*/ 17029 h 164230"/>
                <a:gd name="connsiteX3" fmla="*/ 61494 w 115138"/>
                <a:gd name="connsiteY3" fmla="*/ 75 h 164230"/>
                <a:gd name="connsiteX4" fmla="*/ 256 w 115138"/>
                <a:gd name="connsiteY4" fmla="*/ 75990 h 164230"/>
                <a:gd name="connsiteX5" fmla="*/ 32393 w 115138"/>
                <a:gd name="connsiteY5" fmla="*/ 117997 h 164230"/>
                <a:gd name="connsiteX6" fmla="*/ 73641 w 115138"/>
                <a:gd name="connsiteY6" fmla="*/ 102813 h 164230"/>
                <a:gd name="connsiteX7" fmla="*/ 60735 w 115138"/>
                <a:gd name="connsiteY7" fmla="*/ 164305 h 164230"/>
                <a:gd name="connsiteX8" fmla="*/ 80473 w 115138"/>
                <a:gd name="connsiteY8" fmla="*/ 164305 h 164230"/>
                <a:gd name="connsiteX9" fmla="*/ 115394 w 115138"/>
                <a:gd name="connsiteY9" fmla="*/ 75 h 164230"/>
                <a:gd name="connsiteX10" fmla="*/ 79208 w 115138"/>
                <a:gd name="connsiteY10" fmla="*/ 80545 h 164230"/>
                <a:gd name="connsiteX11" fmla="*/ 67061 w 115138"/>
                <a:gd name="connsiteY11" fmla="*/ 95475 h 164230"/>
                <a:gd name="connsiteX12" fmla="*/ 47070 w 115138"/>
                <a:gd name="connsiteY12" fmla="*/ 102560 h 164230"/>
                <a:gd name="connsiteX13" fmla="*/ 20500 w 115138"/>
                <a:gd name="connsiteY13" fmla="*/ 70423 h 164230"/>
                <a:gd name="connsiteX14" fmla="*/ 67568 w 115138"/>
                <a:gd name="connsiteY14" fmla="*/ 16270 h 164230"/>
                <a:gd name="connsiteX15" fmla="*/ 87812 w 115138"/>
                <a:gd name="connsiteY15" fmla="*/ 39804 h 164230"/>
                <a:gd name="connsiteX16" fmla="*/ 86799 w 115138"/>
                <a:gd name="connsiteY16" fmla="*/ 44359 h 164230"/>
                <a:gd name="connsiteX17" fmla="*/ 79208 w 115138"/>
                <a:gd name="connsiteY17" fmla="*/ 80545 h 16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138" h="164230">
                  <a:moveTo>
                    <a:pt x="115394" y="75"/>
                  </a:moveTo>
                  <a:lnTo>
                    <a:pt x="96415" y="75"/>
                  </a:lnTo>
                  <a:lnTo>
                    <a:pt x="92873" y="17029"/>
                  </a:lnTo>
                  <a:cubicBezTo>
                    <a:pt x="89330" y="11462"/>
                    <a:pt x="79208" y="75"/>
                    <a:pt x="61494" y="75"/>
                  </a:cubicBezTo>
                  <a:cubicBezTo>
                    <a:pt x="31887" y="75"/>
                    <a:pt x="256" y="34996"/>
                    <a:pt x="256" y="75990"/>
                  </a:cubicBezTo>
                  <a:cubicBezTo>
                    <a:pt x="256" y="99777"/>
                    <a:pt x="12149" y="117997"/>
                    <a:pt x="32393" y="117997"/>
                  </a:cubicBezTo>
                  <a:cubicBezTo>
                    <a:pt x="50107" y="117997"/>
                    <a:pt x="65543" y="108887"/>
                    <a:pt x="73641" y="102813"/>
                  </a:cubicBezTo>
                  <a:lnTo>
                    <a:pt x="60735" y="164305"/>
                  </a:lnTo>
                  <a:lnTo>
                    <a:pt x="80473" y="164305"/>
                  </a:lnTo>
                  <a:lnTo>
                    <a:pt x="115394" y="75"/>
                  </a:lnTo>
                  <a:close/>
                  <a:moveTo>
                    <a:pt x="79208" y="80545"/>
                  </a:moveTo>
                  <a:cubicBezTo>
                    <a:pt x="77943" y="86618"/>
                    <a:pt x="72122" y="91932"/>
                    <a:pt x="67061" y="95475"/>
                  </a:cubicBezTo>
                  <a:cubicBezTo>
                    <a:pt x="59976" y="100536"/>
                    <a:pt x="52637" y="102560"/>
                    <a:pt x="47070" y="102560"/>
                  </a:cubicBezTo>
                  <a:cubicBezTo>
                    <a:pt x="29863" y="102560"/>
                    <a:pt x="20500" y="87630"/>
                    <a:pt x="20500" y="70423"/>
                  </a:cubicBezTo>
                  <a:cubicBezTo>
                    <a:pt x="20500" y="41069"/>
                    <a:pt x="45046" y="16270"/>
                    <a:pt x="67568" y="16270"/>
                  </a:cubicBezTo>
                  <a:cubicBezTo>
                    <a:pt x="87812" y="16270"/>
                    <a:pt x="87812" y="39551"/>
                    <a:pt x="87812" y="39804"/>
                  </a:cubicBezTo>
                  <a:lnTo>
                    <a:pt x="86799" y="44359"/>
                  </a:lnTo>
                  <a:lnTo>
                    <a:pt x="79208" y="80545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992" name="Freeform 991">
              <a:extLst>
                <a:ext uri="{FF2B5EF4-FFF2-40B4-BE49-F238E27FC236}">
                  <a16:creationId xmlns:a16="http://schemas.microsoft.com/office/drawing/2014/main" id="{16970CC7-B9AE-6A13-1093-4BD9A3CA6414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>
              <a:off x="12877038" y="5975294"/>
              <a:ext cx="64021" cy="253051"/>
            </a:xfrm>
            <a:custGeom>
              <a:avLst/>
              <a:gdLst>
                <a:gd name="connsiteX0" fmla="*/ 15698 w 64021"/>
                <a:gd name="connsiteY0" fmla="*/ 253126 h 253051"/>
                <a:gd name="connsiteX1" fmla="*/ 52390 w 64021"/>
                <a:gd name="connsiteY1" fmla="*/ 198973 h 253051"/>
                <a:gd name="connsiteX2" fmla="*/ 64283 w 64021"/>
                <a:gd name="connsiteY2" fmla="*/ 126600 h 253051"/>
                <a:gd name="connsiteX3" fmla="*/ 15698 w 64021"/>
                <a:gd name="connsiteY3" fmla="*/ 75 h 253051"/>
                <a:gd name="connsiteX4" fmla="*/ 261 w 64021"/>
                <a:gd name="connsiteY4" fmla="*/ 75 h 253051"/>
                <a:gd name="connsiteX5" fmla="*/ 44545 w 64021"/>
                <a:gd name="connsiteY5" fmla="*/ 126600 h 253051"/>
                <a:gd name="connsiteX6" fmla="*/ 33411 w 64021"/>
                <a:gd name="connsiteY6" fmla="*/ 200238 h 253051"/>
                <a:gd name="connsiteX7" fmla="*/ 261 w 64021"/>
                <a:gd name="connsiteY7" fmla="*/ 253126 h 253051"/>
                <a:gd name="connsiteX8" fmla="*/ 15698 w 64021"/>
                <a:gd name="connsiteY8" fmla="*/ 253126 h 25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021" h="253051">
                  <a:moveTo>
                    <a:pt x="15698" y="253126"/>
                  </a:moveTo>
                  <a:cubicBezTo>
                    <a:pt x="23795" y="245534"/>
                    <a:pt x="40750" y="230098"/>
                    <a:pt x="52390" y="198973"/>
                  </a:cubicBezTo>
                  <a:cubicBezTo>
                    <a:pt x="62512" y="171896"/>
                    <a:pt x="64283" y="145073"/>
                    <a:pt x="64283" y="126600"/>
                  </a:cubicBezTo>
                  <a:cubicBezTo>
                    <a:pt x="64283" y="44865"/>
                    <a:pt x="27844" y="11209"/>
                    <a:pt x="15698" y="75"/>
                  </a:cubicBezTo>
                  <a:lnTo>
                    <a:pt x="261" y="75"/>
                  </a:lnTo>
                  <a:cubicBezTo>
                    <a:pt x="12408" y="12221"/>
                    <a:pt x="44545" y="44865"/>
                    <a:pt x="44545" y="126600"/>
                  </a:cubicBezTo>
                  <a:cubicBezTo>
                    <a:pt x="44545" y="140771"/>
                    <a:pt x="43786" y="170378"/>
                    <a:pt x="33411" y="200238"/>
                  </a:cubicBezTo>
                  <a:cubicBezTo>
                    <a:pt x="23036" y="229592"/>
                    <a:pt x="8612" y="244775"/>
                    <a:pt x="261" y="253126"/>
                  </a:cubicBezTo>
                  <a:lnTo>
                    <a:pt x="15698" y="253126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</p:grpSp>
      <p:sp>
        <p:nvSpPr>
          <p:cNvPr id="486" name="Rectangle 485">
            <a:extLst>
              <a:ext uri="{FF2B5EF4-FFF2-40B4-BE49-F238E27FC236}">
                <a16:creationId xmlns:a16="http://schemas.microsoft.com/office/drawing/2014/main" id="{DC4797BE-1A01-1CDA-AAB9-C91EDA4FB5BC}"/>
              </a:ext>
            </a:extLst>
          </p:cNvPr>
          <p:cNvSpPr/>
          <p:nvPr/>
        </p:nvSpPr>
        <p:spPr>
          <a:xfrm>
            <a:off x="6136935" y="4119903"/>
            <a:ext cx="1757613" cy="626167"/>
          </a:xfrm>
          <a:prstGeom prst="rect">
            <a:avLst/>
          </a:prstGeom>
          <a:noFill/>
          <a:ln w="28575">
            <a:solidFill>
              <a:srgbClr val="A40C0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99" name="TextBox 498">
            <a:extLst>
              <a:ext uri="{FF2B5EF4-FFF2-40B4-BE49-F238E27FC236}">
                <a16:creationId xmlns:a16="http://schemas.microsoft.com/office/drawing/2014/main" id="{DF28FE3B-E0DC-D25A-09D0-9D83C6201488}"/>
              </a:ext>
            </a:extLst>
          </p:cNvPr>
          <p:cNvSpPr txBox="1"/>
          <p:nvPr/>
        </p:nvSpPr>
        <p:spPr>
          <a:xfrm>
            <a:off x="8044437" y="4279097"/>
            <a:ext cx="2319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back</a:t>
            </a:r>
            <a:r>
              <a:rPr lang="en-BE" sz="1400" dirty="0"/>
              <a:t> projection of sinogram </a:t>
            </a:r>
            <a:r>
              <a:rPr lang="en-BE" sz="1400" b="1" dirty="0"/>
              <a:t>y</a:t>
            </a:r>
          </a:p>
        </p:txBody>
      </p:sp>
      <p:cxnSp>
        <p:nvCxnSpPr>
          <p:cNvPr id="531" name="Elbow Connector 530">
            <a:extLst>
              <a:ext uri="{FF2B5EF4-FFF2-40B4-BE49-F238E27FC236}">
                <a16:creationId xmlns:a16="http://schemas.microsoft.com/office/drawing/2014/main" id="{058469D8-E529-A3D3-DD6F-A52A62DD0C63}"/>
              </a:ext>
            </a:extLst>
          </p:cNvPr>
          <p:cNvCxnSpPr>
            <a:cxnSpLocks/>
            <a:stCxn id="485" idx="2"/>
            <a:endCxn id="486" idx="1"/>
          </p:cNvCxnSpPr>
          <p:nvPr/>
        </p:nvCxnSpPr>
        <p:spPr>
          <a:xfrm rot="16200000" flipH="1">
            <a:off x="5672785" y="3968837"/>
            <a:ext cx="599706" cy="328594"/>
          </a:xfrm>
          <a:prstGeom prst="bentConnector2">
            <a:avLst/>
          </a:prstGeom>
          <a:ln w="28575">
            <a:solidFill>
              <a:srgbClr val="0366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0" name="TextBox 499">
            <a:extLst>
              <a:ext uri="{FF2B5EF4-FFF2-40B4-BE49-F238E27FC236}">
                <a16:creationId xmlns:a16="http://schemas.microsoft.com/office/drawing/2014/main" id="{5A4BD064-98D6-3B55-7442-6307D7A4F570}"/>
              </a:ext>
            </a:extLst>
          </p:cNvPr>
          <p:cNvSpPr txBox="1"/>
          <p:nvPr/>
        </p:nvSpPr>
        <p:spPr>
          <a:xfrm>
            <a:off x="8900176" y="5227422"/>
            <a:ext cx="30609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pointwise division of images </a:t>
            </a:r>
            <a:r>
              <a:rPr lang="en-US" sz="1400" b="1" dirty="0"/>
              <a:t>s</a:t>
            </a:r>
            <a:r>
              <a:rPr lang="en-US" sz="1400" dirty="0"/>
              <a:t> and </a:t>
            </a:r>
            <a:r>
              <a:rPr lang="en-US" sz="1400" b="1" dirty="0"/>
              <a:t>A</a:t>
            </a:r>
            <a:r>
              <a:rPr lang="en-US" sz="1400" b="1" baseline="30000" dirty="0"/>
              <a:t>T</a:t>
            </a:r>
            <a:r>
              <a:rPr lang="en-US" sz="1400" b="1" dirty="0"/>
              <a:t> 1</a:t>
            </a:r>
            <a:r>
              <a:rPr lang="en-US" sz="1400" dirty="0"/>
              <a:t> </a:t>
            </a:r>
            <a:endParaRPr lang="en-BE" sz="1400" b="1" dirty="0"/>
          </a:p>
        </p:txBody>
      </p:sp>
      <p:grpSp>
        <p:nvGrpSpPr>
          <p:cNvPr id="964" name="Group 963" descr="\documentclass{article}&#10;\usepackage{amsmath}&#10;\usepackage{amssymb}&#10;\usepackage[cm]{sfmath}&#10;\usepackage{bbold}&#10;\pagestyle{empty}&#10;&#10;\DeclareMathOperator{\argmin}{argmin}&#10;&#10;&#10;\begin{document}&#10;&#10;$$&#10;t(s) = \frac{s(y)}{A^T \mathbb{1}}&#10;$$&#10;&#10;&#10;\end{document}" title="IguanaTex Vector Display">
            <a:extLst>
              <a:ext uri="{FF2B5EF4-FFF2-40B4-BE49-F238E27FC236}">
                <a16:creationId xmlns:a16="http://schemas.microsoft.com/office/drawing/2014/main" id="{48055AAE-D3C4-34B2-800B-82127D44D66A}"/>
              </a:ext>
            </a:extLst>
          </p:cNvPr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7327900" y="5092700"/>
            <a:ext cx="1214609" cy="534559"/>
            <a:chOff x="12538026" y="6712226"/>
            <a:chExt cx="1214609" cy="534559"/>
          </a:xfrm>
        </p:grpSpPr>
        <p:sp>
          <p:nvSpPr>
            <p:cNvPr id="951" name="Freeform 950">
              <a:extLst>
                <a:ext uri="{FF2B5EF4-FFF2-40B4-BE49-F238E27FC236}">
                  <a16:creationId xmlns:a16="http://schemas.microsoft.com/office/drawing/2014/main" id="{DAD0E42B-636D-AB05-8C6C-7BFB77DED2AD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12538026" y="6928713"/>
              <a:ext cx="76628" cy="147275"/>
            </a:xfrm>
            <a:custGeom>
              <a:avLst/>
              <a:gdLst>
                <a:gd name="connsiteX0" fmla="*/ 38895 w 76628"/>
                <a:gd name="connsiteY0" fmla="*/ 46892 h 147275"/>
                <a:gd name="connsiteX1" fmla="*/ 73861 w 76628"/>
                <a:gd name="connsiteY1" fmla="*/ 46892 h 147275"/>
                <a:gd name="connsiteX2" fmla="*/ 76837 w 76628"/>
                <a:gd name="connsiteY2" fmla="*/ 32215 h 147275"/>
                <a:gd name="connsiteX3" fmla="*/ 41870 w 76628"/>
                <a:gd name="connsiteY3" fmla="*/ 32215 h 147275"/>
                <a:gd name="connsiteX4" fmla="*/ 48566 w 76628"/>
                <a:gd name="connsiteY4" fmla="*/ 78 h 147275"/>
                <a:gd name="connsiteX5" fmla="*/ 31455 w 76628"/>
                <a:gd name="connsiteY5" fmla="*/ 78 h 147275"/>
                <a:gd name="connsiteX6" fmla="*/ 24759 w 76628"/>
                <a:gd name="connsiteY6" fmla="*/ 32215 h 147275"/>
                <a:gd name="connsiteX7" fmla="*/ 3184 w 76628"/>
                <a:gd name="connsiteY7" fmla="*/ 32215 h 147275"/>
                <a:gd name="connsiteX8" fmla="*/ 208 w 76628"/>
                <a:gd name="connsiteY8" fmla="*/ 46892 h 147275"/>
                <a:gd name="connsiteX9" fmla="*/ 21039 w 76628"/>
                <a:gd name="connsiteY9" fmla="*/ 46892 h 147275"/>
                <a:gd name="connsiteX10" fmla="*/ 5416 w 76628"/>
                <a:gd name="connsiteY10" fmla="*/ 127869 h 147275"/>
                <a:gd name="connsiteX11" fmla="*/ 20791 w 76628"/>
                <a:gd name="connsiteY11" fmla="*/ 147354 h 147275"/>
                <a:gd name="connsiteX12" fmla="*/ 58982 w 76628"/>
                <a:gd name="connsiteY12" fmla="*/ 137738 h 147275"/>
                <a:gd name="connsiteX13" fmla="*/ 57990 w 76628"/>
                <a:gd name="connsiteY13" fmla="*/ 122808 h 147275"/>
                <a:gd name="connsiteX14" fmla="*/ 33935 w 76628"/>
                <a:gd name="connsiteY14" fmla="*/ 131158 h 147275"/>
                <a:gd name="connsiteX15" fmla="*/ 24511 w 76628"/>
                <a:gd name="connsiteY15" fmla="*/ 119265 h 147275"/>
                <a:gd name="connsiteX16" fmla="*/ 25255 w 76628"/>
                <a:gd name="connsiteY16" fmla="*/ 113192 h 147275"/>
                <a:gd name="connsiteX17" fmla="*/ 38895 w 76628"/>
                <a:gd name="connsiteY17" fmla="*/ 46892 h 14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628" h="147275">
                  <a:moveTo>
                    <a:pt x="38895" y="46892"/>
                  </a:moveTo>
                  <a:lnTo>
                    <a:pt x="73861" y="46892"/>
                  </a:lnTo>
                  <a:lnTo>
                    <a:pt x="76837" y="32215"/>
                  </a:lnTo>
                  <a:lnTo>
                    <a:pt x="41870" y="32215"/>
                  </a:lnTo>
                  <a:lnTo>
                    <a:pt x="48566" y="78"/>
                  </a:lnTo>
                  <a:lnTo>
                    <a:pt x="31455" y="78"/>
                  </a:lnTo>
                  <a:lnTo>
                    <a:pt x="24759" y="32215"/>
                  </a:lnTo>
                  <a:lnTo>
                    <a:pt x="3184" y="32215"/>
                  </a:lnTo>
                  <a:lnTo>
                    <a:pt x="208" y="46892"/>
                  </a:lnTo>
                  <a:lnTo>
                    <a:pt x="21039" y="46892"/>
                  </a:lnTo>
                  <a:cubicBezTo>
                    <a:pt x="17815" y="61316"/>
                    <a:pt x="5416" y="118253"/>
                    <a:pt x="5416" y="127869"/>
                  </a:cubicBezTo>
                  <a:cubicBezTo>
                    <a:pt x="5416" y="142293"/>
                    <a:pt x="11368" y="147354"/>
                    <a:pt x="20791" y="147354"/>
                  </a:cubicBezTo>
                  <a:cubicBezTo>
                    <a:pt x="33935" y="147354"/>
                    <a:pt x="46830" y="143558"/>
                    <a:pt x="58982" y="137738"/>
                  </a:cubicBezTo>
                  <a:lnTo>
                    <a:pt x="57990" y="122808"/>
                  </a:lnTo>
                  <a:cubicBezTo>
                    <a:pt x="49062" y="129134"/>
                    <a:pt x="40383" y="131158"/>
                    <a:pt x="33935" y="131158"/>
                  </a:cubicBezTo>
                  <a:cubicBezTo>
                    <a:pt x="31207" y="131158"/>
                    <a:pt x="24511" y="131158"/>
                    <a:pt x="24511" y="119265"/>
                  </a:cubicBezTo>
                  <a:cubicBezTo>
                    <a:pt x="24511" y="116735"/>
                    <a:pt x="25007" y="114710"/>
                    <a:pt x="25255" y="113192"/>
                  </a:cubicBezTo>
                  <a:lnTo>
                    <a:pt x="38895" y="46892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952" name="Freeform 951">
              <a:extLst>
                <a:ext uri="{FF2B5EF4-FFF2-40B4-BE49-F238E27FC236}">
                  <a16:creationId xmlns:a16="http://schemas.microsoft.com/office/drawing/2014/main" id="{6E4DA026-2039-0E10-CA18-79DAC436A591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12640039" y="6883417"/>
              <a:ext cx="62741" cy="253051"/>
            </a:xfrm>
            <a:custGeom>
              <a:avLst/>
              <a:gdLst>
                <a:gd name="connsiteX0" fmla="*/ 47827 w 62741"/>
                <a:gd name="connsiteY0" fmla="*/ 78 h 253051"/>
                <a:gd name="connsiteX1" fmla="*/ 11868 w 62741"/>
                <a:gd name="connsiteY1" fmla="*/ 54231 h 253051"/>
                <a:gd name="connsiteX2" fmla="*/ 212 w 62741"/>
                <a:gd name="connsiteY2" fmla="*/ 126604 h 253051"/>
                <a:gd name="connsiteX3" fmla="*/ 47827 w 62741"/>
                <a:gd name="connsiteY3" fmla="*/ 253129 h 253051"/>
                <a:gd name="connsiteX4" fmla="*/ 62954 w 62741"/>
                <a:gd name="connsiteY4" fmla="*/ 253129 h 253051"/>
                <a:gd name="connsiteX5" fmla="*/ 19556 w 62741"/>
                <a:gd name="connsiteY5" fmla="*/ 126604 h 253051"/>
                <a:gd name="connsiteX6" fmla="*/ 30467 w 62741"/>
                <a:gd name="connsiteY6" fmla="*/ 52966 h 253051"/>
                <a:gd name="connsiteX7" fmla="*/ 62954 w 62741"/>
                <a:gd name="connsiteY7" fmla="*/ 78 h 253051"/>
                <a:gd name="connsiteX8" fmla="*/ 47827 w 62741"/>
                <a:gd name="connsiteY8" fmla="*/ 78 h 25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741" h="253051">
                  <a:moveTo>
                    <a:pt x="47827" y="78"/>
                  </a:moveTo>
                  <a:cubicBezTo>
                    <a:pt x="39891" y="7670"/>
                    <a:pt x="23276" y="23106"/>
                    <a:pt x="11868" y="54231"/>
                  </a:cubicBezTo>
                  <a:cubicBezTo>
                    <a:pt x="1948" y="81307"/>
                    <a:pt x="212" y="108131"/>
                    <a:pt x="212" y="126604"/>
                  </a:cubicBezTo>
                  <a:cubicBezTo>
                    <a:pt x="212" y="208339"/>
                    <a:pt x="35923" y="241995"/>
                    <a:pt x="47827" y="253129"/>
                  </a:cubicBezTo>
                  <a:lnTo>
                    <a:pt x="62954" y="253129"/>
                  </a:lnTo>
                  <a:cubicBezTo>
                    <a:pt x="51050" y="240983"/>
                    <a:pt x="19556" y="208339"/>
                    <a:pt x="19556" y="126604"/>
                  </a:cubicBezTo>
                  <a:cubicBezTo>
                    <a:pt x="19556" y="112433"/>
                    <a:pt x="20300" y="82826"/>
                    <a:pt x="30467" y="52966"/>
                  </a:cubicBezTo>
                  <a:cubicBezTo>
                    <a:pt x="40635" y="23612"/>
                    <a:pt x="54770" y="8429"/>
                    <a:pt x="62954" y="78"/>
                  </a:cubicBezTo>
                  <a:lnTo>
                    <a:pt x="47827" y="78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953" name="Freeform 952">
              <a:extLst>
                <a:ext uri="{FF2B5EF4-FFF2-40B4-BE49-F238E27FC236}">
                  <a16:creationId xmlns:a16="http://schemas.microsoft.com/office/drawing/2014/main" id="{BE6FBF01-3601-4866-A489-81A945EBE8DA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2725817" y="6956549"/>
              <a:ext cx="98700" cy="119440"/>
            </a:xfrm>
            <a:custGeom>
              <a:avLst/>
              <a:gdLst>
                <a:gd name="connsiteX0" fmla="*/ 98916 w 98700"/>
                <a:gd name="connsiteY0" fmla="*/ 8176 h 119440"/>
                <a:gd name="connsiteX1" fmla="*/ 64694 w 98700"/>
                <a:gd name="connsiteY1" fmla="*/ 78 h 119440"/>
                <a:gd name="connsiteX2" fmla="*/ 30719 w 98700"/>
                <a:gd name="connsiteY2" fmla="*/ 10200 h 119440"/>
                <a:gd name="connsiteX3" fmla="*/ 16088 w 98700"/>
                <a:gd name="connsiteY3" fmla="*/ 39301 h 119440"/>
                <a:gd name="connsiteX4" fmla="*/ 24271 w 98700"/>
                <a:gd name="connsiteY4" fmla="*/ 57521 h 119440"/>
                <a:gd name="connsiteX5" fmla="*/ 51550 w 98700"/>
                <a:gd name="connsiteY5" fmla="*/ 68149 h 119440"/>
                <a:gd name="connsiteX6" fmla="*/ 69654 w 98700"/>
                <a:gd name="connsiteY6" fmla="*/ 83332 h 119440"/>
                <a:gd name="connsiteX7" fmla="*/ 42375 w 98700"/>
                <a:gd name="connsiteY7" fmla="*/ 103576 h 119440"/>
                <a:gd name="connsiteX8" fmla="*/ 6664 w 98700"/>
                <a:gd name="connsiteY8" fmla="*/ 91176 h 119440"/>
                <a:gd name="connsiteX9" fmla="*/ 1208 w 98700"/>
                <a:gd name="connsiteY9" fmla="*/ 104841 h 119440"/>
                <a:gd name="connsiteX10" fmla="*/ 216 w 98700"/>
                <a:gd name="connsiteY10" fmla="*/ 108131 h 119440"/>
                <a:gd name="connsiteX11" fmla="*/ 39399 w 98700"/>
                <a:gd name="connsiteY11" fmla="*/ 119518 h 119440"/>
                <a:gd name="connsiteX12" fmla="*/ 88005 w 98700"/>
                <a:gd name="connsiteY12" fmla="*/ 77765 h 119440"/>
                <a:gd name="connsiteX13" fmla="*/ 78581 w 98700"/>
                <a:gd name="connsiteY13" fmla="*/ 57014 h 119440"/>
                <a:gd name="connsiteX14" fmla="*/ 53782 w 98700"/>
                <a:gd name="connsiteY14" fmla="*/ 47652 h 119440"/>
                <a:gd name="connsiteX15" fmla="*/ 34687 w 98700"/>
                <a:gd name="connsiteY15" fmla="*/ 33481 h 119440"/>
                <a:gd name="connsiteX16" fmla="*/ 59486 w 98700"/>
                <a:gd name="connsiteY16" fmla="*/ 15008 h 119440"/>
                <a:gd name="connsiteX17" fmla="*/ 92469 w 98700"/>
                <a:gd name="connsiteY17" fmla="*/ 24624 h 119440"/>
                <a:gd name="connsiteX18" fmla="*/ 92717 w 98700"/>
                <a:gd name="connsiteY18" fmla="*/ 24624 h 119440"/>
                <a:gd name="connsiteX19" fmla="*/ 98916 w 98700"/>
                <a:gd name="connsiteY19" fmla="*/ 8176 h 11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8700" h="119440">
                  <a:moveTo>
                    <a:pt x="98916" y="8176"/>
                  </a:moveTo>
                  <a:cubicBezTo>
                    <a:pt x="87757" y="2608"/>
                    <a:pt x="78829" y="78"/>
                    <a:pt x="64694" y="78"/>
                  </a:cubicBezTo>
                  <a:cubicBezTo>
                    <a:pt x="55518" y="78"/>
                    <a:pt x="42375" y="1090"/>
                    <a:pt x="30719" y="10200"/>
                  </a:cubicBezTo>
                  <a:cubicBezTo>
                    <a:pt x="20304" y="18298"/>
                    <a:pt x="16088" y="31962"/>
                    <a:pt x="16088" y="39301"/>
                  </a:cubicBezTo>
                  <a:cubicBezTo>
                    <a:pt x="16088" y="46892"/>
                    <a:pt x="19312" y="52713"/>
                    <a:pt x="24271" y="57521"/>
                  </a:cubicBezTo>
                  <a:cubicBezTo>
                    <a:pt x="30471" y="63847"/>
                    <a:pt x="36671" y="65112"/>
                    <a:pt x="51550" y="68149"/>
                  </a:cubicBezTo>
                  <a:cubicBezTo>
                    <a:pt x="58246" y="69667"/>
                    <a:pt x="69654" y="72198"/>
                    <a:pt x="69654" y="83332"/>
                  </a:cubicBezTo>
                  <a:cubicBezTo>
                    <a:pt x="69654" y="83585"/>
                    <a:pt x="69654" y="103576"/>
                    <a:pt x="42375" y="103576"/>
                  </a:cubicBezTo>
                  <a:cubicBezTo>
                    <a:pt x="33447" y="103576"/>
                    <a:pt x="19064" y="101551"/>
                    <a:pt x="6664" y="91176"/>
                  </a:cubicBezTo>
                  <a:lnTo>
                    <a:pt x="1208" y="104841"/>
                  </a:lnTo>
                  <a:cubicBezTo>
                    <a:pt x="960" y="105600"/>
                    <a:pt x="216" y="107119"/>
                    <a:pt x="216" y="108131"/>
                  </a:cubicBezTo>
                  <a:cubicBezTo>
                    <a:pt x="216" y="108890"/>
                    <a:pt x="15592" y="119518"/>
                    <a:pt x="39399" y="119518"/>
                  </a:cubicBezTo>
                  <a:cubicBezTo>
                    <a:pt x="80317" y="119518"/>
                    <a:pt x="88005" y="88140"/>
                    <a:pt x="88005" y="77765"/>
                  </a:cubicBezTo>
                  <a:cubicBezTo>
                    <a:pt x="88005" y="65618"/>
                    <a:pt x="80813" y="59039"/>
                    <a:pt x="78581" y="57014"/>
                  </a:cubicBezTo>
                  <a:cubicBezTo>
                    <a:pt x="71638" y="51447"/>
                    <a:pt x="67422" y="50688"/>
                    <a:pt x="53782" y="47652"/>
                  </a:cubicBezTo>
                  <a:cubicBezTo>
                    <a:pt x="43863" y="45627"/>
                    <a:pt x="34687" y="43603"/>
                    <a:pt x="34687" y="33481"/>
                  </a:cubicBezTo>
                  <a:cubicBezTo>
                    <a:pt x="34687" y="32975"/>
                    <a:pt x="34687" y="15008"/>
                    <a:pt x="59486" y="15008"/>
                  </a:cubicBezTo>
                  <a:cubicBezTo>
                    <a:pt x="72877" y="15008"/>
                    <a:pt x="82549" y="18045"/>
                    <a:pt x="92469" y="24624"/>
                  </a:cubicBezTo>
                  <a:lnTo>
                    <a:pt x="92717" y="24624"/>
                  </a:lnTo>
                  <a:lnTo>
                    <a:pt x="98916" y="8176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954" name="Freeform 953">
              <a:extLst>
                <a:ext uri="{FF2B5EF4-FFF2-40B4-BE49-F238E27FC236}">
                  <a16:creationId xmlns:a16="http://schemas.microsoft.com/office/drawing/2014/main" id="{85758C95-46F7-6D2C-0119-0CA83E2927B2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2845134" y="6883417"/>
              <a:ext cx="62741" cy="253051"/>
            </a:xfrm>
            <a:custGeom>
              <a:avLst/>
              <a:gdLst>
                <a:gd name="connsiteX0" fmla="*/ 15348 w 62741"/>
                <a:gd name="connsiteY0" fmla="*/ 253129 h 253051"/>
                <a:gd name="connsiteX1" fmla="*/ 51307 w 62741"/>
                <a:gd name="connsiteY1" fmla="*/ 198976 h 253051"/>
                <a:gd name="connsiteX2" fmla="*/ 62962 w 62741"/>
                <a:gd name="connsiteY2" fmla="*/ 126604 h 253051"/>
                <a:gd name="connsiteX3" fmla="*/ 15348 w 62741"/>
                <a:gd name="connsiteY3" fmla="*/ 78 h 253051"/>
                <a:gd name="connsiteX4" fmla="*/ 221 w 62741"/>
                <a:gd name="connsiteY4" fmla="*/ 78 h 253051"/>
                <a:gd name="connsiteX5" fmla="*/ 43619 w 62741"/>
                <a:gd name="connsiteY5" fmla="*/ 126604 h 253051"/>
                <a:gd name="connsiteX6" fmla="*/ 32708 w 62741"/>
                <a:gd name="connsiteY6" fmla="*/ 200241 h 253051"/>
                <a:gd name="connsiteX7" fmla="*/ 221 w 62741"/>
                <a:gd name="connsiteY7" fmla="*/ 253129 h 253051"/>
                <a:gd name="connsiteX8" fmla="*/ 15348 w 62741"/>
                <a:gd name="connsiteY8" fmla="*/ 253129 h 25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741" h="253051">
                  <a:moveTo>
                    <a:pt x="15348" y="253129"/>
                  </a:moveTo>
                  <a:cubicBezTo>
                    <a:pt x="23284" y="245538"/>
                    <a:pt x="39899" y="230101"/>
                    <a:pt x="51307" y="198976"/>
                  </a:cubicBezTo>
                  <a:cubicBezTo>
                    <a:pt x="61227" y="171900"/>
                    <a:pt x="62962" y="145076"/>
                    <a:pt x="62962" y="126604"/>
                  </a:cubicBezTo>
                  <a:cubicBezTo>
                    <a:pt x="62962" y="44868"/>
                    <a:pt x="27252" y="11212"/>
                    <a:pt x="15348" y="78"/>
                  </a:cubicBezTo>
                  <a:lnTo>
                    <a:pt x="221" y="78"/>
                  </a:lnTo>
                  <a:cubicBezTo>
                    <a:pt x="12124" y="12224"/>
                    <a:pt x="43619" y="44868"/>
                    <a:pt x="43619" y="126604"/>
                  </a:cubicBezTo>
                  <a:cubicBezTo>
                    <a:pt x="43619" y="140774"/>
                    <a:pt x="42875" y="170381"/>
                    <a:pt x="32708" y="200241"/>
                  </a:cubicBezTo>
                  <a:cubicBezTo>
                    <a:pt x="22540" y="229595"/>
                    <a:pt x="8405" y="244778"/>
                    <a:pt x="221" y="253129"/>
                  </a:cubicBezTo>
                  <a:lnTo>
                    <a:pt x="15348" y="253129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955" name="Freeform 954">
              <a:extLst>
                <a:ext uri="{FF2B5EF4-FFF2-40B4-BE49-F238E27FC236}">
                  <a16:creationId xmlns:a16="http://schemas.microsoft.com/office/drawing/2014/main" id="{A01AEFFD-EA8B-5E23-2DE7-1C48109FCA38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3010459" y="6979577"/>
              <a:ext cx="164913" cy="60732"/>
            </a:xfrm>
            <a:custGeom>
              <a:avLst/>
              <a:gdLst>
                <a:gd name="connsiteX0" fmla="*/ 156709 w 164913"/>
                <a:gd name="connsiteY0" fmla="*/ 10200 h 60732"/>
                <a:gd name="connsiteX1" fmla="*/ 165141 w 164913"/>
                <a:gd name="connsiteY1" fmla="*/ 5139 h 60732"/>
                <a:gd name="connsiteX2" fmla="*/ 156957 w 164913"/>
                <a:gd name="connsiteY2" fmla="*/ 78 h 60732"/>
                <a:gd name="connsiteX3" fmla="*/ 8411 w 164913"/>
                <a:gd name="connsiteY3" fmla="*/ 78 h 60732"/>
                <a:gd name="connsiteX4" fmla="*/ 228 w 164913"/>
                <a:gd name="connsiteY4" fmla="*/ 5139 h 60732"/>
                <a:gd name="connsiteX5" fmla="*/ 8659 w 164913"/>
                <a:gd name="connsiteY5" fmla="*/ 10200 h 60732"/>
                <a:gd name="connsiteX6" fmla="*/ 156709 w 164913"/>
                <a:gd name="connsiteY6" fmla="*/ 10200 h 60732"/>
                <a:gd name="connsiteX7" fmla="*/ 156957 w 164913"/>
                <a:gd name="connsiteY7" fmla="*/ 60810 h 60732"/>
                <a:gd name="connsiteX8" fmla="*/ 165141 w 164913"/>
                <a:gd name="connsiteY8" fmla="*/ 55749 h 60732"/>
                <a:gd name="connsiteX9" fmla="*/ 156709 w 164913"/>
                <a:gd name="connsiteY9" fmla="*/ 50688 h 60732"/>
                <a:gd name="connsiteX10" fmla="*/ 8659 w 164913"/>
                <a:gd name="connsiteY10" fmla="*/ 50688 h 60732"/>
                <a:gd name="connsiteX11" fmla="*/ 228 w 164913"/>
                <a:gd name="connsiteY11" fmla="*/ 55749 h 60732"/>
                <a:gd name="connsiteX12" fmla="*/ 8411 w 164913"/>
                <a:gd name="connsiteY12" fmla="*/ 60810 h 60732"/>
                <a:gd name="connsiteX13" fmla="*/ 156957 w 164913"/>
                <a:gd name="connsiteY13" fmla="*/ 60810 h 60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4913" h="60732">
                  <a:moveTo>
                    <a:pt x="156709" y="10200"/>
                  </a:moveTo>
                  <a:cubicBezTo>
                    <a:pt x="160429" y="10200"/>
                    <a:pt x="165141" y="10200"/>
                    <a:pt x="165141" y="5139"/>
                  </a:cubicBezTo>
                  <a:cubicBezTo>
                    <a:pt x="165141" y="78"/>
                    <a:pt x="160429" y="78"/>
                    <a:pt x="156957" y="78"/>
                  </a:cubicBezTo>
                  <a:lnTo>
                    <a:pt x="8411" y="78"/>
                  </a:lnTo>
                  <a:cubicBezTo>
                    <a:pt x="4939" y="78"/>
                    <a:pt x="228" y="78"/>
                    <a:pt x="228" y="5139"/>
                  </a:cubicBezTo>
                  <a:cubicBezTo>
                    <a:pt x="228" y="10200"/>
                    <a:pt x="4939" y="10200"/>
                    <a:pt x="8659" y="10200"/>
                  </a:cubicBezTo>
                  <a:lnTo>
                    <a:pt x="156709" y="10200"/>
                  </a:lnTo>
                  <a:close/>
                  <a:moveTo>
                    <a:pt x="156957" y="60810"/>
                  </a:moveTo>
                  <a:cubicBezTo>
                    <a:pt x="160429" y="60810"/>
                    <a:pt x="165141" y="60810"/>
                    <a:pt x="165141" y="55749"/>
                  </a:cubicBezTo>
                  <a:cubicBezTo>
                    <a:pt x="165141" y="50688"/>
                    <a:pt x="160429" y="50688"/>
                    <a:pt x="156709" y="50688"/>
                  </a:cubicBezTo>
                  <a:lnTo>
                    <a:pt x="8659" y="50688"/>
                  </a:lnTo>
                  <a:cubicBezTo>
                    <a:pt x="4939" y="50688"/>
                    <a:pt x="228" y="50688"/>
                    <a:pt x="228" y="55749"/>
                  </a:cubicBezTo>
                  <a:cubicBezTo>
                    <a:pt x="228" y="60810"/>
                    <a:pt x="4939" y="60810"/>
                    <a:pt x="8411" y="60810"/>
                  </a:cubicBezTo>
                  <a:lnTo>
                    <a:pt x="156957" y="60810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956" name="Freeform 955">
              <a:extLst>
                <a:ext uri="{FF2B5EF4-FFF2-40B4-BE49-F238E27FC236}">
                  <a16:creationId xmlns:a16="http://schemas.microsoft.com/office/drawing/2014/main" id="{985621C0-44CC-7384-8F2F-15D154254C1C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3305063" y="6785358"/>
              <a:ext cx="98700" cy="119440"/>
            </a:xfrm>
            <a:custGeom>
              <a:avLst/>
              <a:gdLst>
                <a:gd name="connsiteX0" fmla="*/ 98940 w 98700"/>
                <a:gd name="connsiteY0" fmla="*/ 8169 h 119440"/>
                <a:gd name="connsiteX1" fmla="*/ 64717 w 98700"/>
                <a:gd name="connsiteY1" fmla="*/ 71 h 119440"/>
                <a:gd name="connsiteX2" fmla="*/ 30742 w 98700"/>
                <a:gd name="connsiteY2" fmla="*/ 10193 h 119440"/>
                <a:gd name="connsiteX3" fmla="*/ 16111 w 98700"/>
                <a:gd name="connsiteY3" fmla="*/ 39294 h 119440"/>
                <a:gd name="connsiteX4" fmla="*/ 24295 w 98700"/>
                <a:gd name="connsiteY4" fmla="*/ 57514 h 119440"/>
                <a:gd name="connsiteX5" fmla="*/ 51574 w 98700"/>
                <a:gd name="connsiteY5" fmla="*/ 68142 h 119440"/>
                <a:gd name="connsiteX6" fmla="*/ 69677 w 98700"/>
                <a:gd name="connsiteY6" fmla="*/ 83325 h 119440"/>
                <a:gd name="connsiteX7" fmla="*/ 42398 w 98700"/>
                <a:gd name="connsiteY7" fmla="*/ 103569 h 119440"/>
                <a:gd name="connsiteX8" fmla="*/ 6687 w 98700"/>
                <a:gd name="connsiteY8" fmla="*/ 91170 h 119440"/>
                <a:gd name="connsiteX9" fmla="*/ 1232 w 98700"/>
                <a:gd name="connsiteY9" fmla="*/ 104834 h 119440"/>
                <a:gd name="connsiteX10" fmla="*/ 240 w 98700"/>
                <a:gd name="connsiteY10" fmla="*/ 108124 h 119440"/>
                <a:gd name="connsiteX11" fmla="*/ 39422 w 98700"/>
                <a:gd name="connsiteY11" fmla="*/ 119511 h 119440"/>
                <a:gd name="connsiteX12" fmla="*/ 88028 w 98700"/>
                <a:gd name="connsiteY12" fmla="*/ 77758 h 119440"/>
                <a:gd name="connsiteX13" fmla="*/ 78605 w 98700"/>
                <a:gd name="connsiteY13" fmla="*/ 57008 h 119440"/>
                <a:gd name="connsiteX14" fmla="*/ 53805 w 98700"/>
                <a:gd name="connsiteY14" fmla="*/ 47645 h 119440"/>
                <a:gd name="connsiteX15" fmla="*/ 34710 w 98700"/>
                <a:gd name="connsiteY15" fmla="*/ 33474 h 119440"/>
                <a:gd name="connsiteX16" fmla="*/ 59509 w 98700"/>
                <a:gd name="connsiteY16" fmla="*/ 15001 h 119440"/>
                <a:gd name="connsiteX17" fmla="*/ 92492 w 98700"/>
                <a:gd name="connsiteY17" fmla="*/ 24617 h 119440"/>
                <a:gd name="connsiteX18" fmla="*/ 92740 w 98700"/>
                <a:gd name="connsiteY18" fmla="*/ 24617 h 119440"/>
                <a:gd name="connsiteX19" fmla="*/ 98940 w 98700"/>
                <a:gd name="connsiteY19" fmla="*/ 8169 h 11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8700" h="119440">
                  <a:moveTo>
                    <a:pt x="98940" y="8169"/>
                  </a:moveTo>
                  <a:cubicBezTo>
                    <a:pt x="87780" y="2602"/>
                    <a:pt x="78853" y="71"/>
                    <a:pt x="64717" y="71"/>
                  </a:cubicBezTo>
                  <a:cubicBezTo>
                    <a:pt x="55541" y="71"/>
                    <a:pt x="42398" y="1083"/>
                    <a:pt x="30742" y="10193"/>
                  </a:cubicBezTo>
                  <a:cubicBezTo>
                    <a:pt x="20327" y="18291"/>
                    <a:pt x="16111" y="31956"/>
                    <a:pt x="16111" y="39294"/>
                  </a:cubicBezTo>
                  <a:cubicBezTo>
                    <a:pt x="16111" y="46886"/>
                    <a:pt x="19335" y="52706"/>
                    <a:pt x="24295" y="57514"/>
                  </a:cubicBezTo>
                  <a:cubicBezTo>
                    <a:pt x="30494" y="63840"/>
                    <a:pt x="36694" y="65105"/>
                    <a:pt x="51574" y="68142"/>
                  </a:cubicBezTo>
                  <a:cubicBezTo>
                    <a:pt x="58269" y="69660"/>
                    <a:pt x="69677" y="72191"/>
                    <a:pt x="69677" y="83325"/>
                  </a:cubicBezTo>
                  <a:cubicBezTo>
                    <a:pt x="69677" y="83578"/>
                    <a:pt x="69677" y="103569"/>
                    <a:pt x="42398" y="103569"/>
                  </a:cubicBezTo>
                  <a:cubicBezTo>
                    <a:pt x="33470" y="103569"/>
                    <a:pt x="19087" y="101545"/>
                    <a:pt x="6687" y="91170"/>
                  </a:cubicBezTo>
                  <a:lnTo>
                    <a:pt x="1232" y="104834"/>
                  </a:lnTo>
                  <a:cubicBezTo>
                    <a:pt x="984" y="105594"/>
                    <a:pt x="240" y="107112"/>
                    <a:pt x="240" y="108124"/>
                  </a:cubicBezTo>
                  <a:cubicBezTo>
                    <a:pt x="240" y="108883"/>
                    <a:pt x="15615" y="119511"/>
                    <a:pt x="39422" y="119511"/>
                  </a:cubicBezTo>
                  <a:cubicBezTo>
                    <a:pt x="80340" y="119511"/>
                    <a:pt x="88028" y="88133"/>
                    <a:pt x="88028" y="77758"/>
                  </a:cubicBezTo>
                  <a:cubicBezTo>
                    <a:pt x="88028" y="65611"/>
                    <a:pt x="80836" y="59032"/>
                    <a:pt x="78605" y="57008"/>
                  </a:cubicBezTo>
                  <a:cubicBezTo>
                    <a:pt x="71661" y="51441"/>
                    <a:pt x="67445" y="50681"/>
                    <a:pt x="53805" y="47645"/>
                  </a:cubicBezTo>
                  <a:cubicBezTo>
                    <a:pt x="43886" y="45620"/>
                    <a:pt x="34710" y="43596"/>
                    <a:pt x="34710" y="33474"/>
                  </a:cubicBezTo>
                  <a:cubicBezTo>
                    <a:pt x="34710" y="32968"/>
                    <a:pt x="34710" y="15001"/>
                    <a:pt x="59509" y="15001"/>
                  </a:cubicBezTo>
                  <a:cubicBezTo>
                    <a:pt x="72901" y="15001"/>
                    <a:pt x="82572" y="18038"/>
                    <a:pt x="92492" y="24617"/>
                  </a:cubicBezTo>
                  <a:lnTo>
                    <a:pt x="92740" y="24617"/>
                  </a:lnTo>
                  <a:lnTo>
                    <a:pt x="98940" y="8169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957" name="Freeform 956">
              <a:extLst>
                <a:ext uri="{FF2B5EF4-FFF2-40B4-BE49-F238E27FC236}">
                  <a16:creationId xmlns:a16="http://schemas.microsoft.com/office/drawing/2014/main" id="{2A9C18D9-0757-D20A-F341-783A144A7E47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3430084" y="6712226"/>
              <a:ext cx="62741" cy="253051"/>
            </a:xfrm>
            <a:custGeom>
              <a:avLst/>
              <a:gdLst>
                <a:gd name="connsiteX0" fmla="*/ 47858 w 62741"/>
                <a:gd name="connsiteY0" fmla="*/ 71 h 253051"/>
                <a:gd name="connsiteX1" fmla="*/ 11900 w 62741"/>
                <a:gd name="connsiteY1" fmla="*/ 54224 h 253051"/>
                <a:gd name="connsiteX2" fmla="*/ 244 w 62741"/>
                <a:gd name="connsiteY2" fmla="*/ 126597 h 253051"/>
                <a:gd name="connsiteX3" fmla="*/ 47858 w 62741"/>
                <a:gd name="connsiteY3" fmla="*/ 253122 h 253051"/>
                <a:gd name="connsiteX4" fmla="*/ 62986 w 62741"/>
                <a:gd name="connsiteY4" fmla="*/ 253122 h 253051"/>
                <a:gd name="connsiteX5" fmla="*/ 19587 w 62741"/>
                <a:gd name="connsiteY5" fmla="*/ 126597 h 253051"/>
                <a:gd name="connsiteX6" fmla="*/ 30499 w 62741"/>
                <a:gd name="connsiteY6" fmla="*/ 52959 h 253051"/>
                <a:gd name="connsiteX7" fmla="*/ 62986 w 62741"/>
                <a:gd name="connsiteY7" fmla="*/ 71 h 253051"/>
                <a:gd name="connsiteX8" fmla="*/ 47858 w 62741"/>
                <a:gd name="connsiteY8" fmla="*/ 71 h 25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741" h="253051">
                  <a:moveTo>
                    <a:pt x="47858" y="71"/>
                  </a:moveTo>
                  <a:cubicBezTo>
                    <a:pt x="39923" y="7663"/>
                    <a:pt x="23307" y="23099"/>
                    <a:pt x="11900" y="54224"/>
                  </a:cubicBezTo>
                  <a:cubicBezTo>
                    <a:pt x="1980" y="81301"/>
                    <a:pt x="244" y="108124"/>
                    <a:pt x="244" y="126597"/>
                  </a:cubicBezTo>
                  <a:cubicBezTo>
                    <a:pt x="244" y="208332"/>
                    <a:pt x="35955" y="241988"/>
                    <a:pt x="47858" y="253122"/>
                  </a:cubicBezTo>
                  <a:lnTo>
                    <a:pt x="62986" y="253122"/>
                  </a:lnTo>
                  <a:cubicBezTo>
                    <a:pt x="51082" y="240976"/>
                    <a:pt x="19587" y="208332"/>
                    <a:pt x="19587" y="126597"/>
                  </a:cubicBezTo>
                  <a:cubicBezTo>
                    <a:pt x="19587" y="112426"/>
                    <a:pt x="20331" y="82819"/>
                    <a:pt x="30499" y="52959"/>
                  </a:cubicBezTo>
                  <a:cubicBezTo>
                    <a:pt x="40667" y="23605"/>
                    <a:pt x="54802" y="8422"/>
                    <a:pt x="62986" y="71"/>
                  </a:cubicBezTo>
                  <a:lnTo>
                    <a:pt x="47858" y="71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958" name="Freeform 957">
              <a:extLst>
                <a:ext uri="{FF2B5EF4-FFF2-40B4-BE49-F238E27FC236}">
                  <a16:creationId xmlns:a16="http://schemas.microsoft.com/office/drawing/2014/main" id="{59AEC468-2F5B-4828-F01D-6B7FB6CE915A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3507182" y="6789660"/>
              <a:ext cx="133666" cy="164230"/>
            </a:xfrm>
            <a:custGeom>
              <a:avLst/>
              <a:gdLst>
                <a:gd name="connsiteX0" fmla="*/ 133915 w 133666"/>
                <a:gd name="connsiteY0" fmla="*/ 71 h 164230"/>
                <a:gd name="connsiteX1" fmla="*/ 115316 w 133666"/>
                <a:gd name="connsiteY1" fmla="*/ 71 h 164230"/>
                <a:gd name="connsiteX2" fmla="*/ 81589 w 133666"/>
                <a:gd name="connsiteY2" fmla="*/ 57008 h 164230"/>
                <a:gd name="connsiteX3" fmla="*/ 61998 w 133666"/>
                <a:gd name="connsiteY3" fmla="*/ 97749 h 164230"/>
                <a:gd name="connsiteX4" fmla="*/ 61750 w 133666"/>
                <a:gd name="connsiteY4" fmla="*/ 97749 h 164230"/>
                <a:gd name="connsiteX5" fmla="*/ 61998 w 133666"/>
                <a:gd name="connsiteY5" fmla="*/ 91423 h 164230"/>
                <a:gd name="connsiteX6" fmla="*/ 54806 w 133666"/>
                <a:gd name="connsiteY6" fmla="*/ 39800 h 164230"/>
                <a:gd name="connsiteX7" fmla="*/ 46374 w 133666"/>
                <a:gd name="connsiteY7" fmla="*/ 71 h 164230"/>
                <a:gd name="connsiteX8" fmla="*/ 26783 w 133666"/>
                <a:gd name="connsiteY8" fmla="*/ 71 h 164230"/>
                <a:gd name="connsiteX9" fmla="*/ 50838 w 133666"/>
                <a:gd name="connsiteY9" fmla="*/ 108883 h 164230"/>
                <a:gd name="connsiteX10" fmla="*/ 51582 w 133666"/>
                <a:gd name="connsiteY10" fmla="*/ 111920 h 164230"/>
                <a:gd name="connsiteX11" fmla="*/ 38191 w 133666"/>
                <a:gd name="connsiteY11" fmla="*/ 134441 h 164230"/>
                <a:gd name="connsiteX12" fmla="*/ 20831 w 133666"/>
                <a:gd name="connsiteY12" fmla="*/ 149877 h 164230"/>
                <a:gd name="connsiteX13" fmla="*/ 2232 w 133666"/>
                <a:gd name="connsiteY13" fmla="*/ 145829 h 164230"/>
                <a:gd name="connsiteX14" fmla="*/ 248 w 133666"/>
                <a:gd name="connsiteY14" fmla="*/ 162277 h 164230"/>
                <a:gd name="connsiteX15" fmla="*/ 17607 w 133666"/>
                <a:gd name="connsiteY15" fmla="*/ 164301 h 164230"/>
                <a:gd name="connsiteX16" fmla="*/ 52326 w 133666"/>
                <a:gd name="connsiteY16" fmla="*/ 134694 h 164230"/>
                <a:gd name="connsiteX17" fmla="*/ 133915 w 133666"/>
                <a:gd name="connsiteY17" fmla="*/ 71 h 16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3666" h="164230">
                  <a:moveTo>
                    <a:pt x="133915" y="71"/>
                  </a:moveTo>
                  <a:lnTo>
                    <a:pt x="115316" y="71"/>
                  </a:lnTo>
                  <a:lnTo>
                    <a:pt x="81589" y="57008"/>
                  </a:lnTo>
                  <a:cubicBezTo>
                    <a:pt x="73901" y="70926"/>
                    <a:pt x="64230" y="88892"/>
                    <a:pt x="61998" y="97749"/>
                  </a:cubicBezTo>
                  <a:lnTo>
                    <a:pt x="61750" y="97749"/>
                  </a:lnTo>
                  <a:cubicBezTo>
                    <a:pt x="61998" y="95978"/>
                    <a:pt x="61998" y="94206"/>
                    <a:pt x="61998" y="91423"/>
                  </a:cubicBezTo>
                  <a:cubicBezTo>
                    <a:pt x="61998" y="78264"/>
                    <a:pt x="57534" y="52959"/>
                    <a:pt x="54806" y="39800"/>
                  </a:cubicBezTo>
                  <a:lnTo>
                    <a:pt x="46374" y="71"/>
                  </a:lnTo>
                  <a:lnTo>
                    <a:pt x="26783" y="71"/>
                  </a:lnTo>
                  <a:lnTo>
                    <a:pt x="50838" y="108883"/>
                  </a:lnTo>
                  <a:cubicBezTo>
                    <a:pt x="50838" y="109389"/>
                    <a:pt x="51582" y="111667"/>
                    <a:pt x="51582" y="111920"/>
                  </a:cubicBezTo>
                  <a:cubicBezTo>
                    <a:pt x="51582" y="113438"/>
                    <a:pt x="40174" y="131405"/>
                    <a:pt x="38191" y="134441"/>
                  </a:cubicBezTo>
                  <a:cubicBezTo>
                    <a:pt x="30999" y="145576"/>
                    <a:pt x="27031" y="149877"/>
                    <a:pt x="20831" y="149877"/>
                  </a:cubicBezTo>
                  <a:cubicBezTo>
                    <a:pt x="16615" y="149877"/>
                    <a:pt x="8680" y="148865"/>
                    <a:pt x="2232" y="145829"/>
                  </a:cubicBezTo>
                  <a:lnTo>
                    <a:pt x="248" y="162277"/>
                  </a:lnTo>
                  <a:cubicBezTo>
                    <a:pt x="6944" y="163795"/>
                    <a:pt x="13640" y="164301"/>
                    <a:pt x="17607" y="164301"/>
                  </a:cubicBezTo>
                  <a:cubicBezTo>
                    <a:pt x="24799" y="164301"/>
                    <a:pt x="34967" y="163289"/>
                    <a:pt x="52326" y="134694"/>
                  </a:cubicBezTo>
                  <a:lnTo>
                    <a:pt x="133915" y="71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959" name="Freeform 958">
              <a:extLst>
                <a:ext uri="{FF2B5EF4-FFF2-40B4-BE49-F238E27FC236}">
                  <a16:creationId xmlns:a16="http://schemas.microsoft.com/office/drawing/2014/main" id="{C7A40AB4-87D2-8010-622D-D2762138C039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3662044" y="6712226"/>
              <a:ext cx="62741" cy="253051"/>
            </a:xfrm>
            <a:custGeom>
              <a:avLst/>
              <a:gdLst>
                <a:gd name="connsiteX0" fmla="*/ 15381 w 62741"/>
                <a:gd name="connsiteY0" fmla="*/ 253122 h 253051"/>
                <a:gd name="connsiteX1" fmla="*/ 51340 w 62741"/>
                <a:gd name="connsiteY1" fmla="*/ 198969 h 253051"/>
                <a:gd name="connsiteX2" fmla="*/ 62995 w 62741"/>
                <a:gd name="connsiteY2" fmla="*/ 126597 h 253051"/>
                <a:gd name="connsiteX3" fmla="*/ 15381 w 62741"/>
                <a:gd name="connsiteY3" fmla="*/ 71 h 253051"/>
                <a:gd name="connsiteX4" fmla="*/ 254 w 62741"/>
                <a:gd name="connsiteY4" fmla="*/ 71 h 253051"/>
                <a:gd name="connsiteX5" fmla="*/ 43652 w 62741"/>
                <a:gd name="connsiteY5" fmla="*/ 126597 h 253051"/>
                <a:gd name="connsiteX6" fmla="*/ 32740 w 62741"/>
                <a:gd name="connsiteY6" fmla="*/ 200235 h 253051"/>
                <a:gd name="connsiteX7" fmla="*/ 254 w 62741"/>
                <a:gd name="connsiteY7" fmla="*/ 253122 h 253051"/>
                <a:gd name="connsiteX8" fmla="*/ 15381 w 62741"/>
                <a:gd name="connsiteY8" fmla="*/ 253122 h 25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741" h="253051">
                  <a:moveTo>
                    <a:pt x="15381" y="253122"/>
                  </a:moveTo>
                  <a:cubicBezTo>
                    <a:pt x="23317" y="245531"/>
                    <a:pt x="39932" y="230095"/>
                    <a:pt x="51340" y="198969"/>
                  </a:cubicBezTo>
                  <a:cubicBezTo>
                    <a:pt x="61259" y="171893"/>
                    <a:pt x="62995" y="145070"/>
                    <a:pt x="62995" y="126597"/>
                  </a:cubicBezTo>
                  <a:cubicBezTo>
                    <a:pt x="62995" y="44861"/>
                    <a:pt x="27285" y="11205"/>
                    <a:pt x="15381" y="71"/>
                  </a:cubicBezTo>
                  <a:lnTo>
                    <a:pt x="254" y="71"/>
                  </a:lnTo>
                  <a:cubicBezTo>
                    <a:pt x="12157" y="12218"/>
                    <a:pt x="43652" y="44861"/>
                    <a:pt x="43652" y="126597"/>
                  </a:cubicBezTo>
                  <a:cubicBezTo>
                    <a:pt x="43652" y="140768"/>
                    <a:pt x="42908" y="170375"/>
                    <a:pt x="32740" y="200235"/>
                  </a:cubicBezTo>
                  <a:cubicBezTo>
                    <a:pt x="22573" y="229589"/>
                    <a:pt x="8437" y="244772"/>
                    <a:pt x="254" y="253122"/>
                  </a:cubicBezTo>
                  <a:lnTo>
                    <a:pt x="15381" y="253122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960" name="Freeform 959">
              <a:extLst>
                <a:ext uri="{FF2B5EF4-FFF2-40B4-BE49-F238E27FC236}">
                  <a16:creationId xmlns:a16="http://schemas.microsoft.com/office/drawing/2014/main" id="{A59097C5-2FEA-E58F-DC9F-C882039D2125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3288097" y="7004882"/>
              <a:ext cx="464538" cy="10121"/>
            </a:xfrm>
            <a:custGeom>
              <a:avLst/>
              <a:gdLst>
                <a:gd name="connsiteX0" fmla="*/ 0 w 464538"/>
                <a:gd name="connsiteY0" fmla="*/ 0 h 10121"/>
                <a:gd name="connsiteX1" fmla="*/ 464539 w 464538"/>
                <a:gd name="connsiteY1" fmla="*/ 0 h 10121"/>
                <a:gd name="connsiteX2" fmla="*/ 464539 w 464538"/>
                <a:gd name="connsiteY2" fmla="*/ 10121 h 10121"/>
                <a:gd name="connsiteX3" fmla="*/ 0 w 464538"/>
                <a:gd name="connsiteY3" fmla="*/ 10121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4538" h="10121">
                  <a:moveTo>
                    <a:pt x="0" y="0"/>
                  </a:moveTo>
                  <a:lnTo>
                    <a:pt x="464539" y="0"/>
                  </a:lnTo>
                  <a:lnTo>
                    <a:pt x="464539" y="10121"/>
                  </a:lnTo>
                  <a:lnTo>
                    <a:pt x="0" y="10121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961" name="Freeform 960">
              <a:extLst>
                <a:ext uri="{FF2B5EF4-FFF2-40B4-BE49-F238E27FC236}">
                  <a16:creationId xmlns:a16="http://schemas.microsoft.com/office/drawing/2014/main" id="{6EEC0E68-09F8-D9A7-88B4-2734B1EA1D4C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3295041" y="7071168"/>
              <a:ext cx="151274" cy="175617"/>
            </a:xfrm>
            <a:custGeom>
              <a:avLst/>
              <a:gdLst>
                <a:gd name="connsiteX0" fmla="*/ 123490 w 151274"/>
                <a:gd name="connsiteY0" fmla="*/ 85 h 175617"/>
                <a:gd name="connsiteX1" fmla="*/ 101419 w 151274"/>
                <a:gd name="connsiteY1" fmla="*/ 85 h 175617"/>
                <a:gd name="connsiteX2" fmla="*/ 239 w 151274"/>
                <a:gd name="connsiteY2" fmla="*/ 175702 h 175617"/>
                <a:gd name="connsiteX3" fmla="*/ 18591 w 151274"/>
                <a:gd name="connsiteY3" fmla="*/ 175702 h 175617"/>
                <a:gd name="connsiteX4" fmla="*/ 48349 w 151274"/>
                <a:gd name="connsiteY4" fmla="*/ 124080 h 175617"/>
                <a:gd name="connsiteX5" fmla="*/ 120515 w 151274"/>
                <a:gd name="connsiteY5" fmla="*/ 124080 h 175617"/>
                <a:gd name="connsiteX6" fmla="*/ 128698 w 151274"/>
                <a:gd name="connsiteY6" fmla="*/ 175702 h 175617"/>
                <a:gd name="connsiteX7" fmla="*/ 151513 w 151274"/>
                <a:gd name="connsiteY7" fmla="*/ 175702 h 175617"/>
                <a:gd name="connsiteX8" fmla="*/ 123490 w 151274"/>
                <a:gd name="connsiteY8" fmla="*/ 85 h 175617"/>
                <a:gd name="connsiteX9" fmla="*/ 106627 w 151274"/>
                <a:gd name="connsiteY9" fmla="*/ 17545 h 175617"/>
                <a:gd name="connsiteX10" fmla="*/ 118035 w 151274"/>
                <a:gd name="connsiteY10" fmla="*/ 109909 h 175617"/>
                <a:gd name="connsiteX11" fmla="*/ 56781 w 151274"/>
                <a:gd name="connsiteY11" fmla="*/ 109909 h 175617"/>
                <a:gd name="connsiteX12" fmla="*/ 106627 w 151274"/>
                <a:gd name="connsiteY12" fmla="*/ 17545 h 17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274" h="175617">
                  <a:moveTo>
                    <a:pt x="123490" y="85"/>
                  </a:moveTo>
                  <a:lnTo>
                    <a:pt x="101419" y="85"/>
                  </a:lnTo>
                  <a:lnTo>
                    <a:pt x="239" y="175702"/>
                  </a:lnTo>
                  <a:lnTo>
                    <a:pt x="18591" y="175702"/>
                  </a:lnTo>
                  <a:lnTo>
                    <a:pt x="48349" y="124080"/>
                  </a:lnTo>
                  <a:lnTo>
                    <a:pt x="120515" y="124080"/>
                  </a:lnTo>
                  <a:lnTo>
                    <a:pt x="128698" y="175702"/>
                  </a:lnTo>
                  <a:lnTo>
                    <a:pt x="151513" y="175702"/>
                  </a:lnTo>
                  <a:lnTo>
                    <a:pt x="123490" y="85"/>
                  </a:lnTo>
                  <a:close/>
                  <a:moveTo>
                    <a:pt x="106627" y="17545"/>
                  </a:moveTo>
                  <a:lnTo>
                    <a:pt x="118035" y="109909"/>
                  </a:lnTo>
                  <a:lnTo>
                    <a:pt x="56781" y="109909"/>
                  </a:lnTo>
                  <a:lnTo>
                    <a:pt x="106627" y="17545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962" name="Freeform 961">
              <a:extLst>
                <a:ext uri="{FF2B5EF4-FFF2-40B4-BE49-F238E27FC236}">
                  <a16:creationId xmlns:a16="http://schemas.microsoft.com/office/drawing/2014/main" id="{BC9F75FA-D645-50DA-5DEC-0C58D9BBCEDF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3482762" y="7051990"/>
              <a:ext cx="115265" cy="121692"/>
            </a:xfrm>
            <a:custGeom>
              <a:avLst/>
              <a:gdLst>
                <a:gd name="connsiteX0" fmla="*/ 65343 w 115265"/>
                <a:gd name="connsiteY0" fmla="*/ 12304 h 121692"/>
                <a:gd name="connsiteX1" fmla="*/ 81661 w 115265"/>
                <a:gd name="connsiteY1" fmla="*/ 12304 h 121692"/>
                <a:gd name="connsiteX2" fmla="*/ 87910 w 115265"/>
                <a:gd name="connsiteY2" fmla="*/ 12481 h 121692"/>
                <a:gd name="connsiteX3" fmla="*/ 112908 w 115265"/>
                <a:gd name="connsiteY3" fmla="*/ 12481 h 121692"/>
                <a:gd name="connsiteX4" fmla="*/ 115512 w 115265"/>
                <a:gd name="connsiteY4" fmla="*/ 82 h 121692"/>
                <a:gd name="connsiteX5" fmla="*/ 2850 w 115265"/>
                <a:gd name="connsiteY5" fmla="*/ 82 h 121692"/>
                <a:gd name="connsiteX6" fmla="*/ 246 w 115265"/>
                <a:gd name="connsiteY6" fmla="*/ 12481 h 121692"/>
                <a:gd name="connsiteX7" fmla="*/ 25417 w 115265"/>
                <a:gd name="connsiteY7" fmla="*/ 12481 h 121692"/>
                <a:gd name="connsiteX8" fmla="*/ 31666 w 115265"/>
                <a:gd name="connsiteY8" fmla="*/ 12304 h 121692"/>
                <a:gd name="connsiteX9" fmla="*/ 47810 w 115265"/>
                <a:gd name="connsiteY9" fmla="*/ 12304 h 121692"/>
                <a:gd name="connsiteX10" fmla="*/ 25070 w 115265"/>
                <a:gd name="connsiteY10" fmla="*/ 121774 h 121692"/>
                <a:gd name="connsiteX11" fmla="*/ 42603 w 115265"/>
                <a:gd name="connsiteY11" fmla="*/ 121774 h 121692"/>
                <a:gd name="connsiteX12" fmla="*/ 65343 w 115265"/>
                <a:gd name="connsiteY12" fmla="*/ 12304 h 121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265" h="121692">
                  <a:moveTo>
                    <a:pt x="65343" y="12304"/>
                  </a:moveTo>
                  <a:lnTo>
                    <a:pt x="81661" y="12304"/>
                  </a:lnTo>
                  <a:cubicBezTo>
                    <a:pt x="83744" y="12304"/>
                    <a:pt x="85827" y="12481"/>
                    <a:pt x="87910" y="12481"/>
                  </a:cubicBezTo>
                  <a:lnTo>
                    <a:pt x="112908" y="12481"/>
                  </a:lnTo>
                  <a:lnTo>
                    <a:pt x="115512" y="82"/>
                  </a:lnTo>
                  <a:lnTo>
                    <a:pt x="2850" y="82"/>
                  </a:lnTo>
                  <a:lnTo>
                    <a:pt x="246" y="12481"/>
                  </a:lnTo>
                  <a:lnTo>
                    <a:pt x="25417" y="12481"/>
                  </a:lnTo>
                  <a:cubicBezTo>
                    <a:pt x="27500" y="12481"/>
                    <a:pt x="29583" y="12304"/>
                    <a:pt x="31666" y="12304"/>
                  </a:cubicBezTo>
                  <a:lnTo>
                    <a:pt x="47810" y="12304"/>
                  </a:lnTo>
                  <a:lnTo>
                    <a:pt x="25070" y="121774"/>
                  </a:lnTo>
                  <a:lnTo>
                    <a:pt x="42603" y="121774"/>
                  </a:lnTo>
                  <a:lnTo>
                    <a:pt x="65343" y="12304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963" name="Freeform 962">
              <a:extLst>
                <a:ext uri="{FF2B5EF4-FFF2-40B4-BE49-F238E27FC236}">
                  <a16:creationId xmlns:a16="http://schemas.microsoft.com/office/drawing/2014/main" id="{E75961DC-F5DA-2199-6A51-A696B76A5E6B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3628503" y="7083821"/>
              <a:ext cx="110107" cy="162964"/>
            </a:xfrm>
            <a:custGeom>
              <a:avLst/>
              <a:gdLst>
                <a:gd name="connsiteX0" fmla="*/ 5460 w 110107"/>
                <a:gd name="connsiteY0" fmla="*/ 33994 h 162964"/>
                <a:gd name="connsiteX1" fmla="*/ 252 w 110107"/>
                <a:gd name="connsiteY1" fmla="*/ 39814 h 162964"/>
                <a:gd name="connsiteX2" fmla="*/ 5212 w 110107"/>
                <a:gd name="connsiteY2" fmla="*/ 44875 h 162964"/>
                <a:gd name="connsiteX3" fmla="*/ 9676 w 110107"/>
                <a:gd name="connsiteY3" fmla="*/ 43103 h 162964"/>
                <a:gd name="connsiteX4" fmla="*/ 34475 w 110107"/>
                <a:gd name="connsiteY4" fmla="*/ 30198 h 162964"/>
                <a:gd name="connsiteX5" fmla="*/ 34475 w 110107"/>
                <a:gd name="connsiteY5" fmla="*/ 152928 h 162964"/>
                <a:gd name="connsiteX6" fmla="*/ 9180 w 110107"/>
                <a:gd name="connsiteY6" fmla="*/ 152928 h 162964"/>
                <a:gd name="connsiteX7" fmla="*/ 252 w 110107"/>
                <a:gd name="connsiteY7" fmla="*/ 157989 h 162964"/>
                <a:gd name="connsiteX8" fmla="*/ 9180 w 110107"/>
                <a:gd name="connsiteY8" fmla="*/ 163050 h 162964"/>
                <a:gd name="connsiteX9" fmla="*/ 101680 w 110107"/>
                <a:gd name="connsiteY9" fmla="*/ 163050 h 162964"/>
                <a:gd name="connsiteX10" fmla="*/ 110360 w 110107"/>
                <a:gd name="connsiteY10" fmla="*/ 157989 h 162964"/>
                <a:gd name="connsiteX11" fmla="*/ 101680 w 110107"/>
                <a:gd name="connsiteY11" fmla="*/ 152928 h 162964"/>
                <a:gd name="connsiteX12" fmla="*/ 76137 w 110107"/>
                <a:gd name="connsiteY12" fmla="*/ 152928 h 162964"/>
                <a:gd name="connsiteX13" fmla="*/ 76137 w 110107"/>
                <a:gd name="connsiteY13" fmla="*/ 9195 h 162964"/>
                <a:gd name="connsiteX14" fmla="*/ 71178 w 110107"/>
                <a:gd name="connsiteY14" fmla="*/ 85 h 162964"/>
                <a:gd name="connsiteX15" fmla="*/ 66962 w 110107"/>
                <a:gd name="connsiteY15" fmla="*/ 1856 h 162964"/>
                <a:gd name="connsiteX16" fmla="*/ 5460 w 110107"/>
                <a:gd name="connsiteY16" fmla="*/ 33994 h 162964"/>
                <a:gd name="connsiteX17" fmla="*/ 66218 w 110107"/>
                <a:gd name="connsiteY17" fmla="*/ 152928 h 162964"/>
                <a:gd name="connsiteX18" fmla="*/ 44395 w 110107"/>
                <a:gd name="connsiteY18" fmla="*/ 152928 h 162964"/>
                <a:gd name="connsiteX19" fmla="*/ 44395 w 110107"/>
                <a:gd name="connsiteY19" fmla="*/ 24884 h 162964"/>
                <a:gd name="connsiteX20" fmla="*/ 66218 w 110107"/>
                <a:gd name="connsiteY20" fmla="*/ 13497 h 162964"/>
                <a:gd name="connsiteX21" fmla="*/ 66218 w 110107"/>
                <a:gd name="connsiteY21" fmla="*/ 152928 h 16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107" h="162964">
                  <a:moveTo>
                    <a:pt x="5460" y="33994"/>
                  </a:moveTo>
                  <a:cubicBezTo>
                    <a:pt x="2980" y="35259"/>
                    <a:pt x="252" y="36777"/>
                    <a:pt x="252" y="39814"/>
                  </a:cubicBezTo>
                  <a:cubicBezTo>
                    <a:pt x="252" y="42597"/>
                    <a:pt x="2732" y="44875"/>
                    <a:pt x="5212" y="44875"/>
                  </a:cubicBezTo>
                  <a:cubicBezTo>
                    <a:pt x="6204" y="44875"/>
                    <a:pt x="6700" y="44875"/>
                    <a:pt x="9676" y="43103"/>
                  </a:cubicBezTo>
                  <a:lnTo>
                    <a:pt x="34475" y="30198"/>
                  </a:lnTo>
                  <a:lnTo>
                    <a:pt x="34475" y="152928"/>
                  </a:lnTo>
                  <a:lnTo>
                    <a:pt x="9180" y="152928"/>
                  </a:lnTo>
                  <a:cubicBezTo>
                    <a:pt x="5460" y="152928"/>
                    <a:pt x="252" y="152928"/>
                    <a:pt x="252" y="157989"/>
                  </a:cubicBezTo>
                  <a:cubicBezTo>
                    <a:pt x="252" y="163050"/>
                    <a:pt x="5460" y="163050"/>
                    <a:pt x="9180" y="163050"/>
                  </a:cubicBezTo>
                  <a:lnTo>
                    <a:pt x="101680" y="163050"/>
                  </a:lnTo>
                  <a:cubicBezTo>
                    <a:pt x="105896" y="163050"/>
                    <a:pt x="110360" y="163050"/>
                    <a:pt x="110360" y="157989"/>
                  </a:cubicBezTo>
                  <a:cubicBezTo>
                    <a:pt x="110360" y="152928"/>
                    <a:pt x="105896" y="152928"/>
                    <a:pt x="101680" y="152928"/>
                  </a:cubicBezTo>
                  <a:lnTo>
                    <a:pt x="76137" y="152928"/>
                  </a:lnTo>
                  <a:lnTo>
                    <a:pt x="76137" y="9195"/>
                  </a:lnTo>
                  <a:cubicBezTo>
                    <a:pt x="76137" y="4640"/>
                    <a:pt x="76137" y="85"/>
                    <a:pt x="71178" y="85"/>
                  </a:cubicBezTo>
                  <a:cubicBezTo>
                    <a:pt x="70434" y="85"/>
                    <a:pt x="69938" y="85"/>
                    <a:pt x="66962" y="1856"/>
                  </a:cubicBezTo>
                  <a:lnTo>
                    <a:pt x="5460" y="33994"/>
                  </a:lnTo>
                  <a:close/>
                  <a:moveTo>
                    <a:pt x="66218" y="152928"/>
                  </a:moveTo>
                  <a:lnTo>
                    <a:pt x="44395" y="152928"/>
                  </a:lnTo>
                  <a:lnTo>
                    <a:pt x="44395" y="24884"/>
                  </a:lnTo>
                  <a:lnTo>
                    <a:pt x="66218" y="13497"/>
                  </a:lnTo>
                  <a:lnTo>
                    <a:pt x="66218" y="152928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</p:grpSp>
      <p:sp>
        <p:nvSpPr>
          <p:cNvPr id="487" name="Rectangle 486">
            <a:extLst>
              <a:ext uri="{FF2B5EF4-FFF2-40B4-BE49-F238E27FC236}">
                <a16:creationId xmlns:a16="http://schemas.microsoft.com/office/drawing/2014/main" id="{423CB427-DAF5-BF97-C0DB-03B0A44BFF5F}"/>
              </a:ext>
            </a:extLst>
          </p:cNvPr>
          <p:cNvSpPr/>
          <p:nvPr/>
        </p:nvSpPr>
        <p:spPr>
          <a:xfrm>
            <a:off x="7228841" y="5019440"/>
            <a:ext cx="1464525" cy="714809"/>
          </a:xfrm>
          <a:prstGeom prst="rect">
            <a:avLst/>
          </a:prstGeom>
          <a:noFill/>
          <a:ln w="28575">
            <a:solidFill>
              <a:srgbClr val="0366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534" name="Elbow Connector 533">
            <a:extLst>
              <a:ext uri="{FF2B5EF4-FFF2-40B4-BE49-F238E27FC236}">
                <a16:creationId xmlns:a16="http://schemas.microsoft.com/office/drawing/2014/main" id="{C487E588-6E2E-F163-8B1A-0F8AC5ACBB25}"/>
              </a:ext>
            </a:extLst>
          </p:cNvPr>
          <p:cNvCxnSpPr>
            <a:cxnSpLocks/>
            <a:stCxn id="486" idx="2"/>
            <a:endCxn id="487" idx="1"/>
          </p:cNvCxnSpPr>
          <p:nvPr/>
        </p:nvCxnSpPr>
        <p:spPr>
          <a:xfrm rot="16200000" flipH="1">
            <a:off x="6806904" y="4954907"/>
            <a:ext cx="630775" cy="213099"/>
          </a:xfrm>
          <a:prstGeom prst="bentConnector2">
            <a:avLst/>
          </a:prstGeom>
          <a:ln w="28575">
            <a:solidFill>
              <a:srgbClr val="0366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4" name="Group 933" descr="\documentclass{article}&#10;\usepackage{amsmath}&#10;\usepackage{amssymb}&#10;\usepackage[cm]{sfmath}&#10;\pagestyle{empty}&#10;&#10;\DeclareMathOperator{\argmin}{argmin}&#10;&#10;&#10;\begin{document}&#10;&#10;$$&#10;z(t, x) = x \, t(s)&#10;$$&#10;&#10;&#10;\end{document}" title="IguanaTex Vector Display">
            <a:extLst>
              <a:ext uri="{FF2B5EF4-FFF2-40B4-BE49-F238E27FC236}">
                <a16:creationId xmlns:a16="http://schemas.microsoft.com/office/drawing/2014/main" id="{6700589F-F9CE-1FA9-CF86-B0E4300A351A}"/>
              </a:ext>
            </a:extLst>
          </p:cNvPr>
          <p:cNvGrpSpPr>
            <a:grpSpLocks noChangeAspect="1"/>
          </p:cNvGrpSpPr>
          <p:nvPr>
            <p:custDataLst>
              <p:tags r:id="rId5"/>
            </p:custDataLst>
          </p:nvPr>
        </p:nvGrpSpPr>
        <p:grpSpPr>
          <a:xfrm>
            <a:off x="8318500" y="6108700"/>
            <a:ext cx="1606318" cy="227745"/>
            <a:chOff x="13442826" y="7645985"/>
            <a:chExt cx="1606318" cy="227745"/>
          </a:xfrm>
        </p:grpSpPr>
        <p:sp>
          <p:nvSpPr>
            <p:cNvPr id="922" name="Freeform 921">
              <a:extLst>
                <a:ext uri="{FF2B5EF4-FFF2-40B4-BE49-F238E27FC236}">
                  <a16:creationId xmlns:a16="http://schemas.microsoft.com/office/drawing/2014/main" id="{B62BEB50-6DF7-D249-4383-D2440B27CCE1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13442826" y="7715675"/>
              <a:ext cx="117921" cy="101119"/>
            </a:xfrm>
            <a:custGeom>
              <a:avLst/>
              <a:gdLst>
                <a:gd name="connsiteX0" fmla="*/ 113821 w 117921"/>
                <a:gd name="connsiteY0" fmla="*/ 11007 h 101119"/>
                <a:gd name="connsiteX1" fmla="*/ 116858 w 117921"/>
                <a:gd name="connsiteY1" fmla="*/ 6452 h 101119"/>
                <a:gd name="connsiteX2" fmla="*/ 118123 w 117921"/>
                <a:gd name="connsiteY2" fmla="*/ 75 h 101119"/>
                <a:gd name="connsiteX3" fmla="*/ 27531 w 117921"/>
                <a:gd name="connsiteY3" fmla="*/ 75 h 101119"/>
                <a:gd name="connsiteX4" fmla="*/ 24494 w 117921"/>
                <a:gd name="connsiteY4" fmla="*/ 13512 h 101119"/>
                <a:gd name="connsiteX5" fmla="*/ 59922 w 117921"/>
                <a:gd name="connsiteY5" fmla="*/ 13512 h 101119"/>
                <a:gd name="connsiteX6" fmla="*/ 69031 w 117921"/>
                <a:gd name="connsiteY6" fmla="*/ 13284 h 101119"/>
                <a:gd name="connsiteX7" fmla="*/ 90288 w 117921"/>
                <a:gd name="connsiteY7" fmla="*/ 13284 h 101119"/>
                <a:gd name="connsiteX8" fmla="*/ 5516 w 117921"/>
                <a:gd name="connsiteY8" fmla="*/ 89123 h 101119"/>
                <a:gd name="connsiteX9" fmla="*/ 1973 w 117921"/>
                <a:gd name="connsiteY9" fmla="*/ 94134 h 101119"/>
                <a:gd name="connsiteX10" fmla="*/ 201 w 117921"/>
                <a:gd name="connsiteY10" fmla="*/ 101194 h 101119"/>
                <a:gd name="connsiteX11" fmla="*/ 94843 w 117921"/>
                <a:gd name="connsiteY11" fmla="*/ 101194 h 101119"/>
                <a:gd name="connsiteX12" fmla="*/ 98132 w 117921"/>
                <a:gd name="connsiteY12" fmla="*/ 87074 h 101119"/>
                <a:gd name="connsiteX13" fmla="*/ 60681 w 117921"/>
                <a:gd name="connsiteY13" fmla="*/ 87074 h 101119"/>
                <a:gd name="connsiteX14" fmla="*/ 51571 w 117921"/>
                <a:gd name="connsiteY14" fmla="*/ 87301 h 101119"/>
                <a:gd name="connsiteX15" fmla="*/ 28290 w 117921"/>
                <a:gd name="connsiteY15" fmla="*/ 87301 h 101119"/>
                <a:gd name="connsiteX16" fmla="*/ 113821 w 117921"/>
                <a:gd name="connsiteY16" fmla="*/ 11007 h 101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7921" h="101119">
                  <a:moveTo>
                    <a:pt x="113821" y="11007"/>
                  </a:moveTo>
                  <a:cubicBezTo>
                    <a:pt x="116099" y="8957"/>
                    <a:pt x="116099" y="8729"/>
                    <a:pt x="116858" y="6452"/>
                  </a:cubicBezTo>
                  <a:lnTo>
                    <a:pt x="118123" y="75"/>
                  </a:lnTo>
                  <a:lnTo>
                    <a:pt x="27531" y="75"/>
                  </a:lnTo>
                  <a:lnTo>
                    <a:pt x="24494" y="13512"/>
                  </a:lnTo>
                  <a:lnTo>
                    <a:pt x="59922" y="13512"/>
                  </a:lnTo>
                  <a:cubicBezTo>
                    <a:pt x="62958" y="13512"/>
                    <a:pt x="65995" y="13284"/>
                    <a:pt x="69031" y="13284"/>
                  </a:cubicBezTo>
                  <a:lnTo>
                    <a:pt x="90288" y="13284"/>
                  </a:lnTo>
                  <a:lnTo>
                    <a:pt x="5516" y="89123"/>
                  </a:lnTo>
                  <a:cubicBezTo>
                    <a:pt x="2479" y="91629"/>
                    <a:pt x="2479" y="92084"/>
                    <a:pt x="1973" y="94134"/>
                  </a:cubicBezTo>
                  <a:cubicBezTo>
                    <a:pt x="1467" y="95273"/>
                    <a:pt x="455" y="99600"/>
                    <a:pt x="201" y="101194"/>
                  </a:cubicBezTo>
                  <a:lnTo>
                    <a:pt x="94843" y="101194"/>
                  </a:lnTo>
                  <a:lnTo>
                    <a:pt x="98132" y="87074"/>
                  </a:lnTo>
                  <a:lnTo>
                    <a:pt x="60681" y="87074"/>
                  </a:lnTo>
                  <a:cubicBezTo>
                    <a:pt x="57644" y="87074"/>
                    <a:pt x="54607" y="87301"/>
                    <a:pt x="51571" y="87301"/>
                  </a:cubicBezTo>
                  <a:lnTo>
                    <a:pt x="28290" y="87301"/>
                  </a:lnTo>
                  <a:lnTo>
                    <a:pt x="113821" y="11007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923" name="Freeform 922">
              <a:extLst>
                <a:ext uri="{FF2B5EF4-FFF2-40B4-BE49-F238E27FC236}">
                  <a16:creationId xmlns:a16="http://schemas.microsoft.com/office/drawing/2014/main" id="{03C25F8F-0260-9189-388E-DF47039BB0BC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13587887" y="7645985"/>
              <a:ext cx="64021" cy="227745"/>
            </a:xfrm>
            <a:custGeom>
              <a:avLst/>
              <a:gdLst>
                <a:gd name="connsiteX0" fmla="*/ 48792 w 64021"/>
                <a:gd name="connsiteY0" fmla="*/ 75 h 227745"/>
                <a:gd name="connsiteX1" fmla="*/ 12100 w 64021"/>
                <a:gd name="connsiteY1" fmla="*/ 48812 h 227745"/>
                <a:gd name="connsiteX2" fmla="*/ 207 w 64021"/>
                <a:gd name="connsiteY2" fmla="*/ 113948 h 227745"/>
                <a:gd name="connsiteX3" fmla="*/ 48792 w 64021"/>
                <a:gd name="connsiteY3" fmla="*/ 227821 h 227745"/>
                <a:gd name="connsiteX4" fmla="*/ 64229 w 64021"/>
                <a:gd name="connsiteY4" fmla="*/ 227821 h 227745"/>
                <a:gd name="connsiteX5" fmla="*/ 19945 w 64021"/>
                <a:gd name="connsiteY5" fmla="*/ 113948 h 227745"/>
                <a:gd name="connsiteX6" fmla="*/ 31079 w 64021"/>
                <a:gd name="connsiteY6" fmla="*/ 47674 h 227745"/>
                <a:gd name="connsiteX7" fmla="*/ 64229 w 64021"/>
                <a:gd name="connsiteY7" fmla="*/ 75 h 227745"/>
                <a:gd name="connsiteX8" fmla="*/ 48792 w 64021"/>
                <a:gd name="connsiteY8" fmla="*/ 75 h 22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021" h="227745">
                  <a:moveTo>
                    <a:pt x="48792" y="75"/>
                  </a:moveTo>
                  <a:cubicBezTo>
                    <a:pt x="40695" y="6907"/>
                    <a:pt x="23740" y="20800"/>
                    <a:pt x="12100" y="48812"/>
                  </a:cubicBezTo>
                  <a:cubicBezTo>
                    <a:pt x="1978" y="73181"/>
                    <a:pt x="207" y="97322"/>
                    <a:pt x="207" y="113948"/>
                  </a:cubicBezTo>
                  <a:cubicBezTo>
                    <a:pt x="207" y="187510"/>
                    <a:pt x="36646" y="217800"/>
                    <a:pt x="48792" y="227821"/>
                  </a:cubicBezTo>
                  <a:lnTo>
                    <a:pt x="64229" y="227821"/>
                  </a:lnTo>
                  <a:cubicBezTo>
                    <a:pt x="52082" y="216889"/>
                    <a:pt x="19945" y="187510"/>
                    <a:pt x="19945" y="113948"/>
                  </a:cubicBezTo>
                  <a:cubicBezTo>
                    <a:pt x="19945" y="101194"/>
                    <a:pt x="20704" y="74548"/>
                    <a:pt x="31079" y="47674"/>
                  </a:cubicBezTo>
                  <a:cubicBezTo>
                    <a:pt x="41454" y="21255"/>
                    <a:pt x="55878" y="7590"/>
                    <a:pt x="64229" y="75"/>
                  </a:cubicBezTo>
                  <a:lnTo>
                    <a:pt x="48792" y="75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924" name="Freeform 923">
              <a:extLst>
                <a:ext uri="{FF2B5EF4-FFF2-40B4-BE49-F238E27FC236}">
                  <a16:creationId xmlns:a16="http://schemas.microsoft.com/office/drawing/2014/main" id="{33027142-6189-F2B3-2BBC-58A705D80A5B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13691863" y="7686751"/>
              <a:ext cx="78192" cy="132548"/>
            </a:xfrm>
            <a:custGeom>
              <a:avLst/>
              <a:gdLst>
                <a:gd name="connsiteX0" fmla="*/ 39687 w 78192"/>
                <a:gd name="connsiteY0" fmla="*/ 42208 h 132548"/>
                <a:gd name="connsiteX1" fmla="*/ 75367 w 78192"/>
                <a:gd name="connsiteY1" fmla="*/ 42208 h 132548"/>
                <a:gd name="connsiteX2" fmla="*/ 78403 w 78192"/>
                <a:gd name="connsiteY2" fmla="*/ 28998 h 132548"/>
                <a:gd name="connsiteX3" fmla="*/ 42723 w 78192"/>
                <a:gd name="connsiteY3" fmla="*/ 28998 h 132548"/>
                <a:gd name="connsiteX4" fmla="*/ 49556 w 78192"/>
                <a:gd name="connsiteY4" fmla="*/ 75 h 132548"/>
                <a:gd name="connsiteX5" fmla="*/ 32095 w 78192"/>
                <a:gd name="connsiteY5" fmla="*/ 75 h 132548"/>
                <a:gd name="connsiteX6" fmla="*/ 25263 w 78192"/>
                <a:gd name="connsiteY6" fmla="*/ 28998 h 132548"/>
                <a:gd name="connsiteX7" fmla="*/ 3247 w 78192"/>
                <a:gd name="connsiteY7" fmla="*/ 28998 h 132548"/>
                <a:gd name="connsiteX8" fmla="*/ 211 w 78192"/>
                <a:gd name="connsiteY8" fmla="*/ 42208 h 132548"/>
                <a:gd name="connsiteX9" fmla="*/ 21467 w 78192"/>
                <a:gd name="connsiteY9" fmla="*/ 42208 h 132548"/>
                <a:gd name="connsiteX10" fmla="*/ 5525 w 78192"/>
                <a:gd name="connsiteY10" fmla="*/ 115086 h 132548"/>
                <a:gd name="connsiteX11" fmla="*/ 21214 w 78192"/>
                <a:gd name="connsiteY11" fmla="*/ 132623 h 132548"/>
                <a:gd name="connsiteX12" fmla="*/ 60184 w 78192"/>
                <a:gd name="connsiteY12" fmla="*/ 123969 h 132548"/>
                <a:gd name="connsiteX13" fmla="*/ 59171 w 78192"/>
                <a:gd name="connsiteY13" fmla="*/ 110531 h 132548"/>
                <a:gd name="connsiteX14" fmla="*/ 34626 w 78192"/>
                <a:gd name="connsiteY14" fmla="*/ 118047 h 132548"/>
                <a:gd name="connsiteX15" fmla="*/ 25010 w 78192"/>
                <a:gd name="connsiteY15" fmla="*/ 107343 h 132548"/>
                <a:gd name="connsiteX16" fmla="*/ 25769 w 78192"/>
                <a:gd name="connsiteY16" fmla="*/ 101877 h 132548"/>
                <a:gd name="connsiteX17" fmla="*/ 39687 w 78192"/>
                <a:gd name="connsiteY17" fmla="*/ 42208 h 13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192" h="132548">
                  <a:moveTo>
                    <a:pt x="39687" y="42208"/>
                  </a:moveTo>
                  <a:lnTo>
                    <a:pt x="75367" y="42208"/>
                  </a:lnTo>
                  <a:lnTo>
                    <a:pt x="78403" y="28998"/>
                  </a:lnTo>
                  <a:lnTo>
                    <a:pt x="42723" y="28998"/>
                  </a:lnTo>
                  <a:lnTo>
                    <a:pt x="49556" y="75"/>
                  </a:lnTo>
                  <a:lnTo>
                    <a:pt x="32095" y="75"/>
                  </a:lnTo>
                  <a:lnTo>
                    <a:pt x="25263" y="28998"/>
                  </a:lnTo>
                  <a:lnTo>
                    <a:pt x="3247" y="28998"/>
                  </a:lnTo>
                  <a:lnTo>
                    <a:pt x="211" y="42208"/>
                  </a:lnTo>
                  <a:lnTo>
                    <a:pt x="21467" y="42208"/>
                  </a:lnTo>
                  <a:cubicBezTo>
                    <a:pt x="18177" y="55189"/>
                    <a:pt x="5525" y="106432"/>
                    <a:pt x="5525" y="115086"/>
                  </a:cubicBezTo>
                  <a:cubicBezTo>
                    <a:pt x="5525" y="128068"/>
                    <a:pt x="11598" y="132623"/>
                    <a:pt x="21214" y="132623"/>
                  </a:cubicBezTo>
                  <a:cubicBezTo>
                    <a:pt x="34626" y="132623"/>
                    <a:pt x="47784" y="129207"/>
                    <a:pt x="60184" y="123969"/>
                  </a:cubicBezTo>
                  <a:lnTo>
                    <a:pt x="59171" y="110531"/>
                  </a:lnTo>
                  <a:cubicBezTo>
                    <a:pt x="50062" y="116225"/>
                    <a:pt x="41205" y="118047"/>
                    <a:pt x="34626" y="118047"/>
                  </a:cubicBezTo>
                  <a:cubicBezTo>
                    <a:pt x="31842" y="118047"/>
                    <a:pt x="25010" y="118047"/>
                    <a:pt x="25010" y="107343"/>
                  </a:cubicBezTo>
                  <a:cubicBezTo>
                    <a:pt x="25010" y="105066"/>
                    <a:pt x="25516" y="103244"/>
                    <a:pt x="25769" y="101877"/>
                  </a:cubicBezTo>
                  <a:lnTo>
                    <a:pt x="39687" y="42208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925" name="Freeform 924">
              <a:extLst>
                <a:ext uri="{FF2B5EF4-FFF2-40B4-BE49-F238E27FC236}">
                  <a16:creationId xmlns:a16="http://schemas.microsoft.com/office/drawing/2014/main" id="{1C42D81F-8C40-C52A-A2DA-10F57E6F8460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13800513" y="7797891"/>
              <a:ext cx="21003" cy="47371"/>
            </a:xfrm>
            <a:custGeom>
              <a:avLst/>
              <a:gdLst>
                <a:gd name="connsiteX0" fmla="*/ 21218 w 21003"/>
                <a:gd name="connsiteY0" fmla="*/ 18750 h 47371"/>
                <a:gd name="connsiteX1" fmla="*/ 21218 w 21003"/>
                <a:gd name="connsiteY1" fmla="*/ 75 h 47371"/>
                <a:gd name="connsiteX2" fmla="*/ 215 w 21003"/>
                <a:gd name="connsiteY2" fmla="*/ 75 h 47371"/>
                <a:gd name="connsiteX3" fmla="*/ 215 w 21003"/>
                <a:gd name="connsiteY3" fmla="*/ 18978 h 47371"/>
                <a:gd name="connsiteX4" fmla="*/ 6541 w 21003"/>
                <a:gd name="connsiteY4" fmla="*/ 18978 h 47371"/>
                <a:gd name="connsiteX5" fmla="*/ 215 w 21003"/>
                <a:gd name="connsiteY5" fmla="*/ 47446 h 47371"/>
                <a:gd name="connsiteX6" fmla="*/ 10590 w 21003"/>
                <a:gd name="connsiteY6" fmla="*/ 47446 h 47371"/>
                <a:gd name="connsiteX7" fmla="*/ 21218 w 21003"/>
                <a:gd name="connsiteY7" fmla="*/ 18750 h 4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3" h="47371">
                  <a:moveTo>
                    <a:pt x="21218" y="18750"/>
                  </a:moveTo>
                  <a:lnTo>
                    <a:pt x="21218" y="75"/>
                  </a:lnTo>
                  <a:lnTo>
                    <a:pt x="215" y="75"/>
                  </a:lnTo>
                  <a:lnTo>
                    <a:pt x="215" y="18978"/>
                  </a:lnTo>
                  <a:lnTo>
                    <a:pt x="6541" y="18978"/>
                  </a:lnTo>
                  <a:lnTo>
                    <a:pt x="215" y="47446"/>
                  </a:lnTo>
                  <a:lnTo>
                    <a:pt x="10590" y="47446"/>
                  </a:lnTo>
                  <a:lnTo>
                    <a:pt x="21218" y="18750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926" name="Freeform 925">
              <a:extLst>
                <a:ext uri="{FF2B5EF4-FFF2-40B4-BE49-F238E27FC236}">
                  <a16:creationId xmlns:a16="http://schemas.microsoft.com/office/drawing/2014/main" id="{3F95B657-BD0E-0C69-F156-38942C86122D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13888433" y="7715675"/>
              <a:ext cx="136141" cy="101119"/>
            </a:xfrm>
            <a:custGeom>
              <a:avLst/>
              <a:gdLst>
                <a:gd name="connsiteX0" fmla="*/ 78412 w 136141"/>
                <a:gd name="connsiteY0" fmla="*/ 49040 h 101119"/>
                <a:gd name="connsiteX1" fmla="*/ 136361 w 136141"/>
                <a:gd name="connsiteY1" fmla="*/ 75 h 101119"/>
                <a:gd name="connsiteX2" fmla="*/ 115358 w 136141"/>
                <a:gd name="connsiteY2" fmla="*/ 75 h 101119"/>
                <a:gd name="connsiteX3" fmla="*/ 72845 w 136141"/>
                <a:gd name="connsiteY3" fmla="*/ 37653 h 101119"/>
                <a:gd name="connsiteX4" fmla="*/ 46528 w 136141"/>
                <a:gd name="connsiteY4" fmla="*/ 75 h 101119"/>
                <a:gd name="connsiteX5" fmla="*/ 25524 w 136141"/>
                <a:gd name="connsiteY5" fmla="*/ 75 h 101119"/>
                <a:gd name="connsiteX6" fmla="*/ 61711 w 136141"/>
                <a:gd name="connsiteY6" fmla="*/ 49040 h 101119"/>
                <a:gd name="connsiteX7" fmla="*/ 219 w 136141"/>
                <a:gd name="connsiteY7" fmla="*/ 101194 h 101119"/>
                <a:gd name="connsiteX8" fmla="*/ 20969 w 136141"/>
                <a:gd name="connsiteY8" fmla="*/ 101194 h 101119"/>
                <a:gd name="connsiteX9" fmla="*/ 67784 w 136141"/>
                <a:gd name="connsiteY9" fmla="*/ 58378 h 101119"/>
                <a:gd name="connsiteX10" fmla="*/ 95620 w 136141"/>
                <a:gd name="connsiteY10" fmla="*/ 101194 h 101119"/>
                <a:gd name="connsiteX11" fmla="*/ 116623 w 136141"/>
                <a:gd name="connsiteY11" fmla="*/ 101194 h 101119"/>
                <a:gd name="connsiteX12" fmla="*/ 78412 w 136141"/>
                <a:gd name="connsiteY12" fmla="*/ 49040 h 101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141" h="101119">
                  <a:moveTo>
                    <a:pt x="78412" y="49040"/>
                  </a:moveTo>
                  <a:lnTo>
                    <a:pt x="136361" y="75"/>
                  </a:lnTo>
                  <a:lnTo>
                    <a:pt x="115358" y="75"/>
                  </a:lnTo>
                  <a:lnTo>
                    <a:pt x="72845" y="37653"/>
                  </a:lnTo>
                  <a:lnTo>
                    <a:pt x="46528" y="75"/>
                  </a:lnTo>
                  <a:lnTo>
                    <a:pt x="25524" y="75"/>
                  </a:lnTo>
                  <a:lnTo>
                    <a:pt x="61711" y="49040"/>
                  </a:lnTo>
                  <a:lnTo>
                    <a:pt x="219" y="101194"/>
                  </a:lnTo>
                  <a:lnTo>
                    <a:pt x="20969" y="101194"/>
                  </a:lnTo>
                  <a:lnTo>
                    <a:pt x="67784" y="58378"/>
                  </a:lnTo>
                  <a:lnTo>
                    <a:pt x="95620" y="101194"/>
                  </a:lnTo>
                  <a:lnTo>
                    <a:pt x="116623" y="101194"/>
                  </a:lnTo>
                  <a:lnTo>
                    <a:pt x="78412" y="49040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927" name="Freeform 926">
              <a:extLst>
                <a:ext uri="{FF2B5EF4-FFF2-40B4-BE49-F238E27FC236}">
                  <a16:creationId xmlns:a16="http://schemas.microsoft.com/office/drawing/2014/main" id="{3F71F167-4F52-122D-CA03-F0DC30845EA4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14042491" y="7645985"/>
              <a:ext cx="64021" cy="227745"/>
            </a:xfrm>
            <a:custGeom>
              <a:avLst/>
              <a:gdLst>
                <a:gd name="connsiteX0" fmla="*/ 15661 w 64021"/>
                <a:gd name="connsiteY0" fmla="*/ 227821 h 227745"/>
                <a:gd name="connsiteX1" fmla="*/ 52353 w 64021"/>
                <a:gd name="connsiteY1" fmla="*/ 179083 h 227745"/>
                <a:gd name="connsiteX2" fmla="*/ 64247 w 64021"/>
                <a:gd name="connsiteY2" fmla="*/ 113948 h 227745"/>
                <a:gd name="connsiteX3" fmla="*/ 15661 w 64021"/>
                <a:gd name="connsiteY3" fmla="*/ 75 h 227745"/>
                <a:gd name="connsiteX4" fmla="*/ 225 w 64021"/>
                <a:gd name="connsiteY4" fmla="*/ 75 h 227745"/>
                <a:gd name="connsiteX5" fmla="*/ 44509 w 64021"/>
                <a:gd name="connsiteY5" fmla="*/ 113948 h 227745"/>
                <a:gd name="connsiteX6" fmla="*/ 33375 w 64021"/>
                <a:gd name="connsiteY6" fmla="*/ 180222 h 227745"/>
                <a:gd name="connsiteX7" fmla="*/ 225 w 64021"/>
                <a:gd name="connsiteY7" fmla="*/ 227821 h 227745"/>
                <a:gd name="connsiteX8" fmla="*/ 15661 w 64021"/>
                <a:gd name="connsiteY8" fmla="*/ 227821 h 22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021" h="227745">
                  <a:moveTo>
                    <a:pt x="15661" y="227821"/>
                  </a:moveTo>
                  <a:cubicBezTo>
                    <a:pt x="23759" y="220988"/>
                    <a:pt x="40713" y="207096"/>
                    <a:pt x="52353" y="179083"/>
                  </a:cubicBezTo>
                  <a:cubicBezTo>
                    <a:pt x="62475" y="154714"/>
                    <a:pt x="64247" y="130573"/>
                    <a:pt x="64247" y="113948"/>
                  </a:cubicBezTo>
                  <a:cubicBezTo>
                    <a:pt x="64247" y="40386"/>
                    <a:pt x="27807" y="10096"/>
                    <a:pt x="15661" y="75"/>
                  </a:cubicBezTo>
                  <a:lnTo>
                    <a:pt x="225" y="75"/>
                  </a:lnTo>
                  <a:cubicBezTo>
                    <a:pt x="12371" y="11007"/>
                    <a:pt x="44509" y="40386"/>
                    <a:pt x="44509" y="113948"/>
                  </a:cubicBezTo>
                  <a:cubicBezTo>
                    <a:pt x="44509" y="126701"/>
                    <a:pt x="43750" y="153348"/>
                    <a:pt x="33375" y="180222"/>
                  </a:cubicBezTo>
                  <a:cubicBezTo>
                    <a:pt x="22999" y="206640"/>
                    <a:pt x="8575" y="220305"/>
                    <a:pt x="225" y="227821"/>
                  </a:cubicBezTo>
                  <a:lnTo>
                    <a:pt x="15661" y="227821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928" name="Freeform 927">
              <a:extLst>
                <a:ext uri="{FF2B5EF4-FFF2-40B4-BE49-F238E27FC236}">
                  <a16:creationId xmlns:a16="http://schemas.microsoft.com/office/drawing/2014/main" id="{5A97AF31-EED1-821A-0E97-83B6F0057984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14211191" y="7732528"/>
              <a:ext cx="168279" cy="54659"/>
            </a:xfrm>
            <a:custGeom>
              <a:avLst/>
              <a:gdLst>
                <a:gd name="connsiteX0" fmla="*/ 159907 w 168279"/>
                <a:gd name="connsiteY0" fmla="*/ 9185 h 54659"/>
                <a:gd name="connsiteX1" fmla="*/ 168511 w 168279"/>
                <a:gd name="connsiteY1" fmla="*/ 4630 h 54659"/>
                <a:gd name="connsiteX2" fmla="*/ 160160 w 168279"/>
                <a:gd name="connsiteY2" fmla="*/ 75 h 54659"/>
                <a:gd name="connsiteX3" fmla="*/ 8582 w 168279"/>
                <a:gd name="connsiteY3" fmla="*/ 75 h 54659"/>
                <a:gd name="connsiteX4" fmla="*/ 231 w 168279"/>
                <a:gd name="connsiteY4" fmla="*/ 4630 h 54659"/>
                <a:gd name="connsiteX5" fmla="*/ 8835 w 168279"/>
                <a:gd name="connsiteY5" fmla="*/ 9185 h 54659"/>
                <a:gd name="connsiteX6" fmla="*/ 159907 w 168279"/>
                <a:gd name="connsiteY6" fmla="*/ 9185 h 54659"/>
                <a:gd name="connsiteX7" fmla="*/ 160160 w 168279"/>
                <a:gd name="connsiteY7" fmla="*/ 54734 h 54659"/>
                <a:gd name="connsiteX8" fmla="*/ 168511 w 168279"/>
                <a:gd name="connsiteY8" fmla="*/ 50179 h 54659"/>
                <a:gd name="connsiteX9" fmla="*/ 159907 w 168279"/>
                <a:gd name="connsiteY9" fmla="*/ 45624 h 54659"/>
                <a:gd name="connsiteX10" fmla="*/ 8835 w 168279"/>
                <a:gd name="connsiteY10" fmla="*/ 45624 h 54659"/>
                <a:gd name="connsiteX11" fmla="*/ 231 w 168279"/>
                <a:gd name="connsiteY11" fmla="*/ 50179 h 54659"/>
                <a:gd name="connsiteX12" fmla="*/ 8582 w 168279"/>
                <a:gd name="connsiteY12" fmla="*/ 54734 h 54659"/>
                <a:gd name="connsiteX13" fmla="*/ 160160 w 168279"/>
                <a:gd name="connsiteY13" fmla="*/ 54734 h 5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9" h="54659">
                  <a:moveTo>
                    <a:pt x="159907" y="9185"/>
                  </a:moveTo>
                  <a:cubicBezTo>
                    <a:pt x="163703" y="9185"/>
                    <a:pt x="168511" y="9185"/>
                    <a:pt x="168511" y="4630"/>
                  </a:cubicBezTo>
                  <a:cubicBezTo>
                    <a:pt x="168511" y="75"/>
                    <a:pt x="163703" y="75"/>
                    <a:pt x="160160" y="75"/>
                  </a:cubicBezTo>
                  <a:lnTo>
                    <a:pt x="8582" y="75"/>
                  </a:lnTo>
                  <a:cubicBezTo>
                    <a:pt x="5039" y="75"/>
                    <a:pt x="231" y="75"/>
                    <a:pt x="231" y="4630"/>
                  </a:cubicBezTo>
                  <a:cubicBezTo>
                    <a:pt x="231" y="9185"/>
                    <a:pt x="5039" y="9185"/>
                    <a:pt x="8835" y="9185"/>
                  </a:cubicBezTo>
                  <a:lnTo>
                    <a:pt x="159907" y="9185"/>
                  </a:lnTo>
                  <a:close/>
                  <a:moveTo>
                    <a:pt x="160160" y="54734"/>
                  </a:moveTo>
                  <a:cubicBezTo>
                    <a:pt x="163703" y="54734"/>
                    <a:pt x="168511" y="54734"/>
                    <a:pt x="168511" y="50179"/>
                  </a:cubicBezTo>
                  <a:cubicBezTo>
                    <a:pt x="168511" y="45624"/>
                    <a:pt x="163703" y="45624"/>
                    <a:pt x="159907" y="45624"/>
                  </a:cubicBezTo>
                  <a:lnTo>
                    <a:pt x="8835" y="45624"/>
                  </a:lnTo>
                  <a:cubicBezTo>
                    <a:pt x="5039" y="45624"/>
                    <a:pt x="231" y="45624"/>
                    <a:pt x="231" y="50179"/>
                  </a:cubicBezTo>
                  <a:cubicBezTo>
                    <a:pt x="231" y="54734"/>
                    <a:pt x="5039" y="54734"/>
                    <a:pt x="8582" y="54734"/>
                  </a:cubicBezTo>
                  <a:lnTo>
                    <a:pt x="160160" y="54734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929" name="Freeform 928">
              <a:extLst>
                <a:ext uri="{FF2B5EF4-FFF2-40B4-BE49-F238E27FC236}">
                  <a16:creationId xmlns:a16="http://schemas.microsoft.com/office/drawing/2014/main" id="{61EF9231-23A6-BC3A-F51A-BF7517B4AF22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14464129" y="7715675"/>
              <a:ext cx="136141" cy="101119"/>
            </a:xfrm>
            <a:custGeom>
              <a:avLst/>
              <a:gdLst>
                <a:gd name="connsiteX0" fmla="*/ 78435 w 136141"/>
                <a:gd name="connsiteY0" fmla="*/ 49040 h 101119"/>
                <a:gd name="connsiteX1" fmla="*/ 136384 w 136141"/>
                <a:gd name="connsiteY1" fmla="*/ 75 h 101119"/>
                <a:gd name="connsiteX2" fmla="*/ 115380 w 136141"/>
                <a:gd name="connsiteY2" fmla="*/ 75 h 101119"/>
                <a:gd name="connsiteX3" fmla="*/ 72868 w 136141"/>
                <a:gd name="connsiteY3" fmla="*/ 37653 h 101119"/>
                <a:gd name="connsiteX4" fmla="*/ 46550 w 136141"/>
                <a:gd name="connsiteY4" fmla="*/ 75 h 101119"/>
                <a:gd name="connsiteX5" fmla="*/ 25547 w 136141"/>
                <a:gd name="connsiteY5" fmla="*/ 75 h 101119"/>
                <a:gd name="connsiteX6" fmla="*/ 61733 w 136141"/>
                <a:gd name="connsiteY6" fmla="*/ 49040 h 101119"/>
                <a:gd name="connsiteX7" fmla="*/ 242 w 136141"/>
                <a:gd name="connsiteY7" fmla="*/ 101194 h 101119"/>
                <a:gd name="connsiteX8" fmla="*/ 20992 w 136141"/>
                <a:gd name="connsiteY8" fmla="*/ 101194 h 101119"/>
                <a:gd name="connsiteX9" fmla="*/ 67807 w 136141"/>
                <a:gd name="connsiteY9" fmla="*/ 58378 h 101119"/>
                <a:gd name="connsiteX10" fmla="*/ 95642 w 136141"/>
                <a:gd name="connsiteY10" fmla="*/ 101194 h 101119"/>
                <a:gd name="connsiteX11" fmla="*/ 116646 w 136141"/>
                <a:gd name="connsiteY11" fmla="*/ 101194 h 101119"/>
                <a:gd name="connsiteX12" fmla="*/ 78435 w 136141"/>
                <a:gd name="connsiteY12" fmla="*/ 49040 h 101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141" h="101119">
                  <a:moveTo>
                    <a:pt x="78435" y="49040"/>
                  </a:moveTo>
                  <a:lnTo>
                    <a:pt x="136384" y="75"/>
                  </a:lnTo>
                  <a:lnTo>
                    <a:pt x="115380" y="75"/>
                  </a:lnTo>
                  <a:lnTo>
                    <a:pt x="72868" y="37653"/>
                  </a:lnTo>
                  <a:lnTo>
                    <a:pt x="46550" y="75"/>
                  </a:lnTo>
                  <a:lnTo>
                    <a:pt x="25547" y="75"/>
                  </a:lnTo>
                  <a:lnTo>
                    <a:pt x="61733" y="49040"/>
                  </a:lnTo>
                  <a:lnTo>
                    <a:pt x="242" y="101194"/>
                  </a:lnTo>
                  <a:lnTo>
                    <a:pt x="20992" y="101194"/>
                  </a:lnTo>
                  <a:lnTo>
                    <a:pt x="67807" y="58378"/>
                  </a:lnTo>
                  <a:lnTo>
                    <a:pt x="95642" y="101194"/>
                  </a:lnTo>
                  <a:lnTo>
                    <a:pt x="116646" y="101194"/>
                  </a:lnTo>
                  <a:lnTo>
                    <a:pt x="78435" y="49040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930" name="Freeform 929">
              <a:extLst>
                <a:ext uri="{FF2B5EF4-FFF2-40B4-BE49-F238E27FC236}">
                  <a16:creationId xmlns:a16="http://schemas.microsoft.com/office/drawing/2014/main" id="{EEB882E6-9134-187D-2430-7D513F5CBB6C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14671748" y="7686751"/>
              <a:ext cx="78192" cy="132548"/>
            </a:xfrm>
            <a:custGeom>
              <a:avLst/>
              <a:gdLst>
                <a:gd name="connsiteX0" fmla="*/ 39725 w 78192"/>
                <a:gd name="connsiteY0" fmla="*/ 42208 h 132548"/>
                <a:gd name="connsiteX1" fmla="*/ 75405 w 78192"/>
                <a:gd name="connsiteY1" fmla="*/ 42208 h 132548"/>
                <a:gd name="connsiteX2" fmla="*/ 78442 w 78192"/>
                <a:gd name="connsiteY2" fmla="*/ 28998 h 132548"/>
                <a:gd name="connsiteX3" fmla="*/ 42762 w 78192"/>
                <a:gd name="connsiteY3" fmla="*/ 28998 h 132548"/>
                <a:gd name="connsiteX4" fmla="*/ 49594 w 78192"/>
                <a:gd name="connsiteY4" fmla="*/ 75 h 132548"/>
                <a:gd name="connsiteX5" fmla="*/ 32134 w 78192"/>
                <a:gd name="connsiteY5" fmla="*/ 75 h 132548"/>
                <a:gd name="connsiteX6" fmla="*/ 25301 w 78192"/>
                <a:gd name="connsiteY6" fmla="*/ 28998 h 132548"/>
                <a:gd name="connsiteX7" fmla="*/ 3286 w 78192"/>
                <a:gd name="connsiteY7" fmla="*/ 28998 h 132548"/>
                <a:gd name="connsiteX8" fmla="*/ 249 w 78192"/>
                <a:gd name="connsiteY8" fmla="*/ 42208 h 132548"/>
                <a:gd name="connsiteX9" fmla="*/ 21505 w 78192"/>
                <a:gd name="connsiteY9" fmla="*/ 42208 h 132548"/>
                <a:gd name="connsiteX10" fmla="*/ 5563 w 78192"/>
                <a:gd name="connsiteY10" fmla="*/ 115086 h 132548"/>
                <a:gd name="connsiteX11" fmla="*/ 21252 w 78192"/>
                <a:gd name="connsiteY11" fmla="*/ 132623 h 132548"/>
                <a:gd name="connsiteX12" fmla="*/ 60222 w 78192"/>
                <a:gd name="connsiteY12" fmla="*/ 123969 h 132548"/>
                <a:gd name="connsiteX13" fmla="*/ 59210 w 78192"/>
                <a:gd name="connsiteY13" fmla="*/ 110531 h 132548"/>
                <a:gd name="connsiteX14" fmla="*/ 34664 w 78192"/>
                <a:gd name="connsiteY14" fmla="*/ 118047 h 132548"/>
                <a:gd name="connsiteX15" fmla="*/ 25048 w 78192"/>
                <a:gd name="connsiteY15" fmla="*/ 107343 h 132548"/>
                <a:gd name="connsiteX16" fmla="*/ 25807 w 78192"/>
                <a:gd name="connsiteY16" fmla="*/ 101877 h 132548"/>
                <a:gd name="connsiteX17" fmla="*/ 39725 w 78192"/>
                <a:gd name="connsiteY17" fmla="*/ 42208 h 13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192" h="132548">
                  <a:moveTo>
                    <a:pt x="39725" y="42208"/>
                  </a:moveTo>
                  <a:lnTo>
                    <a:pt x="75405" y="42208"/>
                  </a:lnTo>
                  <a:lnTo>
                    <a:pt x="78442" y="28998"/>
                  </a:lnTo>
                  <a:lnTo>
                    <a:pt x="42762" y="28998"/>
                  </a:lnTo>
                  <a:lnTo>
                    <a:pt x="49594" y="75"/>
                  </a:lnTo>
                  <a:lnTo>
                    <a:pt x="32134" y="75"/>
                  </a:lnTo>
                  <a:lnTo>
                    <a:pt x="25301" y="28998"/>
                  </a:lnTo>
                  <a:lnTo>
                    <a:pt x="3286" y="28998"/>
                  </a:lnTo>
                  <a:lnTo>
                    <a:pt x="249" y="42208"/>
                  </a:lnTo>
                  <a:lnTo>
                    <a:pt x="21505" y="42208"/>
                  </a:lnTo>
                  <a:cubicBezTo>
                    <a:pt x="18216" y="55189"/>
                    <a:pt x="5563" y="106432"/>
                    <a:pt x="5563" y="115086"/>
                  </a:cubicBezTo>
                  <a:cubicBezTo>
                    <a:pt x="5563" y="128068"/>
                    <a:pt x="11636" y="132623"/>
                    <a:pt x="21252" y="132623"/>
                  </a:cubicBezTo>
                  <a:cubicBezTo>
                    <a:pt x="34664" y="132623"/>
                    <a:pt x="47823" y="129207"/>
                    <a:pt x="60222" y="123969"/>
                  </a:cubicBezTo>
                  <a:lnTo>
                    <a:pt x="59210" y="110531"/>
                  </a:lnTo>
                  <a:cubicBezTo>
                    <a:pt x="50100" y="116225"/>
                    <a:pt x="41243" y="118047"/>
                    <a:pt x="34664" y="118047"/>
                  </a:cubicBezTo>
                  <a:cubicBezTo>
                    <a:pt x="31881" y="118047"/>
                    <a:pt x="25048" y="118047"/>
                    <a:pt x="25048" y="107343"/>
                  </a:cubicBezTo>
                  <a:cubicBezTo>
                    <a:pt x="25048" y="105066"/>
                    <a:pt x="25554" y="103244"/>
                    <a:pt x="25807" y="101877"/>
                  </a:cubicBezTo>
                  <a:lnTo>
                    <a:pt x="39725" y="42208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931" name="Freeform 930">
              <a:extLst>
                <a:ext uri="{FF2B5EF4-FFF2-40B4-BE49-F238E27FC236}">
                  <a16:creationId xmlns:a16="http://schemas.microsoft.com/office/drawing/2014/main" id="{43B4F631-E5FD-9842-CFDF-28E70023E328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14775843" y="7645985"/>
              <a:ext cx="64021" cy="227745"/>
            </a:xfrm>
            <a:custGeom>
              <a:avLst/>
              <a:gdLst>
                <a:gd name="connsiteX0" fmla="*/ 48839 w 64021"/>
                <a:gd name="connsiteY0" fmla="*/ 75 h 227745"/>
                <a:gd name="connsiteX1" fmla="*/ 12147 w 64021"/>
                <a:gd name="connsiteY1" fmla="*/ 48812 h 227745"/>
                <a:gd name="connsiteX2" fmla="*/ 253 w 64021"/>
                <a:gd name="connsiteY2" fmla="*/ 113948 h 227745"/>
                <a:gd name="connsiteX3" fmla="*/ 48839 w 64021"/>
                <a:gd name="connsiteY3" fmla="*/ 227821 h 227745"/>
                <a:gd name="connsiteX4" fmla="*/ 64275 w 64021"/>
                <a:gd name="connsiteY4" fmla="*/ 227821 h 227745"/>
                <a:gd name="connsiteX5" fmla="*/ 19991 w 64021"/>
                <a:gd name="connsiteY5" fmla="*/ 113948 h 227745"/>
                <a:gd name="connsiteX6" fmla="*/ 31126 w 64021"/>
                <a:gd name="connsiteY6" fmla="*/ 47674 h 227745"/>
                <a:gd name="connsiteX7" fmla="*/ 64275 w 64021"/>
                <a:gd name="connsiteY7" fmla="*/ 75 h 227745"/>
                <a:gd name="connsiteX8" fmla="*/ 48839 w 64021"/>
                <a:gd name="connsiteY8" fmla="*/ 75 h 22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021" h="227745">
                  <a:moveTo>
                    <a:pt x="48839" y="75"/>
                  </a:moveTo>
                  <a:cubicBezTo>
                    <a:pt x="40742" y="6907"/>
                    <a:pt x="23787" y="20800"/>
                    <a:pt x="12147" y="48812"/>
                  </a:cubicBezTo>
                  <a:cubicBezTo>
                    <a:pt x="2025" y="73181"/>
                    <a:pt x="253" y="97322"/>
                    <a:pt x="253" y="113948"/>
                  </a:cubicBezTo>
                  <a:cubicBezTo>
                    <a:pt x="253" y="187510"/>
                    <a:pt x="36693" y="217800"/>
                    <a:pt x="48839" y="227821"/>
                  </a:cubicBezTo>
                  <a:lnTo>
                    <a:pt x="64275" y="227821"/>
                  </a:lnTo>
                  <a:cubicBezTo>
                    <a:pt x="52129" y="216889"/>
                    <a:pt x="19991" y="187510"/>
                    <a:pt x="19991" y="113948"/>
                  </a:cubicBezTo>
                  <a:cubicBezTo>
                    <a:pt x="19991" y="101194"/>
                    <a:pt x="20751" y="74548"/>
                    <a:pt x="31126" y="47674"/>
                  </a:cubicBezTo>
                  <a:cubicBezTo>
                    <a:pt x="41501" y="21255"/>
                    <a:pt x="55925" y="7590"/>
                    <a:pt x="64275" y="75"/>
                  </a:cubicBezTo>
                  <a:lnTo>
                    <a:pt x="48839" y="75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932" name="Freeform 931">
              <a:extLst>
                <a:ext uri="{FF2B5EF4-FFF2-40B4-BE49-F238E27FC236}">
                  <a16:creationId xmlns:a16="http://schemas.microsoft.com/office/drawing/2014/main" id="{5CF41812-4332-EE7A-9148-78D5531BDEE3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14863371" y="7711803"/>
              <a:ext cx="100714" cy="107496"/>
            </a:xfrm>
            <a:custGeom>
              <a:avLst/>
              <a:gdLst>
                <a:gd name="connsiteX0" fmla="*/ 100972 w 100714"/>
                <a:gd name="connsiteY0" fmla="*/ 7363 h 107496"/>
                <a:gd name="connsiteX1" fmla="*/ 66051 w 100714"/>
                <a:gd name="connsiteY1" fmla="*/ 75 h 107496"/>
                <a:gd name="connsiteX2" fmla="*/ 31383 w 100714"/>
                <a:gd name="connsiteY2" fmla="*/ 9185 h 107496"/>
                <a:gd name="connsiteX3" fmla="*/ 16453 w 100714"/>
                <a:gd name="connsiteY3" fmla="*/ 35375 h 107496"/>
                <a:gd name="connsiteX4" fmla="*/ 24803 w 100714"/>
                <a:gd name="connsiteY4" fmla="*/ 51773 h 107496"/>
                <a:gd name="connsiteX5" fmla="*/ 52639 w 100714"/>
                <a:gd name="connsiteY5" fmla="*/ 61338 h 107496"/>
                <a:gd name="connsiteX6" fmla="*/ 71112 w 100714"/>
                <a:gd name="connsiteY6" fmla="*/ 75003 h 107496"/>
                <a:gd name="connsiteX7" fmla="*/ 43276 w 100714"/>
                <a:gd name="connsiteY7" fmla="*/ 93223 h 107496"/>
                <a:gd name="connsiteX8" fmla="*/ 6837 w 100714"/>
                <a:gd name="connsiteY8" fmla="*/ 82063 h 107496"/>
                <a:gd name="connsiteX9" fmla="*/ 1270 w 100714"/>
                <a:gd name="connsiteY9" fmla="*/ 94362 h 107496"/>
                <a:gd name="connsiteX10" fmla="*/ 257 w 100714"/>
                <a:gd name="connsiteY10" fmla="*/ 97322 h 107496"/>
                <a:gd name="connsiteX11" fmla="*/ 40239 w 100714"/>
                <a:gd name="connsiteY11" fmla="*/ 107571 h 107496"/>
                <a:gd name="connsiteX12" fmla="*/ 89837 w 100714"/>
                <a:gd name="connsiteY12" fmla="*/ 69993 h 107496"/>
                <a:gd name="connsiteX13" fmla="*/ 80221 w 100714"/>
                <a:gd name="connsiteY13" fmla="*/ 51318 h 107496"/>
                <a:gd name="connsiteX14" fmla="*/ 54916 w 100714"/>
                <a:gd name="connsiteY14" fmla="*/ 42891 h 107496"/>
                <a:gd name="connsiteX15" fmla="*/ 35431 w 100714"/>
                <a:gd name="connsiteY15" fmla="*/ 30137 h 107496"/>
                <a:gd name="connsiteX16" fmla="*/ 60737 w 100714"/>
                <a:gd name="connsiteY16" fmla="*/ 13512 h 107496"/>
                <a:gd name="connsiteX17" fmla="*/ 94392 w 100714"/>
                <a:gd name="connsiteY17" fmla="*/ 22166 h 107496"/>
                <a:gd name="connsiteX18" fmla="*/ 94645 w 100714"/>
                <a:gd name="connsiteY18" fmla="*/ 22166 h 107496"/>
                <a:gd name="connsiteX19" fmla="*/ 100972 w 100714"/>
                <a:gd name="connsiteY19" fmla="*/ 7363 h 10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714" h="107496">
                  <a:moveTo>
                    <a:pt x="100972" y="7363"/>
                  </a:moveTo>
                  <a:cubicBezTo>
                    <a:pt x="89584" y="2352"/>
                    <a:pt x="80475" y="75"/>
                    <a:pt x="66051" y="75"/>
                  </a:cubicBezTo>
                  <a:cubicBezTo>
                    <a:pt x="56688" y="75"/>
                    <a:pt x="43276" y="986"/>
                    <a:pt x="31383" y="9185"/>
                  </a:cubicBezTo>
                  <a:cubicBezTo>
                    <a:pt x="20754" y="16472"/>
                    <a:pt x="16453" y="28771"/>
                    <a:pt x="16453" y="35375"/>
                  </a:cubicBezTo>
                  <a:cubicBezTo>
                    <a:pt x="16453" y="42208"/>
                    <a:pt x="19742" y="47446"/>
                    <a:pt x="24803" y="51773"/>
                  </a:cubicBezTo>
                  <a:cubicBezTo>
                    <a:pt x="31130" y="57467"/>
                    <a:pt x="37456" y="58605"/>
                    <a:pt x="52639" y="61338"/>
                  </a:cubicBezTo>
                  <a:cubicBezTo>
                    <a:pt x="59471" y="62705"/>
                    <a:pt x="71112" y="64982"/>
                    <a:pt x="71112" y="75003"/>
                  </a:cubicBezTo>
                  <a:cubicBezTo>
                    <a:pt x="71112" y="75231"/>
                    <a:pt x="71112" y="93223"/>
                    <a:pt x="43276" y="93223"/>
                  </a:cubicBezTo>
                  <a:cubicBezTo>
                    <a:pt x="34166" y="93223"/>
                    <a:pt x="19489" y="91401"/>
                    <a:pt x="6837" y="82063"/>
                  </a:cubicBezTo>
                  <a:lnTo>
                    <a:pt x="1270" y="94362"/>
                  </a:lnTo>
                  <a:cubicBezTo>
                    <a:pt x="1016" y="95045"/>
                    <a:pt x="257" y="96411"/>
                    <a:pt x="257" y="97322"/>
                  </a:cubicBezTo>
                  <a:cubicBezTo>
                    <a:pt x="257" y="98005"/>
                    <a:pt x="15946" y="107571"/>
                    <a:pt x="40239" y="107571"/>
                  </a:cubicBezTo>
                  <a:cubicBezTo>
                    <a:pt x="81993" y="107571"/>
                    <a:pt x="89837" y="79330"/>
                    <a:pt x="89837" y="69993"/>
                  </a:cubicBezTo>
                  <a:cubicBezTo>
                    <a:pt x="89837" y="59061"/>
                    <a:pt x="82499" y="53140"/>
                    <a:pt x="80221" y="51318"/>
                  </a:cubicBezTo>
                  <a:cubicBezTo>
                    <a:pt x="73136" y="46307"/>
                    <a:pt x="68834" y="45624"/>
                    <a:pt x="54916" y="42891"/>
                  </a:cubicBezTo>
                  <a:cubicBezTo>
                    <a:pt x="44794" y="41069"/>
                    <a:pt x="35431" y="39247"/>
                    <a:pt x="35431" y="30137"/>
                  </a:cubicBezTo>
                  <a:cubicBezTo>
                    <a:pt x="35431" y="29682"/>
                    <a:pt x="35431" y="13512"/>
                    <a:pt x="60737" y="13512"/>
                  </a:cubicBezTo>
                  <a:cubicBezTo>
                    <a:pt x="74401" y="13512"/>
                    <a:pt x="84270" y="16245"/>
                    <a:pt x="94392" y="22166"/>
                  </a:cubicBezTo>
                  <a:lnTo>
                    <a:pt x="94645" y="22166"/>
                  </a:lnTo>
                  <a:lnTo>
                    <a:pt x="100972" y="7363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933" name="Freeform 932">
              <a:extLst>
                <a:ext uri="{FF2B5EF4-FFF2-40B4-BE49-F238E27FC236}">
                  <a16:creationId xmlns:a16="http://schemas.microsoft.com/office/drawing/2014/main" id="{44FA9BDD-5E1C-0C25-2667-31F894156BAB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14985123" y="7645985"/>
              <a:ext cx="64021" cy="227745"/>
            </a:xfrm>
            <a:custGeom>
              <a:avLst/>
              <a:gdLst>
                <a:gd name="connsiteX0" fmla="*/ 15698 w 64021"/>
                <a:gd name="connsiteY0" fmla="*/ 227821 h 227745"/>
                <a:gd name="connsiteX1" fmla="*/ 52390 w 64021"/>
                <a:gd name="connsiteY1" fmla="*/ 179083 h 227745"/>
                <a:gd name="connsiteX2" fmla="*/ 64284 w 64021"/>
                <a:gd name="connsiteY2" fmla="*/ 113948 h 227745"/>
                <a:gd name="connsiteX3" fmla="*/ 15698 w 64021"/>
                <a:gd name="connsiteY3" fmla="*/ 75 h 227745"/>
                <a:gd name="connsiteX4" fmla="*/ 262 w 64021"/>
                <a:gd name="connsiteY4" fmla="*/ 75 h 227745"/>
                <a:gd name="connsiteX5" fmla="*/ 44546 w 64021"/>
                <a:gd name="connsiteY5" fmla="*/ 113948 h 227745"/>
                <a:gd name="connsiteX6" fmla="*/ 33412 w 64021"/>
                <a:gd name="connsiteY6" fmla="*/ 180222 h 227745"/>
                <a:gd name="connsiteX7" fmla="*/ 262 w 64021"/>
                <a:gd name="connsiteY7" fmla="*/ 227821 h 227745"/>
                <a:gd name="connsiteX8" fmla="*/ 15698 w 64021"/>
                <a:gd name="connsiteY8" fmla="*/ 227821 h 22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021" h="227745">
                  <a:moveTo>
                    <a:pt x="15698" y="227821"/>
                  </a:moveTo>
                  <a:cubicBezTo>
                    <a:pt x="23796" y="220988"/>
                    <a:pt x="40750" y="207096"/>
                    <a:pt x="52390" y="179083"/>
                  </a:cubicBezTo>
                  <a:cubicBezTo>
                    <a:pt x="62512" y="154714"/>
                    <a:pt x="64284" y="130573"/>
                    <a:pt x="64284" y="113948"/>
                  </a:cubicBezTo>
                  <a:cubicBezTo>
                    <a:pt x="64284" y="40386"/>
                    <a:pt x="27844" y="10096"/>
                    <a:pt x="15698" y="75"/>
                  </a:cubicBezTo>
                  <a:lnTo>
                    <a:pt x="262" y="75"/>
                  </a:lnTo>
                  <a:cubicBezTo>
                    <a:pt x="12408" y="11007"/>
                    <a:pt x="44546" y="40386"/>
                    <a:pt x="44546" y="113948"/>
                  </a:cubicBezTo>
                  <a:cubicBezTo>
                    <a:pt x="44546" y="126701"/>
                    <a:pt x="43787" y="153348"/>
                    <a:pt x="33412" y="180222"/>
                  </a:cubicBezTo>
                  <a:cubicBezTo>
                    <a:pt x="23037" y="206640"/>
                    <a:pt x="8613" y="220305"/>
                    <a:pt x="262" y="227821"/>
                  </a:cubicBezTo>
                  <a:lnTo>
                    <a:pt x="15698" y="227821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</p:grpSp>
      <p:sp>
        <p:nvSpPr>
          <p:cNvPr id="488" name="Rectangle 487">
            <a:extLst>
              <a:ext uri="{FF2B5EF4-FFF2-40B4-BE49-F238E27FC236}">
                <a16:creationId xmlns:a16="http://schemas.microsoft.com/office/drawing/2014/main" id="{F2A2CDC1-F826-0AB8-9B9A-9381BEE43CF8}"/>
              </a:ext>
            </a:extLst>
          </p:cNvPr>
          <p:cNvSpPr/>
          <p:nvPr/>
        </p:nvSpPr>
        <p:spPr>
          <a:xfrm>
            <a:off x="8201478" y="5945484"/>
            <a:ext cx="1870174" cy="523220"/>
          </a:xfrm>
          <a:prstGeom prst="rect">
            <a:avLst/>
          </a:prstGeom>
          <a:noFill/>
          <a:ln w="28575">
            <a:solidFill>
              <a:srgbClr val="0366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01" name="TextBox 500">
            <a:extLst>
              <a:ext uri="{FF2B5EF4-FFF2-40B4-BE49-F238E27FC236}">
                <a16:creationId xmlns:a16="http://schemas.microsoft.com/office/drawing/2014/main" id="{4F663539-4014-603B-9A0E-0D0A7C027F09}"/>
              </a:ext>
            </a:extLst>
          </p:cNvPr>
          <p:cNvSpPr txBox="1"/>
          <p:nvPr/>
        </p:nvSpPr>
        <p:spPr>
          <a:xfrm>
            <a:off x="10176239" y="5967441"/>
            <a:ext cx="2060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pointwise multiplications </a:t>
            </a:r>
            <a:br>
              <a:rPr lang="en-US" sz="1400" dirty="0"/>
            </a:br>
            <a:r>
              <a:rPr lang="en-US" sz="1400" dirty="0"/>
              <a:t>of images </a:t>
            </a:r>
            <a:r>
              <a:rPr lang="en-US" sz="1400" b="1" dirty="0"/>
              <a:t>x</a:t>
            </a:r>
            <a:r>
              <a:rPr lang="en-US" sz="1400" dirty="0"/>
              <a:t> and </a:t>
            </a:r>
            <a:r>
              <a:rPr lang="en-US" sz="1400" b="1" dirty="0"/>
              <a:t>t</a:t>
            </a:r>
            <a:r>
              <a:rPr lang="en-US" sz="1400" dirty="0"/>
              <a:t> </a:t>
            </a:r>
            <a:endParaRPr lang="en-BE" sz="1400" b="1" dirty="0"/>
          </a:p>
        </p:txBody>
      </p:sp>
      <p:cxnSp>
        <p:nvCxnSpPr>
          <p:cNvPr id="538" name="Elbow Connector 537">
            <a:extLst>
              <a:ext uri="{FF2B5EF4-FFF2-40B4-BE49-F238E27FC236}">
                <a16:creationId xmlns:a16="http://schemas.microsoft.com/office/drawing/2014/main" id="{CFE01D2A-E9BE-4850-389E-285A42DE7317}"/>
              </a:ext>
            </a:extLst>
          </p:cNvPr>
          <p:cNvCxnSpPr>
            <a:cxnSpLocks/>
            <a:stCxn id="487" idx="2"/>
            <a:endCxn id="488" idx="1"/>
          </p:cNvCxnSpPr>
          <p:nvPr/>
        </p:nvCxnSpPr>
        <p:spPr>
          <a:xfrm rot="16200000" flipH="1">
            <a:off x="7844869" y="5850484"/>
            <a:ext cx="472845" cy="240374"/>
          </a:xfrm>
          <a:prstGeom prst="bentConnector2">
            <a:avLst/>
          </a:prstGeom>
          <a:ln w="28575">
            <a:solidFill>
              <a:srgbClr val="0366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0" name="TextBox 1279">
            <a:extLst>
              <a:ext uri="{FF2B5EF4-FFF2-40B4-BE49-F238E27FC236}">
                <a16:creationId xmlns:a16="http://schemas.microsoft.com/office/drawing/2014/main" id="{FCDF9412-E344-B8FA-5F4A-70A9EC765179}"/>
              </a:ext>
            </a:extLst>
          </p:cNvPr>
          <p:cNvSpPr txBox="1"/>
          <p:nvPr/>
        </p:nvSpPr>
        <p:spPr>
          <a:xfrm>
            <a:off x="289033" y="5924848"/>
            <a:ext cx="4017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c</a:t>
            </a:r>
            <a:r>
              <a:rPr lang="en-BE" b="1" dirty="0"/>
              <a:t>omplicated function … </a:t>
            </a:r>
            <a:br>
              <a:rPr lang="en-BE" b="1" dirty="0"/>
            </a:br>
            <a:r>
              <a:rPr lang="en-BE" b="1" dirty="0"/>
              <a:t>let’s “unroll” it into elementary “blocks”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0497CDA-CEA2-94A3-5ECE-AA5422267B48}"/>
              </a:ext>
            </a:extLst>
          </p:cNvPr>
          <p:cNvGrpSpPr/>
          <p:nvPr/>
        </p:nvGrpSpPr>
        <p:grpSpPr>
          <a:xfrm>
            <a:off x="2971514" y="3231922"/>
            <a:ext cx="473389" cy="626167"/>
            <a:chOff x="3311756" y="3231922"/>
            <a:chExt cx="473389" cy="626167"/>
          </a:xfrm>
        </p:grpSpPr>
        <p:sp>
          <p:nvSpPr>
            <p:cNvPr id="7" name="Graphic 5" descr="\documentclass{article}&#10;\usepackage{amsmath}&#10;\usepackage{amssymb}&#10;\usepackage[cm]{sfmath}&#10;\usepackage{bbold}&#10;\pagestyle{empty}&#10;&#10;\DeclareMathOperator{\argmin}{argmin}&#10;&#10;&#10;\begin{document}&#10;&#10;$$&#10;x&#10;$$&#10;&#10;&#10;\end{document}" title="IguanaTex Vector Display">
              <a:extLst>
                <a:ext uri="{FF2B5EF4-FFF2-40B4-BE49-F238E27FC236}">
                  <a16:creationId xmlns:a16="http://schemas.microsoft.com/office/drawing/2014/main" id="{44F93602-4B64-72BB-2ACC-CC122A981E5C}"/>
                </a:ext>
              </a:extLst>
            </p:cNvPr>
            <p:cNvSpPr>
              <a:spLocks noChangeAspect="1"/>
            </p:cNvSpPr>
            <p:nvPr>
              <p:custDataLst>
                <p:tags r:id="rId29"/>
              </p:custDataLst>
            </p:nvPr>
          </p:nvSpPr>
          <p:spPr>
            <a:xfrm>
              <a:off x="3486302" y="3496934"/>
              <a:ext cx="113451" cy="112354"/>
            </a:xfrm>
            <a:custGeom>
              <a:avLst/>
              <a:gdLst>
                <a:gd name="connsiteX0" fmla="*/ 65392 w 113451"/>
                <a:gd name="connsiteY0" fmla="*/ 54481 h 112354"/>
                <a:gd name="connsiteX1" fmla="*/ 113682 w 113451"/>
                <a:gd name="connsiteY1" fmla="*/ 75 h 112354"/>
                <a:gd name="connsiteX2" fmla="*/ 96179 w 113451"/>
                <a:gd name="connsiteY2" fmla="*/ 75 h 112354"/>
                <a:gd name="connsiteX3" fmla="*/ 60752 w 113451"/>
                <a:gd name="connsiteY3" fmla="*/ 41828 h 112354"/>
                <a:gd name="connsiteX4" fmla="*/ 38821 w 113451"/>
                <a:gd name="connsiteY4" fmla="*/ 75 h 112354"/>
                <a:gd name="connsiteX5" fmla="*/ 21318 w 113451"/>
                <a:gd name="connsiteY5" fmla="*/ 75 h 112354"/>
                <a:gd name="connsiteX6" fmla="*/ 51474 w 113451"/>
                <a:gd name="connsiteY6" fmla="*/ 54481 h 112354"/>
                <a:gd name="connsiteX7" fmla="*/ 231 w 113451"/>
                <a:gd name="connsiteY7" fmla="*/ 112429 h 112354"/>
                <a:gd name="connsiteX8" fmla="*/ 17523 w 113451"/>
                <a:gd name="connsiteY8" fmla="*/ 112429 h 112354"/>
                <a:gd name="connsiteX9" fmla="*/ 56535 w 113451"/>
                <a:gd name="connsiteY9" fmla="*/ 64856 h 112354"/>
                <a:gd name="connsiteX10" fmla="*/ 79731 w 113451"/>
                <a:gd name="connsiteY10" fmla="*/ 112429 h 112354"/>
                <a:gd name="connsiteX11" fmla="*/ 97234 w 113451"/>
                <a:gd name="connsiteY11" fmla="*/ 112429 h 112354"/>
                <a:gd name="connsiteX12" fmla="*/ 65392 w 113451"/>
                <a:gd name="connsiteY12" fmla="*/ 54481 h 112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451" h="112354">
                  <a:moveTo>
                    <a:pt x="65392" y="54481"/>
                  </a:moveTo>
                  <a:lnTo>
                    <a:pt x="113682" y="75"/>
                  </a:lnTo>
                  <a:lnTo>
                    <a:pt x="96179" y="75"/>
                  </a:lnTo>
                  <a:lnTo>
                    <a:pt x="60752" y="41828"/>
                  </a:lnTo>
                  <a:lnTo>
                    <a:pt x="38821" y="75"/>
                  </a:lnTo>
                  <a:lnTo>
                    <a:pt x="21318" y="75"/>
                  </a:lnTo>
                  <a:lnTo>
                    <a:pt x="51474" y="54481"/>
                  </a:lnTo>
                  <a:lnTo>
                    <a:pt x="231" y="112429"/>
                  </a:lnTo>
                  <a:lnTo>
                    <a:pt x="17523" y="112429"/>
                  </a:lnTo>
                  <a:lnTo>
                    <a:pt x="56535" y="64856"/>
                  </a:lnTo>
                  <a:lnTo>
                    <a:pt x="79731" y="112429"/>
                  </a:lnTo>
                  <a:lnTo>
                    <a:pt x="97234" y="112429"/>
                  </a:lnTo>
                  <a:lnTo>
                    <a:pt x="65392" y="54481"/>
                  </a:lnTo>
                  <a:close/>
                </a:path>
              </a:pathLst>
            </a:custGeom>
            <a:solidFill>
              <a:srgbClr val="000000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E7AF80-7874-E2F2-9EBA-21A92B57AB13}"/>
                </a:ext>
              </a:extLst>
            </p:cNvPr>
            <p:cNvSpPr/>
            <p:nvPr/>
          </p:nvSpPr>
          <p:spPr>
            <a:xfrm>
              <a:off x="3311756" y="3231922"/>
              <a:ext cx="473389" cy="62616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44E63E8B-6F84-C515-ECAC-ABEB7CAD6DFC}"/>
              </a:ext>
            </a:extLst>
          </p:cNvPr>
          <p:cNvCxnSpPr>
            <a:cxnSpLocks/>
            <a:stCxn id="8" idx="0"/>
          </p:cNvCxnSpPr>
          <p:nvPr/>
        </p:nvCxnSpPr>
        <p:spPr>
          <a:xfrm rot="5400000" flipH="1" flipV="1">
            <a:off x="2596100" y="2619811"/>
            <a:ext cx="1224220" cy="2"/>
          </a:xfrm>
          <a:prstGeom prst="bentConnector3">
            <a:avLst/>
          </a:prstGeom>
          <a:ln w="28575">
            <a:solidFill>
              <a:srgbClr val="0366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79DFE92-F6EA-B04C-AD72-35205921EB01}"/>
              </a:ext>
            </a:extLst>
          </p:cNvPr>
          <p:cNvCxnSpPr>
            <a:stCxn id="8" idx="3"/>
          </p:cNvCxnSpPr>
          <p:nvPr/>
        </p:nvCxnSpPr>
        <p:spPr>
          <a:xfrm>
            <a:off x="3444903" y="3545006"/>
            <a:ext cx="4775055" cy="2791439"/>
          </a:xfrm>
          <a:prstGeom prst="bentConnector3">
            <a:avLst>
              <a:gd name="adj1" fmla="val 21944"/>
            </a:avLst>
          </a:prstGeom>
          <a:ln w="28575">
            <a:solidFill>
              <a:srgbClr val="0366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Group 168" descr="\documentclass{article}&#10;\usepackage{amsmath}&#10;\usepackage{amssymb}&#10;\usepackage[cm]{sfmath}&#10;\pagestyle{empty}&#10;&#10;\DeclareMathOperator{\argmin}{argmin}&#10;&#10;&#10;\begin{document}&#10;&#10;$$&#10;z(x) = x \, t\Biggl(s\biggl(y\Bigl(q\bigl(p(x)\bigr)\Bigr)\biggr)\Biggr)&#10;$$&#10;&#10;&#10;\end{document}" title="IguanaTex Vector Display">
            <a:extLst>
              <a:ext uri="{FF2B5EF4-FFF2-40B4-BE49-F238E27FC236}">
                <a16:creationId xmlns:a16="http://schemas.microsoft.com/office/drawing/2014/main" id="{EB8C54AA-45BE-106E-C181-29F3DBEE540A}"/>
              </a:ext>
            </a:extLst>
          </p:cNvPr>
          <p:cNvGrpSpPr>
            <a:grpSpLocks noChangeAspect="1"/>
          </p:cNvGrpSpPr>
          <p:nvPr>
            <p:custDataLst>
              <p:tags r:id="rId6"/>
            </p:custDataLst>
          </p:nvPr>
        </p:nvGrpSpPr>
        <p:grpSpPr>
          <a:xfrm>
            <a:off x="8432800" y="1612898"/>
            <a:ext cx="3217822" cy="758901"/>
            <a:chOff x="12729453" y="3132673"/>
            <a:chExt cx="3217822" cy="758901"/>
          </a:xfrm>
        </p:grpSpPr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F364A54E-AA12-F0E7-5C0F-E40B3F47F868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729453" y="3463162"/>
              <a:ext cx="117921" cy="112354"/>
            </a:xfrm>
            <a:custGeom>
              <a:avLst/>
              <a:gdLst>
                <a:gd name="connsiteX0" fmla="*/ 113789 w 117921"/>
                <a:gd name="connsiteY0" fmla="*/ 12228 h 112354"/>
                <a:gd name="connsiteX1" fmla="*/ 116825 w 117921"/>
                <a:gd name="connsiteY1" fmla="*/ 7167 h 112354"/>
                <a:gd name="connsiteX2" fmla="*/ 118091 w 117921"/>
                <a:gd name="connsiteY2" fmla="*/ 81 h 112354"/>
                <a:gd name="connsiteX3" fmla="*/ 27498 w 117921"/>
                <a:gd name="connsiteY3" fmla="*/ 81 h 112354"/>
                <a:gd name="connsiteX4" fmla="*/ 24462 w 117921"/>
                <a:gd name="connsiteY4" fmla="*/ 15011 h 112354"/>
                <a:gd name="connsiteX5" fmla="*/ 59889 w 117921"/>
                <a:gd name="connsiteY5" fmla="*/ 15011 h 112354"/>
                <a:gd name="connsiteX6" fmla="*/ 68999 w 117921"/>
                <a:gd name="connsiteY6" fmla="*/ 14758 h 112354"/>
                <a:gd name="connsiteX7" fmla="*/ 90255 w 117921"/>
                <a:gd name="connsiteY7" fmla="*/ 14758 h 112354"/>
                <a:gd name="connsiteX8" fmla="*/ 5483 w 117921"/>
                <a:gd name="connsiteY8" fmla="*/ 99024 h 112354"/>
                <a:gd name="connsiteX9" fmla="*/ 1940 w 117921"/>
                <a:gd name="connsiteY9" fmla="*/ 104591 h 112354"/>
                <a:gd name="connsiteX10" fmla="*/ 169 w 117921"/>
                <a:gd name="connsiteY10" fmla="*/ 112436 h 112354"/>
                <a:gd name="connsiteX11" fmla="*/ 94810 w 117921"/>
                <a:gd name="connsiteY11" fmla="*/ 112436 h 112354"/>
                <a:gd name="connsiteX12" fmla="*/ 98100 w 117921"/>
                <a:gd name="connsiteY12" fmla="*/ 96747 h 112354"/>
                <a:gd name="connsiteX13" fmla="*/ 60648 w 117921"/>
                <a:gd name="connsiteY13" fmla="*/ 96747 h 112354"/>
                <a:gd name="connsiteX14" fmla="*/ 51538 w 117921"/>
                <a:gd name="connsiteY14" fmla="*/ 97000 h 112354"/>
                <a:gd name="connsiteX15" fmla="*/ 28258 w 117921"/>
                <a:gd name="connsiteY15" fmla="*/ 97000 h 112354"/>
                <a:gd name="connsiteX16" fmla="*/ 113789 w 117921"/>
                <a:gd name="connsiteY16" fmla="*/ 12228 h 112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7921" h="112354">
                  <a:moveTo>
                    <a:pt x="113789" y="12228"/>
                  </a:moveTo>
                  <a:cubicBezTo>
                    <a:pt x="116066" y="9950"/>
                    <a:pt x="116066" y="9697"/>
                    <a:pt x="116825" y="7167"/>
                  </a:cubicBezTo>
                  <a:lnTo>
                    <a:pt x="118091" y="81"/>
                  </a:lnTo>
                  <a:lnTo>
                    <a:pt x="27498" y="81"/>
                  </a:lnTo>
                  <a:lnTo>
                    <a:pt x="24462" y="15011"/>
                  </a:lnTo>
                  <a:lnTo>
                    <a:pt x="59889" y="15011"/>
                  </a:lnTo>
                  <a:cubicBezTo>
                    <a:pt x="62926" y="15011"/>
                    <a:pt x="65962" y="14758"/>
                    <a:pt x="68999" y="14758"/>
                  </a:cubicBezTo>
                  <a:lnTo>
                    <a:pt x="90255" y="14758"/>
                  </a:lnTo>
                  <a:lnTo>
                    <a:pt x="5483" y="99024"/>
                  </a:lnTo>
                  <a:cubicBezTo>
                    <a:pt x="2446" y="101808"/>
                    <a:pt x="2446" y="102314"/>
                    <a:pt x="1940" y="104591"/>
                  </a:cubicBezTo>
                  <a:cubicBezTo>
                    <a:pt x="1434" y="105857"/>
                    <a:pt x="422" y="110665"/>
                    <a:pt x="169" y="112436"/>
                  </a:cubicBezTo>
                  <a:lnTo>
                    <a:pt x="94810" y="112436"/>
                  </a:lnTo>
                  <a:lnTo>
                    <a:pt x="98100" y="96747"/>
                  </a:lnTo>
                  <a:lnTo>
                    <a:pt x="60648" y="96747"/>
                  </a:lnTo>
                  <a:cubicBezTo>
                    <a:pt x="57612" y="96747"/>
                    <a:pt x="54575" y="97000"/>
                    <a:pt x="51538" y="97000"/>
                  </a:cubicBezTo>
                  <a:lnTo>
                    <a:pt x="28258" y="97000"/>
                  </a:lnTo>
                  <a:lnTo>
                    <a:pt x="113789" y="12228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DF0A7CEE-6C67-0916-2927-425539C744F3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2874513" y="3385728"/>
              <a:ext cx="64021" cy="253051"/>
            </a:xfrm>
            <a:custGeom>
              <a:avLst/>
              <a:gdLst>
                <a:gd name="connsiteX0" fmla="*/ 48760 w 64021"/>
                <a:gd name="connsiteY0" fmla="*/ 81 h 253051"/>
                <a:gd name="connsiteX1" fmla="*/ 12068 w 64021"/>
                <a:gd name="connsiteY1" fmla="*/ 54234 h 253051"/>
                <a:gd name="connsiteX2" fmla="*/ 174 w 64021"/>
                <a:gd name="connsiteY2" fmla="*/ 126607 h 253051"/>
                <a:gd name="connsiteX3" fmla="*/ 48760 w 64021"/>
                <a:gd name="connsiteY3" fmla="*/ 253133 h 253051"/>
                <a:gd name="connsiteX4" fmla="*/ 64196 w 64021"/>
                <a:gd name="connsiteY4" fmla="*/ 253133 h 253051"/>
                <a:gd name="connsiteX5" fmla="*/ 19912 w 64021"/>
                <a:gd name="connsiteY5" fmla="*/ 126607 h 253051"/>
                <a:gd name="connsiteX6" fmla="*/ 31046 w 64021"/>
                <a:gd name="connsiteY6" fmla="*/ 52969 h 253051"/>
                <a:gd name="connsiteX7" fmla="*/ 64196 w 64021"/>
                <a:gd name="connsiteY7" fmla="*/ 81 h 253051"/>
                <a:gd name="connsiteX8" fmla="*/ 48760 w 64021"/>
                <a:gd name="connsiteY8" fmla="*/ 81 h 25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021" h="253051">
                  <a:moveTo>
                    <a:pt x="48760" y="81"/>
                  </a:moveTo>
                  <a:cubicBezTo>
                    <a:pt x="40662" y="7673"/>
                    <a:pt x="23708" y="23109"/>
                    <a:pt x="12068" y="54234"/>
                  </a:cubicBezTo>
                  <a:cubicBezTo>
                    <a:pt x="1946" y="81311"/>
                    <a:pt x="174" y="108134"/>
                    <a:pt x="174" y="126607"/>
                  </a:cubicBezTo>
                  <a:cubicBezTo>
                    <a:pt x="174" y="208343"/>
                    <a:pt x="36613" y="241998"/>
                    <a:pt x="48760" y="253133"/>
                  </a:cubicBezTo>
                  <a:lnTo>
                    <a:pt x="64196" y="253133"/>
                  </a:lnTo>
                  <a:cubicBezTo>
                    <a:pt x="52050" y="240986"/>
                    <a:pt x="19912" y="208343"/>
                    <a:pt x="19912" y="126607"/>
                  </a:cubicBezTo>
                  <a:cubicBezTo>
                    <a:pt x="19912" y="112436"/>
                    <a:pt x="20671" y="82829"/>
                    <a:pt x="31046" y="52969"/>
                  </a:cubicBezTo>
                  <a:cubicBezTo>
                    <a:pt x="41421" y="23615"/>
                    <a:pt x="55845" y="8432"/>
                    <a:pt x="64196" y="81"/>
                  </a:cubicBezTo>
                  <a:lnTo>
                    <a:pt x="48760" y="81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1FAF72CC-A44E-E3A0-0E69-268027C1E249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2952931" y="3463162"/>
              <a:ext cx="136141" cy="112354"/>
            </a:xfrm>
            <a:custGeom>
              <a:avLst/>
              <a:gdLst>
                <a:gd name="connsiteX0" fmla="*/ 78371 w 136141"/>
                <a:gd name="connsiteY0" fmla="*/ 54487 h 112354"/>
                <a:gd name="connsiteX1" fmla="*/ 136319 w 136141"/>
                <a:gd name="connsiteY1" fmla="*/ 81 h 112354"/>
                <a:gd name="connsiteX2" fmla="*/ 115316 w 136141"/>
                <a:gd name="connsiteY2" fmla="*/ 81 h 112354"/>
                <a:gd name="connsiteX3" fmla="*/ 72804 w 136141"/>
                <a:gd name="connsiteY3" fmla="*/ 41835 h 112354"/>
                <a:gd name="connsiteX4" fmla="*/ 46486 w 136141"/>
                <a:gd name="connsiteY4" fmla="*/ 81 h 112354"/>
                <a:gd name="connsiteX5" fmla="*/ 25483 w 136141"/>
                <a:gd name="connsiteY5" fmla="*/ 81 h 112354"/>
                <a:gd name="connsiteX6" fmla="*/ 61669 w 136141"/>
                <a:gd name="connsiteY6" fmla="*/ 54487 h 112354"/>
                <a:gd name="connsiteX7" fmla="*/ 178 w 136141"/>
                <a:gd name="connsiteY7" fmla="*/ 112436 h 112354"/>
                <a:gd name="connsiteX8" fmla="*/ 20928 w 136141"/>
                <a:gd name="connsiteY8" fmla="*/ 112436 h 112354"/>
                <a:gd name="connsiteX9" fmla="*/ 67743 w 136141"/>
                <a:gd name="connsiteY9" fmla="*/ 64862 h 112354"/>
                <a:gd name="connsiteX10" fmla="*/ 95578 w 136141"/>
                <a:gd name="connsiteY10" fmla="*/ 112436 h 112354"/>
                <a:gd name="connsiteX11" fmla="*/ 116581 w 136141"/>
                <a:gd name="connsiteY11" fmla="*/ 112436 h 112354"/>
                <a:gd name="connsiteX12" fmla="*/ 78371 w 136141"/>
                <a:gd name="connsiteY12" fmla="*/ 54487 h 112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141" h="112354">
                  <a:moveTo>
                    <a:pt x="78371" y="54487"/>
                  </a:moveTo>
                  <a:lnTo>
                    <a:pt x="136319" y="81"/>
                  </a:lnTo>
                  <a:lnTo>
                    <a:pt x="115316" y="81"/>
                  </a:lnTo>
                  <a:lnTo>
                    <a:pt x="72804" y="41835"/>
                  </a:lnTo>
                  <a:lnTo>
                    <a:pt x="46486" y="81"/>
                  </a:lnTo>
                  <a:lnTo>
                    <a:pt x="25483" y="81"/>
                  </a:lnTo>
                  <a:lnTo>
                    <a:pt x="61669" y="54487"/>
                  </a:lnTo>
                  <a:lnTo>
                    <a:pt x="178" y="112436"/>
                  </a:lnTo>
                  <a:lnTo>
                    <a:pt x="20928" y="112436"/>
                  </a:lnTo>
                  <a:lnTo>
                    <a:pt x="67743" y="64862"/>
                  </a:lnTo>
                  <a:lnTo>
                    <a:pt x="95578" y="112436"/>
                  </a:lnTo>
                  <a:lnTo>
                    <a:pt x="116581" y="112436"/>
                  </a:lnTo>
                  <a:lnTo>
                    <a:pt x="78371" y="54487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5DAF212B-C7A9-F21F-080C-4B61B6E47E65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3106990" y="3385728"/>
              <a:ext cx="64021" cy="253051"/>
            </a:xfrm>
            <a:custGeom>
              <a:avLst/>
              <a:gdLst>
                <a:gd name="connsiteX0" fmla="*/ 15620 w 64021"/>
                <a:gd name="connsiteY0" fmla="*/ 253133 h 253051"/>
                <a:gd name="connsiteX1" fmla="*/ 52312 w 64021"/>
                <a:gd name="connsiteY1" fmla="*/ 198980 h 253051"/>
                <a:gd name="connsiteX2" fmla="*/ 64205 w 64021"/>
                <a:gd name="connsiteY2" fmla="*/ 126607 h 253051"/>
                <a:gd name="connsiteX3" fmla="*/ 15620 w 64021"/>
                <a:gd name="connsiteY3" fmla="*/ 81 h 253051"/>
                <a:gd name="connsiteX4" fmla="*/ 184 w 64021"/>
                <a:gd name="connsiteY4" fmla="*/ 81 h 253051"/>
                <a:gd name="connsiteX5" fmla="*/ 44467 w 64021"/>
                <a:gd name="connsiteY5" fmla="*/ 126607 h 253051"/>
                <a:gd name="connsiteX6" fmla="*/ 33333 w 64021"/>
                <a:gd name="connsiteY6" fmla="*/ 200245 h 253051"/>
                <a:gd name="connsiteX7" fmla="*/ 184 w 64021"/>
                <a:gd name="connsiteY7" fmla="*/ 253133 h 253051"/>
                <a:gd name="connsiteX8" fmla="*/ 15620 w 64021"/>
                <a:gd name="connsiteY8" fmla="*/ 253133 h 25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021" h="253051">
                  <a:moveTo>
                    <a:pt x="15620" y="253133"/>
                  </a:moveTo>
                  <a:cubicBezTo>
                    <a:pt x="23717" y="245541"/>
                    <a:pt x="40672" y="230105"/>
                    <a:pt x="52312" y="198980"/>
                  </a:cubicBezTo>
                  <a:cubicBezTo>
                    <a:pt x="62434" y="171903"/>
                    <a:pt x="64205" y="145080"/>
                    <a:pt x="64205" y="126607"/>
                  </a:cubicBezTo>
                  <a:cubicBezTo>
                    <a:pt x="64205" y="44871"/>
                    <a:pt x="27766" y="11215"/>
                    <a:pt x="15620" y="81"/>
                  </a:cubicBezTo>
                  <a:lnTo>
                    <a:pt x="184" y="81"/>
                  </a:lnTo>
                  <a:cubicBezTo>
                    <a:pt x="12330" y="12228"/>
                    <a:pt x="44467" y="44871"/>
                    <a:pt x="44467" y="126607"/>
                  </a:cubicBezTo>
                  <a:cubicBezTo>
                    <a:pt x="44467" y="140778"/>
                    <a:pt x="43708" y="170385"/>
                    <a:pt x="33333" y="200245"/>
                  </a:cubicBezTo>
                  <a:cubicBezTo>
                    <a:pt x="22958" y="229599"/>
                    <a:pt x="8534" y="244782"/>
                    <a:pt x="184" y="253133"/>
                  </a:cubicBezTo>
                  <a:lnTo>
                    <a:pt x="15620" y="253133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370DF5A1-D2DC-4BCD-9744-5E58257E0AFE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3275689" y="3481888"/>
              <a:ext cx="168278" cy="60732"/>
            </a:xfrm>
            <a:custGeom>
              <a:avLst/>
              <a:gdLst>
                <a:gd name="connsiteX0" fmla="*/ 159865 w 168278"/>
                <a:gd name="connsiteY0" fmla="*/ 10203 h 60732"/>
                <a:gd name="connsiteX1" fmla="*/ 168469 w 168278"/>
                <a:gd name="connsiteY1" fmla="*/ 5142 h 60732"/>
                <a:gd name="connsiteX2" fmla="*/ 160118 w 168278"/>
                <a:gd name="connsiteY2" fmla="*/ 81 h 60732"/>
                <a:gd name="connsiteX3" fmla="*/ 8541 w 168278"/>
                <a:gd name="connsiteY3" fmla="*/ 81 h 60732"/>
                <a:gd name="connsiteX4" fmla="*/ 190 w 168278"/>
                <a:gd name="connsiteY4" fmla="*/ 5142 h 60732"/>
                <a:gd name="connsiteX5" fmla="*/ 8794 w 168278"/>
                <a:gd name="connsiteY5" fmla="*/ 10203 h 60732"/>
                <a:gd name="connsiteX6" fmla="*/ 159865 w 168278"/>
                <a:gd name="connsiteY6" fmla="*/ 10203 h 60732"/>
                <a:gd name="connsiteX7" fmla="*/ 160118 w 168278"/>
                <a:gd name="connsiteY7" fmla="*/ 60814 h 60732"/>
                <a:gd name="connsiteX8" fmla="*/ 168469 w 168278"/>
                <a:gd name="connsiteY8" fmla="*/ 55753 h 60732"/>
                <a:gd name="connsiteX9" fmla="*/ 159865 w 168278"/>
                <a:gd name="connsiteY9" fmla="*/ 50691 h 60732"/>
                <a:gd name="connsiteX10" fmla="*/ 8794 w 168278"/>
                <a:gd name="connsiteY10" fmla="*/ 50691 h 60732"/>
                <a:gd name="connsiteX11" fmla="*/ 190 w 168278"/>
                <a:gd name="connsiteY11" fmla="*/ 55753 h 60732"/>
                <a:gd name="connsiteX12" fmla="*/ 8541 w 168278"/>
                <a:gd name="connsiteY12" fmla="*/ 60814 h 60732"/>
                <a:gd name="connsiteX13" fmla="*/ 160118 w 168278"/>
                <a:gd name="connsiteY13" fmla="*/ 60814 h 60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60732">
                  <a:moveTo>
                    <a:pt x="159865" y="10203"/>
                  </a:moveTo>
                  <a:cubicBezTo>
                    <a:pt x="163661" y="10203"/>
                    <a:pt x="168469" y="10203"/>
                    <a:pt x="168469" y="5142"/>
                  </a:cubicBezTo>
                  <a:cubicBezTo>
                    <a:pt x="168469" y="81"/>
                    <a:pt x="163661" y="81"/>
                    <a:pt x="160118" y="81"/>
                  </a:cubicBezTo>
                  <a:lnTo>
                    <a:pt x="8541" y="81"/>
                  </a:lnTo>
                  <a:cubicBezTo>
                    <a:pt x="4998" y="81"/>
                    <a:pt x="190" y="81"/>
                    <a:pt x="190" y="5142"/>
                  </a:cubicBezTo>
                  <a:cubicBezTo>
                    <a:pt x="190" y="10203"/>
                    <a:pt x="4998" y="10203"/>
                    <a:pt x="8794" y="10203"/>
                  </a:cubicBezTo>
                  <a:lnTo>
                    <a:pt x="159865" y="10203"/>
                  </a:lnTo>
                  <a:close/>
                  <a:moveTo>
                    <a:pt x="160118" y="60814"/>
                  </a:moveTo>
                  <a:cubicBezTo>
                    <a:pt x="163661" y="60814"/>
                    <a:pt x="168469" y="60814"/>
                    <a:pt x="168469" y="55753"/>
                  </a:cubicBezTo>
                  <a:cubicBezTo>
                    <a:pt x="168469" y="50691"/>
                    <a:pt x="163661" y="50691"/>
                    <a:pt x="159865" y="50691"/>
                  </a:cubicBezTo>
                  <a:lnTo>
                    <a:pt x="8794" y="50691"/>
                  </a:lnTo>
                  <a:cubicBezTo>
                    <a:pt x="4998" y="50691"/>
                    <a:pt x="190" y="50691"/>
                    <a:pt x="190" y="55753"/>
                  </a:cubicBezTo>
                  <a:cubicBezTo>
                    <a:pt x="190" y="60814"/>
                    <a:pt x="4998" y="60814"/>
                    <a:pt x="8541" y="60814"/>
                  </a:cubicBezTo>
                  <a:lnTo>
                    <a:pt x="160118" y="60814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B37965CD-A207-3F15-71AB-36AA8CC02965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3528626" y="3463162"/>
              <a:ext cx="136141" cy="112354"/>
            </a:xfrm>
            <a:custGeom>
              <a:avLst/>
              <a:gdLst>
                <a:gd name="connsiteX0" fmla="*/ 78393 w 136141"/>
                <a:gd name="connsiteY0" fmla="*/ 54487 h 112354"/>
                <a:gd name="connsiteX1" fmla="*/ 136342 w 136141"/>
                <a:gd name="connsiteY1" fmla="*/ 81 h 112354"/>
                <a:gd name="connsiteX2" fmla="*/ 115339 w 136141"/>
                <a:gd name="connsiteY2" fmla="*/ 81 h 112354"/>
                <a:gd name="connsiteX3" fmla="*/ 72826 w 136141"/>
                <a:gd name="connsiteY3" fmla="*/ 41835 h 112354"/>
                <a:gd name="connsiteX4" fmla="*/ 46509 w 136141"/>
                <a:gd name="connsiteY4" fmla="*/ 81 h 112354"/>
                <a:gd name="connsiteX5" fmla="*/ 25506 w 136141"/>
                <a:gd name="connsiteY5" fmla="*/ 81 h 112354"/>
                <a:gd name="connsiteX6" fmla="*/ 61692 w 136141"/>
                <a:gd name="connsiteY6" fmla="*/ 54487 h 112354"/>
                <a:gd name="connsiteX7" fmla="*/ 201 w 136141"/>
                <a:gd name="connsiteY7" fmla="*/ 112436 h 112354"/>
                <a:gd name="connsiteX8" fmla="*/ 20951 w 136141"/>
                <a:gd name="connsiteY8" fmla="*/ 112436 h 112354"/>
                <a:gd name="connsiteX9" fmla="*/ 67765 w 136141"/>
                <a:gd name="connsiteY9" fmla="*/ 64862 h 112354"/>
                <a:gd name="connsiteX10" fmla="*/ 95601 w 136141"/>
                <a:gd name="connsiteY10" fmla="*/ 112436 h 112354"/>
                <a:gd name="connsiteX11" fmla="*/ 116604 w 136141"/>
                <a:gd name="connsiteY11" fmla="*/ 112436 h 112354"/>
                <a:gd name="connsiteX12" fmla="*/ 78393 w 136141"/>
                <a:gd name="connsiteY12" fmla="*/ 54487 h 112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141" h="112354">
                  <a:moveTo>
                    <a:pt x="78393" y="54487"/>
                  </a:moveTo>
                  <a:lnTo>
                    <a:pt x="136342" y="81"/>
                  </a:lnTo>
                  <a:lnTo>
                    <a:pt x="115339" y="81"/>
                  </a:lnTo>
                  <a:lnTo>
                    <a:pt x="72826" y="41835"/>
                  </a:lnTo>
                  <a:lnTo>
                    <a:pt x="46509" y="81"/>
                  </a:lnTo>
                  <a:lnTo>
                    <a:pt x="25506" y="81"/>
                  </a:lnTo>
                  <a:lnTo>
                    <a:pt x="61692" y="54487"/>
                  </a:lnTo>
                  <a:lnTo>
                    <a:pt x="201" y="112436"/>
                  </a:lnTo>
                  <a:lnTo>
                    <a:pt x="20951" y="112436"/>
                  </a:lnTo>
                  <a:lnTo>
                    <a:pt x="67765" y="64862"/>
                  </a:lnTo>
                  <a:lnTo>
                    <a:pt x="95601" y="112436"/>
                  </a:lnTo>
                  <a:lnTo>
                    <a:pt x="116604" y="112436"/>
                  </a:lnTo>
                  <a:lnTo>
                    <a:pt x="78393" y="54487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05C1BFF1-ECDD-00DF-B07A-CFE740B53768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3736246" y="3431024"/>
              <a:ext cx="78192" cy="147275"/>
            </a:xfrm>
            <a:custGeom>
              <a:avLst/>
              <a:gdLst>
                <a:gd name="connsiteX0" fmla="*/ 39684 w 78192"/>
                <a:gd name="connsiteY0" fmla="*/ 46896 h 147275"/>
                <a:gd name="connsiteX1" fmla="*/ 75364 w 78192"/>
                <a:gd name="connsiteY1" fmla="*/ 46896 h 147275"/>
                <a:gd name="connsiteX2" fmla="*/ 78401 w 78192"/>
                <a:gd name="connsiteY2" fmla="*/ 32219 h 147275"/>
                <a:gd name="connsiteX3" fmla="*/ 42720 w 78192"/>
                <a:gd name="connsiteY3" fmla="*/ 32219 h 147275"/>
                <a:gd name="connsiteX4" fmla="*/ 49553 w 78192"/>
                <a:gd name="connsiteY4" fmla="*/ 81 h 147275"/>
                <a:gd name="connsiteX5" fmla="*/ 32092 w 78192"/>
                <a:gd name="connsiteY5" fmla="*/ 81 h 147275"/>
                <a:gd name="connsiteX6" fmla="*/ 25260 w 78192"/>
                <a:gd name="connsiteY6" fmla="*/ 32219 h 147275"/>
                <a:gd name="connsiteX7" fmla="*/ 3244 w 78192"/>
                <a:gd name="connsiteY7" fmla="*/ 32219 h 147275"/>
                <a:gd name="connsiteX8" fmla="*/ 208 w 78192"/>
                <a:gd name="connsiteY8" fmla="*/ 46896 h 147275"/>
                <a:gd name="connsiteX9" fmla="*/ 21464 w 78192"/>
                <a:gd name="connsiteY9" fmla="*/ 46896 h 147275"/>
                <a:gd name="connsiteX10" fmla="*/ 5522 w 78192"/>
                <a:gd name="connsiteY10" fmla="*/ 127872 h 147275"/>
                <a:gd name="connsiteX11" fmla="*/ 21211 w 78192"/>
                <a:gd name="connsiteY11" fmla="*/ 147357 h 147275"/>
                <a:gd name="connsiteX12" fmla="*/ 60181 w 78192"/>
                <a:gd name="connsiteY12" fmla="*/ 137741 h 147275"/>
                <a:gd name="connsiteX13" fmla="*/ 59169 w 78192"/>
                <a:gd name="connsiteY13" fmla="*/ 122811 h 147275"/>
                <a:gd name="connsiteX14" fmla="*/ 34623 w 78192"/>
                <a:gd name="connsiteY14" fmla="*/ 131162 h 147275"/>
                <a:gd name="connsiteX15" fmla="*/ 25007 w 78192"/>
                <a:gd name="connsiteY15" fmla="*/ 119268 h 147275"/>
                <a:gd name="connsiteX16" fmla="*/ 25766 w 78192"/>
                <a:gd name="connsiteY16" fmla="*/ 113195 h 147275"/>
                <a:gd name="connsiteX17" fmla="*/ 39684 w 78192"/>
                <a:gd name="connsiteY17" fmla="*/ 46896 h 14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192" h="147275">
                  <a:moveTo>
                    <a:pt x="39684" y="46896"/>
                  </a:moveTo>
                  <a:lnTo>
                    <a:pt x="75364" y="46896"/>
                  </a:lnTo>
                  <a:lnTo>
                    <a:pt x="78401" y="32219"/>
                  </a:lnTo>
                  <a:lnTo>
                    <a:pt x="42720" y="32219"/>
                  </a:lnTo>
                  <a:lnTo>
                    <a:pt x="49553" y="81"/>
                  </a:lnTo>
                  <a:lnTo>
                    <a:pt x="32092" y="81"/>
                  </a:lnTo>
                  <a:lnTo>
                    <a:pt x="25260" y="32219"/>
                  </a:lnTo>
                  <a:lnTo>
                    <a:pt x="3244" y="32219"/>
                  </a:lnTo>
                  <a:lnTo>
                    <a:pt x="208" y="46896"/>
                  </a:lnTo>
                  <a:lnTo>
                    <a:pt x="21464" y="46896"/>
                  </a:lnTo>
                  <a:cubicBezTo>
                    <a:pt x="18174" y="61320"/>
                    <a:pt x="5522" y="118256"/>
                    <a:pt x="5522" y="127872"/>
                  </a:cubicBezTo>
                  <a:cubicBezTo>
                    <a:pt x="5522" y="142296"/>
                    <a:pt x="11595" y="147357"/>
                    <a:pt x="21211" y="147357"/>
                  </a:cubicBezTo>
                  <a:cubicBezTo>
                    <a:pt x="34623" y="147357"/>
                    <a:pt x="47781" y="143561"/>
                    <a:pt x="60181" y="137741"/>
                  </a:cubicBezTo>
                  <a:lnTo>
                    <a:pt x="59169" y="122811"/>
                  </a:lnTo>
                  <a:cubicBezTo>
                    <a:pt x="50059" y="129137"/>
                    <a:pt x="41202" y="131162"/>
                    <a:pt x="34623" y="131162"/>
                  </a:cubicBezTo>
                  <a:cubicBezTo>
                    <a:pt x="31839" y="131162"/>
                    <a:pt x="25007" y="131162"/>
                    <a:pt x="25007" y="119268"/>
                  </a:cubicBezTo>
                  <a:cubicBezTo>
                    <a:pt x="25007" y="116738"/>
                    <a:pt x="25513" y="114713"/>
                    <a:pt x="25766" y="113195"/>
                  </a:cubicBezTo>
                  <a:lnTo>
                    <a:pt x="39684" y="46896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C6E50D3C-53C8-78F2-F5A1-6C7295BF7197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13880070" y="3132673"/>
              <a:ext cx="131839" cy="758901"/>
            </a:xfrm>
            <a:custGeom>
              <a:avLst/>
              <a:gdLst>
                <a:gd name="connsiteX0" fmla="*/ 132052 w 131839"/>
                <a:gd name="connsiteY0" fmla="*/ 756435 h 758901"/>
                <a:gd name="connsiteX1" fmla="*/ 130533 w 131839"/>
                <a:gd name="connsiteY1" fmla="*/ 753398 h 758901"/>
                <a:gd name="connsiteX2" fmla="*/ 71066 w 131839"/>
                <a:gd name="connsiteY2" fmla="*/ 656480 h 758901"/>
                <a:gd name="connsiteX3" fmla="*/ 24758 w 131839"/>
                <a:gd name="connsiteY3" fmla="*/ 379641 h 758901"/>
                <a:gd name="connsiteX4" fmla="*/ 74609 w 131839"/>
                <a:gd name="connsiteY4" fmla="*/ 94199 h 758901"/>
                <a:gd name="connsiteX5" fmla="*/ 131040 w 131839"/>
                <a:gd name="connsiteY5" fmla="*/ 4872 h 758901"/>
                <a:gd name="connsiteX6" fmla="*/ 132052 w 131839"/>
                <a:gd name="connsiteY6" fmla="*/ 2595 h 758901"/>
                <a:gd name="connsiteX7" fmla="*/ 126485 w 131839"/>
                <a:gd name="connsiteY7" fmla="*/ 64 h 758901"/>
                <a:gd name="connsiteX8" fmla="*/ 121677 w 131839"/>
                <a:gd name="connsiteY8" fmla="*/ 570 h 758901"/>
                <a:gd name="connsiteX9" fmla="*/ 85996 w 131839"/>
                <a:gd name="connsiteY9" fmla="*/ 43842 h 758901"/>
                <a:gd name="connsiteX10" fmla="*/ 8310 w 131839"/>
                <a:gd name="connsiteY10" fmla="*/ 255899 h 758901"/>
                <a:gd name="connsiteX11" fmla="*/ 212 w 131839"/>
                <a:gd name="connsiteY11" fmla="*/ 379388 h 758901"/>
                <a:gd name="connsiteX12" fmla="*/ 52594 w 131839"/>
                <a:gd name="connsiteY12" fmla="*/ 657239 h 758901"/>
                <a:gd name="connsiteX13" fmla="*/ 119652 w 131839"/>
                <a:gd name="connsiteY13" fmla="*/ 756688 h 758901"/>
                <a:gd name="connsiteX14" fmla="*/ 126485 w 131839"/>
                <a:gd name="connsiteY14" fmla="*/ 758965 h 758901"/>
                <a:gd name="connsiteX15" fmla="*/ 132052 w 131839"/>
                <a:gd name="connsiteY15" fmla="*/ 756435 h 75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839" h="758901">
                  <a:moveTo>
                    <a:pt x="132052" y="756435"/>
                  </a:moveTo>
                  <a:cubicBezTo>
                    <a:pt x="132052" y="755676"/>
                    <a:pt x="132052" y="755170"/>
                    <a:pt x="130533" y="753398"/>
                  </a:cubicBezTo>
                  <a:cubicBezTo>
                    <a:pt x="106241" y="724044"/>
                    <a:pt x="85996" y="691654"/>
                    <a:pt x="71066" y="656480"/>
                  </a:cubicBezTo>
                  <a:cubicBezTo>
                    <a:pt x="37917" y="579046"/>
                    <a:pt x="24758" y="488453"/>
                    <a:pt x="24758" y="379641"/>
                  </a:cubicBezTo>
                  <a:cubicBezTo>
                    <a:pt x="24758" y="271841"/>
                    <a:pt x="37158" y="177200"/>
                    <a:pt x="74609" y="94199"/>
                  </a:cubicBezTo>
                  <a:cubicBezTo>
                    <a:pt x="89286" y="62062"/>
                    <a:pt x="108518" y="32202"/>
                    <a:pt x="131040" y="4872"/>
                  </a:cubicBezTo>
                  <a:cubicBezTo>
                    <a:pt x="131546" y="4113"/>
                    <a:pt x="132052" y="3607"/>
                    <a:pt x="132052" y="2595"/>
                  </a:cubicBezTo>
                  <a:cubicBezTo>
                    <a:pt x="132052" y="64"/>
                    <a:pt x="130280" y="64"/>
                    <a:pt x="126485" y="64"/>
                  </a:cubicBezTo>
                  <a:cubicBezTo>
                    <a:pt x="122689" y="64"/>
                    <a:pt x="122183" y="64"/>
                    <a:pt x="121677" y="570"/>
                  </a:cubicBezTo>
                  <a:cubicBezTo>
                    <a:pt x="121424" y="823"/>
                    <a:pt x="105734" y="16006"/>
                    <a:pt x="85996" y="43842"/>
                  </a:cubicBezTo>
                  <a:cubicBezTo>
                    <a:pt x="41966" y="106093"/>
                    <a:pt x="19697" y="180490"/>
                    <a:pt x="8310" y="255899"/>
                  </a:cubicBezTo>
                  <a:cubicBezTo>
                    <a:pt x="2237" y="296640"/>
                    <a:pt x="212" y="338141"/>
                    <a:pt x="212" y="379388"/>
                  </a:cubicBezTo>
                  <a:cubicBezTo>
                    <a:pt x="212" y="474029"/>
                    <a:pt x="12106" y="570695"/>
                    <a:pt x="52594" y="657239"/>
                  </a:cubicBezTo>
                  <a:cubicBezTo>
                    <a:pt x="70560" y="695702"/>
                    <a:pt x="94600" y="730371"/>
                    <a:pt x="119652" y="756688"/>
                  </a:cubicBezTo>
                  <a:cubicBezTo>
                    <a:pt x="121930" y="758712"/>
                    <a:pt x="122183" y="758965"/>
                    <a:pt x="126485" y="758965"/>
                  </a:cubicBezTo>
                  <a:cubicBezTo>
                    <a:pt x="130280" y="758965"/>
                    <a:pt x="132052" y="758965"/>
                    <a:pt x="132052" y="756435"/>
                  </a:cubicBez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DEB7D7BA-5192-1679-1692-00EBB272C330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14029792" y="3458860"/>
              <a:ext cx="100714" cy="119440"/>
            </a:xfrm>
            <a:custGeom>
              <a:avLst/>
              <a:gdLst>
                <a:gd name="connsiteX0" fmla="*/ 100934 w 100714"/>
                <a:gd name="connsiteY0" fmla="*/ 8179 h 119440"/>
                <a:gd name="connsiteX1" fmla="*/ 66013 w 100714"/>
                <a:gd name="connsiteY1" fmla="*/ 81 h 119440"/>
                <a:gd name="connsiteX2" fmla="*/ 31345 w 100714"/>
                <a:gd name="connsiteY2" fmla="*/ 10203 h 119440"/>
                <a:gd name="connsiteX3" fmla="*/ 16415 w 100714"/>
                <a:gd name="connsiteY3" fmla="*/ 39304 h 119440"/>
                <a:gd name="connsiteX4" fmla="*/ 24766 w 100714"/>
                <a:gd name="connsiteY4" fmla="*/ 57524 h 119440"/>
                <a:gd name="connsiteX5" fmla="*/ 52602 w 100714"/>
                <a:gd name="connsiteY5" fmla="*/ 68152 h 119440"/>
                <a:gd name="connsiteX6" fmla="*/ 71074 w 100714"/>
                <a:gd name="connsiteY6" fmla="*/ 83335 h 119440"/>
                <a:gd name="connsiteX7" fmla="*/ 43239 w 100714"/>
                <a:gd name="connsiteY7" fmla="*/ 103579 h 119440"/>
                <a:gd name="connsiteX8" fmla="*/ 6799 w 100714"/>
                <a:gd name="connsiteY8" fmla="*/ 91180 h 119440"/>
                <a:gd name="connsiteX9" fmla="*/ 1232 w 100714"/>
                <a:gd name="connsiteY9" fmla="*/ 104844 h 119440"/>
                <a:gd name="connsiteX10" fmla="*/ 220 w 100714"/>
                <a:gd name="connsiteY10" fmla="*/ 108134 h 119440"/>
                <a:gd name="connsiteX11" fmla="*/ 40202 w 100714"/>
                <a:gd name="connsiteY11" fmla="*/ 119521 h 119440"/>
                <a:gd name="connsiteX12" fmla="*/ 89800 w 100714"/>
                <a:gd name="connsiteY12" fmla="*/ 77768 h 119440"/>
                <a:gd name="connsiteX13" fmla="*/ 80184 w 100714"/>
                <a:gd name="connsiteY13" fmla="*/ 57018 h 119440"/>
                <a:gd name="connsiteX14" fmla="*/ 54879 w 100714"/>
                <a:gd name="connsiteY14" fmla="*/ 47655 h 119440"/>
                <a:gd name="connsiteX15" fmla="*/ 35394 w 100714"/>
                <a:gd name="connsiteY15" fmla="*/ 33484 h 119440"/>
                <a:gd name="connsiteX16" fmla="*/ 60699 w 100714"/>
                <a:gd name="connsiteY16" fmla="*/ 15011 h 119440"/>
                <a:gd name="connsiteX17" fmla="*/ 94355 w 100714"/>
                <a:gd name="connsiteY17" fmla="*/ 24627 h 119440"/>
                <a:gd name="connsiteX18" fmla="*/ 94608 w 100714"/>
                <a:gd name="connsiteY18" fmla="*/ 24627 h 119440"/>
                <a:gd name="connsiteX19" fmla="*/ 100934 w 100714"/>
                <a:gd name="connsiteY19" fmla="*/ 8179 h 11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714" h="119440">
                  <a:moveTo>
                    <a:pt x="100934" y="8179"/>
                  </a:moveTo>
                  <a:cubicBezTo>
                    <a:pt x="89547" y="2612"/>
                    <a:pt x="80437" y="81"/>
                    <a:pt x="66013" y="81"/>
                  </a:cubicBezTo>
                  <a:cubicBezTo>
                    <a:pt x="56650" y="81"/>
                    <a:pt x="43239" y="1093"/>
                    <a:pt x="31345" y="10203"/>
                  </a:cubicBezTo>
                  <a:cubicBezTo>
                    <a:pt x="20717" y="18301"/>
                    <a:pt x="16415" y="31966"/>
                    <a:pt x="16415" y="39304"/>
                  </a:cubicBezTo>
                  <a:cubicBezTo>
                    <a:pt x="16415" y="46896"/>
                    <a:pt x="19705" y="52716"/>
                    <a:pt x="24766" y="57524"/>
                  </a:cubicBezTo>
                  <a:cubicBezTo>
                    <a:pt x="31092" y="63850"/>
                    <a:pt x="37419" y="65115"/>
                    <a:pt x="52602" y="68152"/>
                  </a:cubicBezTo>
                  <a:cubicBezTo>
                    <a:pt x="59434" y="69670"/>
                    <a:pt x="71074" y="72201"/>
                    <a:pt x="71074" y="83335"/>
                  </a:cubicBezTo>
                  <a:cubicBezTo>
                    <a:pt x="71074" y="83588"/>
                    <a:pt x="71074" y="103579"/>
                    <a:pt x="43239" y="103579"/>
                  </a:cubicBezTo>
                  <a:cubicBezTo>
                    <a:pt x="34129" y="103579"/>
                    <a:pt x="19452" y="101555"/>
                    <a:pt x="6799" y="91180"/>
                  </a:cubicBezTo>
                  <a:lnTo>
                    <a:pt x="1232" y="104844"/>
                  </a:lnTo>
                  <a:cubicBezTo>
                    <a:pt x="979" y="105604"/>
                    <a:pt x="220" y="107122"/>
                    <a:pt x="220" y="108134"/>
                  </a:cubicBezTo>
                  <a:cubicBezTo>
                    <a:pt x="220" y="108893"/>
                    <a:pt x="15909" y="119521"/>
                    <a:pt x="40202" y="119521"/>
                  </a:cubicBezTo>
                  <a:cubicBezTo>
                    <a:pt x="81956" y="119521"/>
                    <a:pt x="89800" y="88143"/>
                    <a:pt x="89800" y="77768"/>
                  </a:cubicBezTo>
                  <a:cubicBezTo>
                    <a:pt x="89800" y="65622"/>
                    <a:pt x="82462" y="59042"/>
                    <a:pt x="80184" y="57018"/>
                  </a:cubicBezTo>
                  <a:cubicBezTo>
                    <a:pt x="73099" y="51451"/>
                    <a:pt x="68797" y="50691"/>
                    <a:pt x="54879" y="47655"/>
                  </a:cubicBezTo>
                  <a:cubicBezTo>
                    <a:pt x="44757" y="45630"/>
                    <a:pt x="35394" y="43606"/>
                    <a:pt x="35394" y="33484"/>
                  </a:cubicBezTo>
                  <a:cubicBezTo>
                    <a:pt x="35394" y="32978"/>
                    <a:pt x="35394" y="15011"/>
                    <a:pt x="60699" y="15011"/>
                  </a:cubicBezTo>
                  <a:cubicBezTo>
                    <a:pt x="74364" y="15011"/>
                    <a:pt x="84233" y="18048"/>
                    <a:pt x="94355" y="24627"/>
                  </a:cubicBezTo>
                  <a:lnTo>
                    <a:pt x="94608" y="24627"/>
                  </a:lnTo>
                  <a:lnTo>
                    <a:pt x="100934" y="8179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B2E888F7-9F62-91E3-E1BF-610796DF8F22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4190007" y="3208589"/>
              <a:ext cx="124501" cy="607070"/>
            </a:xfrm>
            <a:custGeom>
              <a:avLst/>
              <a:gdLst>
                <a:gd name="connsiteX0" fmla="*/ 124726 w 124501"/>
                <a:gd name="connsiteY0" fmla="*/ 604607 h 607070"/>
                <a:gd name="connsiteX1" fmla="*/ 123714 w 124501"/>
                <a:gd name="connsiteY1" fmla="*/ 602330 h 607070"/>
                <a:gd name="connsiteX2" fmla="*/ 80442 w 124501"/>
                <a:gd name="connsiteY2" fmla="*/ 548683 h 607070"/>
                <a:gd name="connsiteX3" fmla="*/ 21228 w 124501"/>
                <a:gd name="connsiteY3" fmla="*/ 303729 h 607070"/>
                <a:gd name="connsiteX4" fmla="*/ 72091 w 124501"/>
                <a:gd name="connsiteY4" fmla="*/ 72440 h 607070"/>
                <a:gd name="connsiteX5" fmla="*/ 123967 w 124501"/>
                <a:gd name="connsiteY5" fmla="*/ 4622 h 607070"/>
                <a:gd name="connsiteX6" fmla="*/ 124726 w 124501"/>
                <a:gd name="connsiteY6" fmla="*/ 2598 h 607070"/>
                <a:gd name="connsiteX7" fmla="*/ 119412 w 124501"/>
                <a:gd name="connsiteY7" fmla="*/ 67 h 607070"/>
                <a:gd name="connsiteX8" fmla="*/ 111567 w 124501"/>
                <a:gd name="connsiteY8" fmla="*/ 3863 h 607070"/>
                <a:gd name="connsiteX9" fmla="*/ 225 w 124501"/>
                <a:gd name="connsiteY9" fmla="*/ 303476 h 607070"/>
                <a:gd name="connsiteX10" fmla="*/ 87274 w 124501"/>
                <a:gd name="connsiteY10" fmla="*/ 578796 h 607070"/>
                <a:gd name="connsiteX11" fmla="*/ 112326 w 124501"/>
                <a:gd name="connsiteY11" fmla="*/ 604101 h 607070"/>
                <a:gd name="connsiteX12" fmla="*/ 119412 w 124501"/>
                <a:gd name="connsiteY12" fmla="*/ 607137 h 607070"/>
                <a:gd name="connsiteX13" fmla="*/ 124726 w 124501"/>
                <a:gd name="connsiteY13" fmla="*/ 604607 h 607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501" h="607070">
                  <a:moveTo>
                    <a:pt x="124726" y="604607"/>
                  </a:moveTo>
                  <a:cubicBezTo>
                    <a:pt x="124726" y="603595"/>
                    <a:pt x="124220" y="603089"/>
                    <a:pt x="123714" y="602330"/>
                  </a:cubicBezTo>
                  <a:cubicBezTo>
                    <a:pt x="114351" y="592967"/>
                    <a:pt x="97396" y="576012"/>
                    <a:pt x="80442" y="548683"/>
                  </a:cubicBezTo>
                  <a:cubicBezTo>
                    <a:pt x="39701" y="483395"/>
                    <a:pt x="21228" y="401154"/>
                    <a:pt x="21228" y="303729"/>
                  </a:cubicBezTo>
                  <a:cubicBezTo>
                    <a:pt x="21228" y="235658"/>
                    <a:pt x="30338" y="147849"/>
                    <a:pt x="72091" y="72440"/>
                  </a:cubicBezTo>
                  <a:cubicBezTo>
                    <a:pt x="92082" y="36507"/>
                    <a:pt x="112832" y="15756"/>
                    <a:pt x="123967" y="4622"/>
                  </a:cubicBezTo>
                  <a:cubicBezTo>
                    <a:pt x="124726" y="3863"/>
                    <a:pt x="124726" y="3357"/>
                    <a:pt x="124726" y="2598"/>
                  </a:cubicBezTo>
                  <a:cubicBezTo>
                    <a:pt x="124726" y="67"/>
                    <a:pt x="122954" y="67"/>
                    <a:pt x="119412" y="67"/>
                  </a:cubicBezTo>
                  <a:cubicBezTo>
                    <a:pt x="115869" y="67"/>
                    <a:pt x="115363" y="67"/>
                    <a:pt x="111567" y="3863"/>
                  </a:cubicBezTo>
                  <a:cubicBezTo>
                    <a:pt x="26795" y="81044"/>
                    <a:pt x="225" y="196941"/>
                    <a:pt x="225" y="303476"/>
                  </a:cubicBezTo>
                  <a:cubicBezTo>
                    <a:pt x="225" y="402925"/>
                    <a:pt x="22999" y="503133"/>
                    <a:pt x="87274" y="578796"/>
                  </a:cubicBezTo>
                  <a:cubicBezTo>
                    <a:pt x="92335" y="584616"/>
                    <a:pt x="101951" y="594991"/>
                    <a:pt x="112326" y="604101"/>
                  </a:cubicBezTo>
                  <a:cubicBezTo>
                    <a:pt x="115363" y="607137"/>
                    <a:pt x="115869" y="607137"/>
                    <a:pt x="119412" y="607137"/>
                  </a:cubicBezTo>
                  <a:cubicBezTo>
                    <a:pt x="122954" y="607137"/>
                    <a:pt x="124726" y="607137"/>
                    <a:pt x="124726" y="604607"/>
                  </a:cubicBez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DD0D9BBC-D830-3A32-F3FA-83667C98E0D9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4323900" y="3463162"/>
              <a:ext cx="136394" cy="164230"/>
            </a:xfrm>
            <a:custGeom>
              <a:avLst/>
              <a:gdLst>
                <a:gd name="connsiteX0" fmla="*/ 136626 w 136394"/>
                <a:gd name="connsiteY0" fmla="*/ 81 h 164230"/>
                <a:gd name="connsiteX1" fmla="*/ 117648 w 136394"/>
                <a:gd name="connsiteY1" fmla="*/ 81 h 164230"/>
                <a:gd name="connsiteX2" fmla="*/ 83233 w 136394"/>
                <a:gd name="connsiteY2" fmla="*/ 57018 h 164230"/>
                <a:gd name="connsiteX3" fmla="*/ 63242 w 136394"/>
                <a:gd name="connsiteY3" fmla="*/ 97759 h 164230"/>
                <a:gd name="connsiteX4" fmla="*/ 62989 w 136394"/>
                <a:gd name="connsiteY4" fmla="*/ 97759 h 164230"/>
                <a:gd name="connsiteX5" fmla="*/ 63242 w 136394"/>
                <a:gd name="connsiteY5" fmla="*/ 91433 h 164230"/>
                <a:gd name="connsiteX6" fmla="*/ 55903 w 136394"/>
                <a:gd name="connsiteY6" fmla="*/ 39810 h 164230"/>
                <a:gd name="connsiteX7" fmla="*/ 47299 w 136394"/>
                <a:gd name="connsiteY7" fmla="*/ 81 h 164230"/>
                <a:gd name="connsiteX8" fmla="*/ 27308 w 136394"/>
                <a:gd name="connsiteY8" fmla="*/ 81 h 164230"/>
                <a:gd name="connsiteX9" fmla="*/ 51854 w 136394"/>
                <a:gd name="connsiteY9" fmla="*/ 108893 h 164230"/>
                <a:gd name="connsiteX10" fmla="*/ 52614 w 136394"/>
                <a:gd name="connsiteY10" fmla="*/ 111930 h 164230"/>
                <a:gd name="connsiteX11" fmla="*/ 38949 w 136394"/>
                <a:gd name="connsiteY11" fmla="*/ 134451 h 164230"/>
                <a:gd name="connsiteX12" fmla="*/ 21235 w 136394"/>
                <a:gd name="connsiteY12" fmla="*/ 149888 h 164230"/>
                <a:gd name="connsiteX13" fmla="*/ 2256 w 136394"/>
                <a:gd name="connsiteY13" fmla="*/ 145839 h 164230"/>
                <a:gd name="connsiteX14" fmla="*/ 232 w 136394"/>
                <a:gd name="connsiteY14" fmla="*/ 162287 h 164230"/>
                <a:gd name="connsiteX15" fmla="*/ 17946 w 136394"/>
                <a:gd name="connsiteY15" fmla="*/ 164312 h 164230"/>
                <a:gd name="connsiteX16" fmla="*/ 53373 w 136394"/>
                <a:gd name="connsiteY16" fmla="*/ 134705 h 164230"/>
                <a:gd name="connsiteX17" fmla="*/ 136626 w 136394"/>
                <a:gd name="connsiteY17" fmla="*/ 81 h 16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394" h="164230">
                  <a:moveTo>
                    <a:pt x="136626" y="81"/>
                  </a:moveTo>
                  <a:lnTo>
                    <a:pt x="117648" y="81"/>
                  </a:lnTo>
                  <a:lnTo>
                    <a:pt x="83233" y="57018"/>
                  </a:lnTo>
                  <a:cubicBezTo>
                    <a:pt x="75388" y="70936"/>
                    <a:pt x="65519" y="88902"/>
                    <a:pt x="63242" y="97759"/>
                  </a:cubicBezTo>
                  <a:lnTo>
                    <a:pt x="62989" y="97759"/>
                  </a:lnTo>
                  <a:cubicBezTo>
                    <a:pt x="63242" y="95988"/>
                    <a:pt x="63242" y="94216"/>
                    <a:pt x="63242" y="91433"/>
                  </a:cubicBezTo>
                  <a:cubicBezTo>
                    <a:pt x="63242" y="78274"/>
                    <a:pt x="58687" y="52969"/>
                    <a:pt x="55903" y="39810"/>
                  </a:cubicBezTo>
                  <a:lnTo>
                    <a:pt x="47299" y="81"/>
                  </a:lnTo>
                  <a:lnTo>
                    <a:pt x="27308" y="81"/>
                  </a:lnTo>
                  <a:lnTo>
                    <a:pt x="51854" y="108893"/>
                  </a:lnTo>
                  <a:cubicBezTo>
                    <a:pt x="51854" y="109399"/>
                    <a:pt x="52614" y="111677"/>
                    <a:pt x="52614" y="111930"/>
                  </a:cubicBezTo>
                  <a:cubicBezTo>
                    <a:pt x="52614" y="113448"/>
                    <a:pt x="40973" y="131415"/>
                    <a:pt x="38949" y="134451"/>
                  </a:cubicBezTo>
                  <a:cubicBezTo>
                    <a:pt x="31610" y="145586"/>
                    <a:pt x="27561" y="149888"/>
                    <a:pt x="21235" y="149888"/>
                  </a:cubicBezTo>
                  <a:cubicBezTo>
                    <a:pt x="16933" y="149888"/>
                    <a:pt x="8836" y="148875"/>
                    <a:pt x="2256" y="145839"/>
                  </a:cubicBezTo>
                  <a:lnTo>
                    <a:pt x="232" y="162287"/>
                  </a:lnTo>
                  <a:cubicBezTo>
                    <a:pt x="7064" y="163805"/>
                    <a:pt x="13897" y="164312"/>
                    <a:pt x="17946" y="164312"/>
                  </a:cubicBezTo>
                  <a:cubicBezTo>
                    <a:pt x="25284" y="164312"/>
                    <a:pt x="35659" y="163299"/>
                    <a:pt x="53373" y="134705"/>
                  </a:cubicBezTo>
                  <a:lnTo>
                    <a:pt x="136626" y="81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431C3090-B9BC-FCD1-2AA3-C193E74CB2A6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14513301" y="3284505"/>
              <a:ext cx="96159" cy="455239"/>
            </a:xfrm>
            <a:custGeom>
              <a:avLst/>
              <a:gdLst>
                <a:gd name="connsiteX0" fmla="*/ 85010 w 96159"/>
                <a:gd name="connsiteY0" fmla="*/ 452526 h 455239"/>
                <a:gd name="connsiteX1" fmla="*/ 88046 w 96159"/>
                <a:gd name="connsiteY1" fmla="*/ 455310 h 455239"/>
                <a:gd name="connsiteX2" fmla="*/ 93613 w 96159"/>
                <a:gd name="connsiteY2" fmla="*/ 455310 h 455239"/>
                <a:gd name="connsiteX3" fmla="*/ 96397 w 96159"/>
                <a:gd name="connsiteY3" fmla="*/ 452779 h 455239"/>
                <a:gd name="connsiteX4" fmla="*/ 95385 w 96159"/>
                <a:gd name="connsiteY4" fmla="*/ 450502 h 455239"/>
                <a:gd name="connsiteX5" fmla="*/ 56921 w 96159"/>
                <a:gd name="connsiteY5" fmla="*/ 399638 h 455239"/>
                <a:gd name="connsiteX6" fmla="*/ 19470 w 96159"/>
                <a:gd name="connsiteY6" fmla="*/ 227816 h 455239"/>
                <a:gd name="connsiteX7" fmla="*/ 95638 w 96159"/>
                <a:gd name="connsiteY7" fmla="*/ 4625 h 455239"/>
                <a:gd name="connsiteX8" fmla="*/ 96397 w 96159"/>
                <a:gd name="connsiteY8" fmla="*/ 2601 h 455239"/>
                <a:gd name="connsiteX9" fmla="*/ 91589 w 96159"/>
                <a:gd name="connsiteY9" fmla="*/ 70 h 455239"/>
                <a:gd name="connsiteX10" fmla="*/ 85516 w 96159"/>
                <a:gd name="connsiteY10" fmla="*/ 2095 h 455239"/>
                <a:gd name="connsiteX11" fmla="*/ 16939 w 96159"/>
                <a:gd name="connsiteY11" fmla="*/ 111413 h 455239"/>
                <a:gd name="connsiteX12" fmla="*/ 238 w 96159"/>
                <a:gd name="connsiteY12" fmla="*/ 227563 h 455239"/>
                <a:gd name="connsiteX13" fmla="*/ 50848 w 96159"/>
                <a:gd name="connsiteY13" fmla="*/ 414062 h 455239"/>
                <a:gd name="connsiteX14" fmla="*/ 67043 w 96159"/>
                <a:gd name="connsiteY14" fmla="*/ 434559 h 455239"/>
                <a:gd name="connsiteX15" fmla="*/ 75141 w 96159"/>
                <a:gd name="connsiteY15" fmla="*/ 443416 h 455239"/>
                <a:gd name="connsiteX16" fmla="*/ 85010 w 96159"/>
                <a:gd name="connsiteY16" fmla="*/ 452526 h 45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159" h="455239">
                  <a:moveTo>
                    <a:pt x="85010" y="452526"/>
                  </a:moveTo>
                  <a:cubicBezTo>
                    <a:pt x="85516" y="452779"/>
                    <a:pt x="87793" y="455310"/>
                    <a:pt x="88046" y="455310"/>
                  </a:cubicBezTo>
                  <a:lnTo>
                    <a:pt x="93613" y="455310"/>
                  </a:lnTo>
                  <a:cubicBezTo>
                    <a:pt x="94373" y="455310"/>
                    <a:pt x="96397" y="455057"/>
                    <a:pt x="96397" y="452779"/>
                  </a:cubicBezTo>
                  <a:cubicBezTo>
                    <a:pt x="96397" y="451767"/>
                    <a:pt x="95891" y="451261"/>
                    <a:pt x="95385" y="450502"/>
                  </a:cubicBezTo>
                  <a:cubicBezTo>
                    <a:pt x="86275" y="441392"/>
                    <a:pt x="72610" y="427474"/>
                    <a:pt x="56921" y="399638"/>
                  </a:cubicBezTo>
                  <a:cubicBezTo>
                    <a:pt x="29592" y="351052"/>
                    <a:pt x="19470" y="288549"/>
                    <a:pt x="19470" y="227816"/>
                  </a:cubicBezTo>
                  <a:cubicBezTo>
                    <a:pt x="19470" y="115462"/>
                    <a:pt x="51354" y="49415"/>
                    <a:pt x="95638" y="4625"/>
                  </a:cubicBezTo>
                  <a:cubicBezTo>
                    <a:pt x="96397" y="3866"/>
                    <a:pt x="96397" y="3107"/>
                    <a:pt x="96397" y="2601"/>
                  </a:cubicBezTo>
                  <a:cubicBezTo>
                    <a:pt x="96397" y="70"/>
                    <a:pt x="94626" y="70"/>
                    <a:pt x="91589" y="70"/>
                  </a:cubicBezTo>
                  <a:cubicBezTo>
                    <a:pt x="88299" y="70"/>
                    <a:pt x="87793" y="70"/>
                    <a:pt x="85516" y="2095"/>
                  </a:cubicBezTo>
                  <a:cubicBezTo>
                    <a:pt x="61476" y="22845"/>
                    <a:pt x="34400" y="58019"/>
                    <a:pt x="16939" y="111413"/>
                  </a:cubicBezTo>
                  <a:cubicBezTo>
                    <a:pt x="6058" y="144816"/>
                    <a:pt x="238" y="185557"/>
                    <a:pt x="238" y="227563"/>
                  </a:cubicBezTo>
                  <a:cubicBezTo>
                    <a:pt x="238" y="287537"/>
                    <a:pt x="11119" y="355354"/>
                    <a:pt x="50848" y="414062"/>
                  </a:cubicBezTo>
                  <a:cubicBezTo>
                    <a:pt x="57680" y="423931"/>
                    <a:pt x="67043" y="434306"/>
                    <a:pt x="67043" y="434559"/>
                  </a:cubicBezTo>
                  <a:cubicBezTo>
                    <a:pt x="69574" y="437596"/>
                    <a:pt x="73116" y="441645"/>
                    <a:pt x="75141" y="443416"/>
                  </a:cubicBezTo>
                  <a:lnTo>
                    <a:pt x="85010" y="452526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B5F2C291-1034-3D77-1287-FE07E09E55A6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4638112" y="3460378"/>
              <a:ext cx="115138" cy="164230"/>
            </a:xfrm>
            <a:custGeom>
              <a:avLst/>
              <a:gdLst>
                <a:gd name="connsiteX0" fmla="*/ 115382 w 115138"/>
                <a:gd name="connsiteY0" fmla="*/ 81 h 164230"/>
                <a:gd name="connsiteX1" fmla="*/ 96403 w 115138"/>
                <a:gd name="connsiteY1" fmla="*/ 81 h 164230"/>
                <a:gd name="connsiteX2" fmla="*/ 92860 w 115138"/>
                <a:gd name="connsiteY2" fmla="*/ 17036 h 164230"/>
                <a:gd name="connsiteX3" fmla="*/ 61482 w 115138"/>
                <a:gd name="connsiteY3" fmla="*/ 81 h 164230"/>
                <a:gd name="connsiteX4" fmla="*/ 244 w 115138"/>
                <a:gd name="connsiteY4" fmla="*/ 75997 h 164230"/>
                <a:gd name="connsiteX5" fmla="*/ 32381 w 115138"/>
                <a:gd name="connsiteY5" fmla="*/ 118003 h 164230"/>
                <a:gd name="connsiteX6" fmla="*/ 73628 w 115138"/>
                <a:gd name="connsiteY6" fmla="*/ 102820 h 164230"/>
                <a:gd name="connsiteX7" fmla="*/ 60723 w 115138"/>
                <a:gd name="connsiteY7" fmla="*/ 164312 h 164230"/>
                <a:gd name="connsiteX8" fmla="*/ 80461 w 115138"/>
                <a:gd name="connsiteY8" fmla="*/ 164312 h 164230"/>
                <a:gd name="connsiteX9" fmla="*/ 115382 w 115138"/>
                <a:gd name="connsiteY9" fmla="*/ 81 h 164230"/>
                <a:gd name="connsiteX10" fmla="*/ 79195 w 115138"/>
                <a:gd name="connsiteY10" fmla="*/ 80552 h 164230"/>
                <a:gd name="connsiteX11" fmla="*/ 67049 w 115138"/>
                <a:gd name="connsiteY11" fmla="*/ 95482 h 164230"/>
                <a:gd name="connsiteX12" fmla="*/ 47058 w 115138"/>
                <a:gd name="connsiteY12" fmla="*/ 102567 h 164230"/>
                <a:gd name="connsiteX13" fmla="*/ 20488 w 115138"/>
                <a:gd name="connsiteY13" fmla="*/ 70429 h 164230"/>
                <a:gd name="connsiteX14" fmla="*/ 67555 w 115138"/>
                <a:gd name="connsiteY14" fmla="*/ 16276 h 164230"/>
                <a:gd name="connsiteX15" fmla="*/ 87799 w 115138"/>
                <a:gd name="connsiteY15" fmla="*/ 39810 h 164230"/>
                <a:gd name="connsiteX16" fmla="*/ 86787 w 115138"/>
                <a:gd name="connsiteY16" fmla="*/ 44365 h 164230"/>
                <a:gd name="connsiteX17" fmla="*/ 79195 w 115138"/>
                <a:gd name="connsiteY17" fmla="*/ 80552 h 16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138" h="164230">
                  <a:moveTo>
                    <a:pt x="115382" y="81"/>
                  </a:moveTo>
                  <a:lnTo>
                    <a:pt x="96403" y="81"/>
                  </a:lnTo>
                  <a:lnTo>
                    <a:pt x="92860" y="17036"/>
                  </a:lnTo>
                  <a:cubicBezTo>
                    <a:pt x="89318" y="11469"/>
                    <a:pt x="79195" y="81"/>
                    <a:pt x="61482" y="81"/>
                  </a:cubicBezTo>
                  <a:cubicBezTo>
                    <a:pt x="31875" y="81"/>
                    <a:pt x="244" y="35002"/>
                    <a:pt x="244" y="75997"/>
                  </a:cubicBezTo>
                  <a:cubicBezTo>
                    <a:pt x="244" y="99783"/>
                    <a:pt x="12137" y="118003"/>
                    <a:pt x="32381" y="118003"/>
                  </a:cubicBezTo>
                  <a:cubicBezTo>
                    <a:pt x="50095" y="118003"/>
                    <a:pt x="65531" y="108893"/>
                    <a:pt x="73628" y="102820"/>
                  </a:cubicBezTo>
                  <a:lnTo>
                    <a:pt x="60723" y="164312"/>
                  </a:lnTo>
                  <a:lnTo>
                    <a:pt x="80461" y="164312"/>
                  </a:lnTo>
                  <a:lnTo>
                    <a:pt x="115382" y="81"/>
                  </a:lnTo>
                  <a:close/>
                  <a:moveTo>
                    <a:pt x="79195" y="80552"/>
                  </a:moveTo>
                  <a:cubicBezTo>
                    <a:pt x="77930" y="86625"/>
                    <a:pt x="72110" y="91939"/>
                    <a:pt x="67049" y="95482"/>
                  </a:cubicBezTo>
                  <a:cubicBezTo>
                    <a:pt x="59964" y="100543"/>
                    <a:pt x="52625" y="102567"/>
                    <a:pt x="47058" y="102567"/>
                  </a:cubicBezTo>
                  <a:cubicBezTo>
                    <a:pt x="29851" y="102567"/>
                    <a:pt x="20488" y="87637"/>
                    <a:pt x="20488" y="70429"/>
                  </a:cubicBezTo>
                  <a:cubicBezTo>
                    <a:pt x="20488" y="41076"/>
                    <a:pt x="45034" y="16276"/>
                    <a:pt x="67555" y="16276"/>
                  </a:cubicBezTo>
                  <a:cubicBezTo>
                    <a:pt x="87799" y="16276"/>
                    <a:pt x="87799" y="39557"/>
                    <a:pt x="87799" y="39810"/>
                  </a:cubicBezTo>
                  <a:lnTo>
                    <a:pt x="86787" y="44365"/>
                  </a:lnTo>
                  <a:lnTo>
                    <a:pt x="79195" y="80552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E9A32DE4-9763-085F-E4BE-9190C51DE0EB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4798636" y="3360421"/>
              <a:ext cx="66046" cy="303408"/>
            </a:xfrm>
            <a:custGeom>
              <a:avLst/>
              <a:gdLst>
                <a:gd name="connsiteX0" fmla="*/ 66295 w 66046"/>
                <a:gd name="connsiteY0" fmla="*/ 300951 h 303408"/>
                <a:gd name="connsiteX1" fmla="*/ 65283 w 66046"/>
                <a:gd name="connsiteY1" fmla="*/ 298674 h 303408"/>
                <a:gd name="connsiteX2" fmla="*/ 25807 w 66046"/>
                <a:gd name="connsiteY2" fmla="*/ 224530 h 303408"/>
                <a:gd name="connsiteX3" fmla="*/ 17710 w 66046"/>
                <a:gd name="connsiteY3" fmla="*/ 151904 h 303408"/>
                <a:gd name="connsiteX4" fmla="*/ 64018 w 66046"/>
                <a:gd name="connsiteY4" fmla="*/ 5893 h 303408"/>
                <a:gd name="connsiteX5" fmla="*/ 66295 w 66046"/>
                <a:gd name="connsiteY5" fmla="*/ 2604 h 303408"/>
                <a:gd name="connsiteX6" fmla="*/ 63259 w 66046"/>
                <a:gd name="connsiteY6" fmla="*/ 73 h 303408"/>
                <a:gd name="connsiteX7" fmla="*/ 42509 w 66046"/>
                <a:gd name="connsiteY7" fmla="*/ 19052 h 303408"/>
                <a:gd name="connsiteX8" fmla="*/ 249 w 66046"/>
                <a:gd name="connsiteY8" fmla="*/ 151651 h 303408"/>
                <a:gd name="connsiteX9" fmla="*/ 39725 w 66046"/>
                <a:gd name="connsiteY9" fmla="*/ 281213 h 303408"/>
                <a:gd name="connsiteX10" fmla="*/ 63259 w 66046"/>
                <a:gd name="connsiteY10" fmla="*/ 303482 h 303408"/>
                <a:gd name="connsiteX11" fmla="*/ 66295 w 66046"/>
                <a:gd name="connsiteY11" fmla="*/ 300951 h 3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46" h="303408">
                  <a:moveTo>
                    <a:pt x="66295" y="300951"/>
                  </a:moveTo>
                  <a:cubicBezTo>
                    <a:pt x="66295" y="299939"/>
                    <a:pt x="65789" y="299433"/>
                    <a:pt x="65283" y="298674"/>
                  </a:cubicBezTo>
                  <a:cubicBezTo>
                    <a:pt x="53643" y="286274"/>
                    <a:pt x="36435" y="265777"/>
                    <a:pt x="25807" y="224530"/>
                  </a:cubicBezTo>
                  <a:cubicBezTo>
                    <a:pt x="19987" y="201502"/>
                    <a:pt x="17710" y="175438"/>
                    <a:pt x="17710" y="151904"/>
                  </a:cubicBezTo>
                  <a:cubicBezTo>
                    <a:pt x="17710" y="85351"/>
                    <a:pt x="33652" y="38790"/>
                    <a:pt x="64018" y="5893"/>
                  </a:cubicBezTo>
                  <a:cubicBezTo>
                    <a:pt x="66295" y="3616"/>
                    <a:pt x="66295" y="3110"/>
                    <a:pt x="66295" y="2604"/>
                  </a:cubicBezTo>
                  <a:cubicBezTo>
                    <a:pt x="66295" y="73"/>
                    <a:pt x="64271" y="73"/>
                    <a:pt x="63259" y="73"/>
                  </a:cubicBezTo>
                  <a:cubicBezTo>
                    <a:pt x="59463" y="73"/>
                    <a:pt x="45798" y="15256"/>
                    <a:pt x="42509" y="19052"/>
                  </a:cubicBezTo>
                  <a:cubicBezTo>
                    <a:pt x="16698" y="49671"/>
                    <a:pt x="249" y="95220"/>
                    <a:pt x="249" y="151651"/>
                  </a:cubicBezTo>
                  <a:cubicBezTo>
                    <a:pt x="249" y="187584"/>
                    <a:pt x="6575" y="238448"/>
                    <a:pt x="39725" y="281213"/>
                  </a:cubicBezTo>
                  <a:cubicBezTo>
                    <a:pt x="42256" y="284250"/>
                    <a:pt x="58704" y="303482"/>
                    <a:pt x="63259" y="303482"/>
                  </a:cubicBezTo>
                  <a:cubicBezTo>
                    <a:pt x="64271" y="303482"/>
                    <a:pt x="66295" y="303482"/>
                    <a:pt x="66295" y="300951"/>
                  </a:cubicBez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5124C2BC-C4CC-3E49-3733-D0CC2D3D7B56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14886530" y="3460378"/>
              <a:ext cx="125007" cy="164230"/>
            </a:xfrm>
            <a:custGeom>
              <a:avLst/>
              <a:gdLst>
                <a:gd name="connsiteX0" fmla="*/ 32897 w 125007"/>
                <a:gd name="connsiteY0" fmla="*/ 103579 h 164230"/>
                <a:gd name="connsiteX1" fmla="*/ 63770 w 125007"/>
                <a:gd name="connsiteY1" fmla="*/ 118003 h 164230"/>
                <a:gd name="connsiteX2" fmla="*/ 125261 w 125007"/>
                <a:gd name="connsiteY2" fmla="*/ 41076 h 164230"/>
                <a:gd name="connsiteX3" fmla="*/ 95654 w 125007"/>
                <a:gd name="connsiteY3" fmla="*/ 81 h 164230"/>
                <a:gd name="connsiteX4" fmla="*/ 50864 w 125007"/>
                <a:gd name="connsiteY4" fmla="*/ 15264 h 164230"/>
                <a:gd name="connsiteX5" fmla="*/ 53394 w 125007"/>
                <a:gd name="connsiteY5" fmla="*/ 2865 h 164230"/>
                <a:gd name="connsiteX6" fmla="*/ 34416 w 125007"/>
                <a:gd name="connsiteY6" fmla="*/ 2865 h 164230"/>
                <a:gd name="connsiteX7" fmla="*/ 254 w 125007"/>
                <a:gd name="connsiteY7" fmla="*/ 164312 h 164230"/>
                <a:gd name="connsiteX8" fmla="*/ 19992 w 125007"/>
                <a:gd name="connsiteY8" fmla="*/ 164312 h 164230"/>
                <a:gd name="connsiteX9" fmla="*/ 32897 w 125007"/>
                <a:gd name="connsiteY9" fmla="*/ 103579 h 164230"/>
                <a:gd name="connsiteX10" fmla="*/ 47574 w 125007"/>
                <a:gd name="connsiteY10" fmla="*/ 34749 h 164230"/>
                <a:gd name="connsiteX11" fmla="*/ 51876 w 125007"/>
                <a:gd name="connsiteY11" fmla="*/ 27158 h 164230"/>
                <a:gd name="connsiteX12" fmla="*/ 78193 w 125007"/>
                <a:gd name="connsiteY12" fmla="*/ 16276 h 164230"/>
                <a:gd name="connsiteX13" fmla="*/ 104764 w 125007"/>
                <a:gd name="connsiteY13" fmla="*/ 48161 h 164230"/>
                <a:gd name="connsiteX14" fmla="*/ 57443 w 125007"/>
                <a:gd name="connsiteY14" fmla="*/ 102567 h 164230"/>
                <a:gd name="connsiteX15" fmla="*/ 36693 w 125007"/>
                <a:gd name="connsiteY15" fmla="*/ 85866 h 164230"/>
                <a:gd name="connsiteX16" fmla="*/ 37452 w 125007"/>
                <a:gd name="connsiteY16" fmla="*/ 82323 h 164230"/>
                <a:gd name="connsiteX17" fmla="*/ 47574 w 125007"/>
                <a:gd name="connsiteY17" fmla="*/ 34749 h 16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5007" h="164230">
                  <a:moveTo>
                    <a:pt x="32897" y="103579"/>
                  </a:moveTo>
                  <a:cubicBezTo>
                    <a:pt x="36693" y="107881"/>
                    <a:pt x="45803" y="118003"/>
                    <a:pt x="63770" y="118003"/>
                  </a:cubicBezTo>
                  <a:cubicBezTo>
                    <a:pt x="93630" y="118003"/>
                    <a:pt x="125261" y="83082"/>
                    <a:pt x="125261" y="41076"/>
                  </a:cubicBezTo>
                  <a:cubicBezTo>
                    <a:pt x="125261" y="19566"/>
                    <a:pt x="115645" y="81"/>
                    <a:pt x="95654" y="81"/>
                  </a:cubicBezTo>
                  <a:cubicBezTo>
                    <a:pt x="79965" y="81"/>
                    <a:pt x="62757" y="6407"/>
                    <a:pt x="50864" y="15264"/>
                  </a:cubicBezTo>
                  <a:lnTo>
                    <a:pt x="53394" y="2865"/>
                  </a:lnTo>
                  <a:lnTo>
                    <a:pt x="34416" y="2865"/>
                  </a:lnTo>
                  <a:lnTo>
                    <a:pt x="254" y="164312"/>
                  </a:lnTo>
                  <a:lnTo>
                    <a:pt x="19992" y="164312"/>
                  </a:lnTo>
                  <a:lnTo>
                    <a:pt x="32897" y="103579"/>
                  </a:lnTo>
                  <a:close/>
                  <a:moveTo>
                    <a:pt x="47574" y="34749"/>
                  </a:moveTo>
                  <a:cubicBezTo>
                    <a:pt x="48586" y="30447"/>
                    <a:pt x="48840" y="30194"/>
                    <a:pt x="51876" y="27158"/>
                  </a:cubicBezTo>
                  <a:cubicBezTo>
                    <a:pt x="63010" y="17542"/>
                    <a:pt x="73132" y="16276"/>
                    <a:pt x="78193" y="16276"/>
                  </a:cubicBezTo>
                  <a:cubicBezTo>
                    <a:pt x="93883" y="16276"/>
                    <a:pt x="104764" y="29182"/>
                    <a:pt x="104764" y="48161"/>
                  </a:cubicBezTo>
                  <a:cubicBezTo>
                    <a:pt x="104764" y="76756"/>
                    <a:pt x="80724" y="102567"/>
                    <a:pt x="57443" y="102567"/>
                  </a:cubicBezTo>
                  <a:cubicBezTo>
                    <a:pt x="40236" y="102567"/>
                    <a:pt x="36693" y="86878"/>
                    <a:pt x="36693" y="85866"/>
                  </a:cubicBezTo>
                  <a:cubicBezTo>
                    <a:pt x="36693" y="85613"/>
                    <a:pt x="37452" y="82829"/>
                    <a:pt x="37452" y="82323"/>
                  </a:cubicBezTo>
                  <a:lnTo>
                    <a:pt x="47574" y="34749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4B5DFB09-5386-5776-1B61-686A3D7213F8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15036733" y="3385728"/>
              <a:ext cx="64021" cy="253051"/>
            </a:xfrm>
            <a:custGeom>
              <a:avLst/>
              <a:gdLst>
                <a:gd name="connsiteX0" fmla="*/ 48845 w 64021"/>
                <a:gd name="connsiteY0" fmla="*/ 81 h 253051"/>
                <a:gd name="connsiteX1" fmla="*/ 12153 w 64021"/>
                <a:gd name="connsiteY1" fmla="*/ 54234 h 253051"/>
                <a:gd name="connsiteX2" fmla="*/ 259 w 64021"/>
                <a:gd name="connsiteY2" fmla="*/ 126607 h 253051"/>
                <a:gd name="connsiteX3" fmla="*/ 48845 w 64021"/>
                <a:gd name="connsiteY3" fmla="*/ 253133 h 253051"/>
                <a:gd name="connsiteX4" fmla="*/ 64281 w 64021"/>
                <a:gd name="connsiteY4" fmla="*/ 253133 h 253051"/>
                <a:gd name="connsiteX5" fmla="*/ 19997 w 64021"/>
                <a:gd name="connsiteY5" fmla="*/ 126607 h 253051"/>
                <a:gd name="connsiteX6" fmla="*/ 31132 w 64021"/>
                <a:gd name="connsiteY6" fmla="*/ 52969 h 253051"/>
                <a:gd name="connsiteX7" fmla="*/ 64281 w 64021"/>
                <a:gd name="connsiteY7" fmla="*/ 81 h 253051"/>
                <a:gd name="connsiteX8" fmla="*/ 48845 w 64021"/>
                <a:gd name="connsiteY8" fmla="*/ 81 h 25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021" h="253051">
                  <a:moveTo>
                    <a:pt x="48845" y="81"/>
                  </a:moveTo>
                  <a:cubicBezTo>
                    <a:pt x="40747" y="7673"/>
                    <a:pt x="23793" y="23109"/>
                    <a:pt x="12153" y="54234"/>
                  </a:cubicBezTo>
                  <a:cubicBezTo>
                    <a:pt x="2031" y="81311"/>
                    <a:pt x="259" y="108134"/>
                    <a:pt x="259" y="126607"/>
                  </a:cubicBezTo>
                  <a:cubicBezTo>
                    <a:pt x="259" y="208343"/>
                    <a:pt x="36699" y="241998"/>
                    <a:pt x="48845" y="253133"/>
                  </a:cubicBezTo>
                  <a:lnTo>
                    <a:pt x="64281" y="253133"/>
                  </a:lnTo>
                  <a:cubicBezTo>
                    <a:pt x="52135" y="240986"/>
                    <a:pt x="19997" y="208343"/>
                    <a:pt x="19997" y="126607"/>
                  </a:cubicBezTo>
                  <a:cubicBezTo>
                    <a:pt x="19997" y="112436"/>
                    <a:pt x="20756" y="82829"/>
                    <a:pt x="31132" y="52969"/>
                  </a:cubicBezTo>
                  <a:cubicBezTo>
                    <a:pt x="41507" y="23615"/>
                    <a:pt x="55930" y="8432"/>
                    <a:pt x="64281" y="81"/>
                  </a:cubicBezTo>
                  <a:lnTo>
                    <a:pt x="48845" y="81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CA2644DA-9595-64A0-B4AA-70D49DE350C1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15115151" y="3463162"/>
              <a:ext cx="136141" cy="112354"/>
            </a:xfrm>
            <a:custGeom>
              <a:avLst/>
              <a:gdLst>
                <a:gd name="connsiteX0" fmla="*/ 78456 w 136141"/>
                <a:gd name="connsiteY0" fmla="*/ 54487 h 112354"/>
                <a:gd name="connsiteX1" fmla="*/ 136405 w 136141"/>
                <a:gd name="connsiteY1" fmla="*/ 81 h 112354"/>
                <a:gd name="connsiteX2" fmla="*/ 115401 w 136141"/>
                <a:gd name="connsiteY2" fmla="*/ 81 h 112354"/>
                <a:gd name="connsiteX3" fmla="*/ 72889 w 136141"/>
                <a:gd name="connsiteY3" fmla="*/ 41835 h 112354"/>
                <a:gd name="connsiteX4" fmla="*/ 46571 w 136141"/>
                <a:gd name="connsiteY4" fmla="*/ 81 h 112354"/>
                <a:gd name="connsiteX5" fmla="*/ 25568 w 136141"/>
                <a:gd name="connsiteY5" fmla="*/ 81 h 112354"/>
                <a:gd name="connsiteX6" fmla="*/ 61755 w 136141"/>
                <a:gd name="connsiteY6" fmla="*/ 54487 h 112354"/>
                <a:gd name="connsiteX7" fmla="*/ 263 w 136141"/>
                <a:gd name="connsiteY7" fmla="*/ 112436 h 112354"/>
                <a:gd name="connsiteX8" fmla="*/ 21013 w 136141"/>
                <a:gd name="connsiteY8" fmla="*/ 112436 h 112354"/>
                <a:gd name="connsiteX9" fmla="*/ 67828 w 136141"/>
                <a:gd name="connsiteY9" fmla="*/ 64862 h 112354"/>
                <a:gd name="connsiteX10" fmla="*/ 95663 w 136141"/>
                <a:gd name="connsiteY10" fmla="*/ 112436 h 112354"/>
                <a:gd name="connsiteX11" fmla="*/ 116667 w 136141"/>
                <a:gd name="connsiteY11" fmla="*/ 112436 h 112354"/>
                <a:gd name="connsiteX12" fmla="*/ 78456 w 136141"/>
                <a:gd name="connsiteY12" fmla="*/ 54487 h 112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141" h="112354">
                  <a:moveTo>
                    <a:pt x="78456" y="54487"/>
                  </a:moveTo>
                  <a:lnTo>
                    <a:pt x="136405" y="81"/>
                  </a:lnTo>
                  <a:lnTo>
                    <a:pt x="115401" y="81"/>
                  </a:lnTo>
                  <a:lnTo>
                    <a:pt x="72889" y="41835"/>
                  </a:lnTo>
                  <a:lnTo>
                    <a:pt x="46571" y="81"/>
                  </a:lnTo>
                  <a:lnTo>
                    <a:pt x="25568" y="81"/>
                  </a:lnTo>
                  <a:lnTo>
                    <a:pt x="61755" y="54487"/>
                  </a:lnTo>
                  <a:lnTo>
                    <a:pt x="263" y="112436"/>
                  </a:lnTo>
                  <a:lnTo>
                    <a:pt x="21013" y="112436"/>
                  </a:lnTo>
                  <a:lnTo>
                    <a:pt x="67828" y="64862"/>
                  </a:lnTo>
                  <a:lnTo>
                    <a:pt x="95663" y="112436"/>
                  </a:lnTo>
                  <a:lnTo>
                    <a:pt x="116667" y="112436"/>
                  </a:lnTo>
                  <a:lnTo>
                    <a:pt x="78456" y="54487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1A973EB3-808D-2462-960C-BB85D7FF8EA2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15269209" y="3385728"/>
              <a:ext cx="64021" cy="253051"/>
            </a:xfrm>
            <a:custGeom>
              <a:avLst/>
              <a:gdLst>
                <a:gd name="connsiteX0" fmla="*/ 15705 w 64021"/>
                <a:gd name="connsiteY0" fmla="*/ 253133 h 253051"/>
                <a:gd name="connsiteX1" fmla="*/ 52397 w 64021"/>
                <a:gd name="connsiteY1" fmla="*/ 198980 h 253051"/>
                <a:gd name="connsiteX2" fmla="*/ 64291 w 64021"/>
                <a:gd name="connsiteY2" fmla="*/ 126607 h 253051"/>
                <a:gd name="connsiteX3" fmla="*/ 15705 w 64021"/>
                <a:gd name="connsiteY3" fmla="*/ 81 h 253051"/>
                <a:gd name="connsiteX4" fmla="*/ 269 w 64021"/>
                <a:gd name="connsiteY4" fmla="*/ 81 h 253051"/>
                <a:gd name="connsiteX5" fmla="*/ 44553 w 64021"/>
                <a:gd name="connsiteY5" fmla="*/ 126607 h 253051"/>
                <a:gd name="connsiteX6" fmla="*/ 33418 w 64021"/>
                <a:gd name="connsiteY6" fmla="*/ 200245 h 253051"/>
                <a:gd name="connsiteX7" fmla="*/ 269 w 64021"/>
                <a:gd name="connsiteY7" fmla="*/ 253133 h 253051"/>
                <a:gd name="connsiteX8" fmla="*/ 15705 w 64021"/>
                <a:gd name="connsiteY8" fmla="*/ 253133 h 25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021" h="253051">
                  <a:moveTo>
                    <a:pt x="15705" y="253133"/>
                  </a:moveTo>
                  <a:cubicBezTo>
                    <a:pt x="23802" y="245541"/>
                    <a:pt x="40757" y="230105"/>
                    <a:pt x="52397" y="198980"/>
                  </a:cubicBezTo>
                  <a:cubicBezTo>
                    <a:pt x="62519" y="171903"/>
                    <a:pt x="64291" y="145080"/>
                    <a:pt x="64291" y="126607"/>
                  </a:cubicBezTo>
                  <a:cubicBezTo>
                    <a:pt x="64291" y="44871"/>
                    <a:pt x="27851" y="11215"/>
                    <a:pt x="15705" y="81"/>
                  </a:cubicBezTo>
                  <a:lnTo>
                    <a:pt x="269" y="81"/>
                  </a:lnTo>
                  <a:cubicBezTo>
                    <a:pt x="12415" y="12228"/>
                    <a:pt x="44553" y="44871"/>
                    <a:pt x="44553" y="126607"/>
                  </a:cubicBezTo>
                  <a:cubicBezTo>
                    <a:pt x="44553" y="140778"/>
                    <a:pt x="43793" y="170385"/>
                    <a:pt x="33418" y="200245"/>
                  </a:cubicBezTo>
                  <a:cubicBezTo>
                    <a:pt x="23043" y="229599"/>
                    <a:pt x="8619" y="244782"/>
                    <a:pt x="269" y="253133"/>
                  </a:cubicBezTo>
                  <a:lnTo>
                    <a:pt x="15705" y="253133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09BD1ABB-127B-8C41-E39B-CEAE3B223BDB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15364582" y="3360421"/>
              <a:ext cx="66046" cy="303408"/>
            </a:xfrm>
            <a:custGeom>
              <a:avLst/>
              <a:gdLst>
                <a:gd name="connsiteX0" fmla="*/ 66319 w 66046"/>
                <a:gd name="connsiteY0" fmla="*/ 151904 h 303408"/>
                <a:gd name="connsiteX1" fmla="*/ 26843 w 66046"/>
                <a:gd name="connsiteY1" fmla="*/ 22342 h 303408"/>
                <a:gd name="connsiteX2" fmla="*/ 3309 w 66046"/>
                <a:gd name="connsiteY2" fmla="*/ 73 h 303408"/>
                <a:gd name="connsiteX3" fmla="*/ 273 w 66046"/>
                <a:gd name="connsiteY3" fmla="*/ 2604 h 303408"/>
                <a:gd name="connsiteX4" fmla="*/ 1791 w 66046"/>
                <a:gd name="connsiteY4" fmla="*/ 5134 h 303408"/>
                <a:gd name="connsiteX5" fmla="*/ 40761 w 66046"/>
                <a:gd name="connsiteY5" fmla="*/ 79025 h 303408"/>
                <a:gd name="connsiteX6" fmla="*/ 48858 w 66046"/>
                <a:gd name="connsiteY6" fmla="*/ 151651 h 303408"/>
                <a:gd name="connsiteX7" fmla="*/ 40002 w 66046"/>
                <a:gd name="connsiteY7" fmla="*/ 227819 h 303408"/>
                <a:gd name="connsiteX8" fmla="*/ 2550 w 66046"/>
                <a:gd name="connsiteY8" fmla="*/ 297662 h 303408"/>
                <a:gd name="connsiteX9" fmla="*/ 273 w 66046"/>
                <a:gd name="connsiteY9" fmla="*/ 300951 h 303408"/>
                <a:gd name="connsiteX10" fmla="*/ 3309 w 66046"/>
                <a:gd name="connsiteY10" fmla="*/ 303482 h 303408"/>
                <a:gd name="connsiteX11" fmla="*/ 24059 w 66046"/>
                <a:gd name="connsiteY11" fmla="*/ 284503 h 303408"/>
                <a:gd name="connsiteX12" fmla="*/ 66319 w 66046"/>
                <a:gd name="connsiteY12" fmla="*/ 151904 h 3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046" h="303408">
                  <a:moveTo>
                    <a:pt x="66319" y="151904"/>
                  </a:moveTo>
                  <a:cubicBezTo>
                    <a:pt x="66319" y="115971"/>
                    <a:pt x="59993" y="65107"/>
                    <a:pt x="26843" y="22342"/>
                  </a:cubicBezTo>
                  <a:cubicBezTo>
                    <a:pt x="24312" y="19305"/>
                    <a:pt x="7864" y="73"/>
                    <a:pt x="3309" y="73"/>
                  </a:cubicBezTo>
                  <a:cubicBezTo>
                    <a:pt x="2044" y="73"/>
                    <a:pt x="273" y="579"/>
                    <a:pt x="273" y="2604"/>
                  </a:cubicBezTo>
                  <a:cubicBezTo>
                    <a:pt x="273" y="3616"/>
                    <a:pt x="779" y="4375"/>
                    <a:pt x="1791" y="5134"/>
                  </a:cubicBezTo>
                  <a:cubicBezTo>
                    <a:pt x="13937" y="18293"/>
                    <a:pt x="30386" y="38790"/>
                    <a:pt x="40761" y="79025"/>
                  </a:cubicBezTo>
                  <a:cubicBezTo>
                    <a:pt x="46581" y="102053"/>
                    <a:pt x="48858" y="128117"/>
                    <a:pt x="48858" y="151651"/>
                  </a:cubicBezTo>
                  <a:cubicBezTo>
                    <a:pt x="48858" y="177209"/>
                    <a:pt x="46581" y="203020"/>
                    <a:pt x="40002" y="227819"/>
                  </a:cubicBezTo>
                  <a:cubicBezTo>
                    <a:pt x="30386" y="263247"/>
                    <a:pt x="15456" y="283491"/>
                    <a:pt x="2550" y="297662"/>
                  </a:cubicBezTo>
                  <a:cubicBezTo>
                    <a:pt x="273" y="299939"/>
                    <a:pt x="273" y="300445"/>
                    <a:pt x="273" y="300951"/>
                  </a:cubicBezTo>
                  <a:cubicBezTo>
                    <a:pt x="273" y="302976"/>
                    <a:pt x="2044" y="303482"/>
                    <a:pt x="3309" y="303482"/>
                  </a:cubicBezTo>
                  <a:cubicBezTo>
                    <a:pt x="7105" y="303482"/>
                    <a:pt x="21023" y="288046"/>
                    <a:pt x="24059" y="284503"/>
                  </a:cubicBezTo>
                  <a:cubicBezTo>
                    <a:pt x="49871" y="253884"/>
                    <a:pt x="66319" y="208334"/>
                    <a:pt x="66319" y="151904"/>
                  </a:cubicBez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64D0EE53-BE3A-87FA-DCB4-5E62CCB22A8D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15478539" y="3284505"/>
              <a:ext cx="96159" cy="455239"/>
            </a:xfrm>
            <a:custGeom>
              <a:avLst/>
              <a:gdLst>
                <a:gd name="connsiteX0" fmla="*/ 96436 w 96159"/>
                <a:gd name="connsiteY0" fmla="*/ 227563 h 455239"/>
                <a:gd name="connsiteX1" fmla="*/ 29631 w 96159"/>
                <a:gd name="connsiteY1" fmla="*/ 20820 h 455239"/>
                <a:gd name="connsiteX2" fmla="*/ 10652 w 96159"/>
                <a:gd name="connsiteY2" fmla="*/ 1588 h 455239"/>
                <a:gd name="connsiteX3" fmla="*/ 5085 w 96159"/>
                <a:gd name="connsiteY3" fmla="*/ 70 h 455239"/>
                <a:gd name="connsiteX4" fmla="*/ 277 w 96159"/>
                <a:gd name="connsiteY4" fmla="*/ 2601 h 455239"/>
                <a:gd name="connsiteX5" fmla="*/ 1795 w 96159"/>
                <a:gd name="connsiteY5" fmla="*/ 5131 h 455239"/>
                <a:gd name="connsiteX6" fmla="*/ 39753 w 96159"/>
                <a:gd name="connsiteY6" fmla="*/ 55741 h 455239"/>
                <a:gd name="connsiteX7" fmla="*/ 77205 w 96159"/>
                <a:gd name="connsiteY7" fmla="*/ 227563 h 455239"/>
                <a:gd name="connsiteX8" fmla="*/ 1289 w 96159"/>
                <a:gd name="connsiteY8" fmla="*/ 450755 h 455239"/>
                <a:gd name="connsiteX9" fmla="*/ 277 w 96159"/>
                <a:gd name="connsiteY9" fmla="*/ 452779 h 455239"/>
                <a:gd name="connsiteX10" fmla="*/ 5085 w 96159"/>
                <a:gd name="connsiteY10" fmla="*/ 455310 h 455239"/>
                <a:gd name="connsiteX11" fmla="*/ 11158 w 96159"/>
                <a:gd name="connsiteY11" fmla="*/ 453285 h 455239"/>
                <a:gd name="connsiteX12" fmla="*/ 79735 w 96159"/>
                <a:gd name="connsiteY12" fmla="*/ 343967 h 455239"/>
                <a:gd name="connsiteX13" fmla="*/ 96436 w 96159"/>
                <a:gd name="connsiteY13" fmla="*/ 227563 h 45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159" h="455239">
                  <a:moveTo>
                    <a:pt x="96436" y="227563"/>
                  </a:moveTo>
                  <a:cubicBezTo>
                    <a:pt x="96436" y="154938"/>
                    <a:pt x="79482" y="77757"/>
                    <a:pt x="29631" y="20820"/>
                  </a:cubicBezTo>
                  <a:cubicBezTo>
                    <a:pt x="26088" y="16772"/>
                    <a:pt x="16725" y="6903"/>
                    <a:pt x="10652" y="1588"/>
                  </a:cubicBezTo>
                  <a:cubicBezTo>
                    <a:pt x="8881" y="70"/>
                    <a:pt x="8375" y="70"/>
                    <a:pt x="5085" y="70"/>
                  </a:cubicBezTo>
                  <a:cubicBezTo>
                    <a:pt x="2555" y="70"/>
                    <a:pt x="277" y="70"/>
                    <a:pt x="277" y="2601"/>
                  </a:cubicBezTo>
                  <a:cubicBezTo>
                    <a:pt x="277" y="3613"/>
                    <a:pt x="1289" y="4625"/>
                    <a:pt x="1795" y="5131"/>
                  </a:cubicBezTo>
                  <a:cubicBezTo>
                    <a:pt x="10399" y="13988"/>
                    <a:pt x="24064" y="27906"/>
                    <a:pt x="39753" y="55741"/>
                  </a:cubicBezTo>
                  <a:cubicBezTo>
                    <a:pt x="67083" y="104327"/>
                    <a:pt x="77205" y="166831"/>
                    <a:pt x="77205" y="227563"/>
                  </a:cubicBezTo>
                  <a:cubicBezTo>
                    <a:pt x="77205" y="337388"/>
                    <a:pt x="46838" y="404446"/>
                    <a:pt x="1289" y="450755"/>
                  </a:cubicBezTo>
                  <a:cubicBezTo>
                    <a:pt x="783" y="451261"/>
                    <a:pt x="277" y="452020"/>
                    <a:pt x="277" y="452779"/>
                  </a:cubicBezTo>
                  <a:cubicBezTo>
                    <a:pt x="277" y="455310"/>
                    <a:pt x="2555" y="455310"/>
                    <a:pt x="5085" y="455310"/>
                  </a:cubicBezTo>
                  <a:cubicBezTo>
                    <a:pt x="8375" y="455310"/>
                    <a:pt x="8881" y="455310"/>
                    <a:pt x="11158" y="453285"/>
                  </a:cubicBezTo>
                  <a:cubicBezTo>
                    <a:pt x="35198" y="432535"/>
                    <a:pt x="62275" y="397361"/>
                    <a:pt x="79735" y="343967"/>
                  </a:cubicBezTo>
                  <a:cubicBezTo>
                    <a:pt x="90869" y="309299"/>
                    <a:pt x="96436" y="268305"/>
                    <a:pt x="96436" y="227563"/>
                  </a:cubicBez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7A2BB578-4761-E995-0772-CCCCC1BC46FE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15629414" y="3208589"/>
              <a:ext cx="124501" cy="607070"/>
            </a:xfrm>
            <a:custGeom>
              <a:avLst/>
              <a:gdLst>
                <a:gd name="connsiteX0" fmla="*/ 124784 w 124501"/>
                <a:gd name="connsiteY0" fmla="*/ 303729 h 607070"/>
                <a:gd name="connsiteX1" fmla="*/ 37735 w 124501"/>
                <a:gd name="connsiteY1" fmla="*/ 28409 h 607070"/>
                <a:gd name="connsiteX2" fmla="*/ 12683 w 124501"/>
                <a:gd name="connsiteY2" fmla="*/ 3104 h 607070"/>
                <a:gd name="connsiteX3" fmla="*/ 5597 w 124501"/>
                <a:gd name="connsiteY3" fmla="*/ 67 h 607070"/>
                <a:gd name="connsiteX4" fmla="*/ 283 w 124501"/>
                <a:gd name="connsiteY4" fmla="*/ 2598 h 607070"/>
                <a:gd name="connsiteX5" fmla="*/ 1801 w 124501"/>
                <a:gd name="connsiteY5" fmla="*/ 5128 h 607070"/>
                <a:gd name="connsiteX6" fmla="*/ 44567 w 124501"/>
                <a:gd name="connsiteY6" fmla="*/ 58522 h 607070"/>
                <a:gd name="connsiteX7" fmla="*/ 103781 w 124501"/>
                <a:gd name="connsiteY7" fmla="*/ 303476 h 607070"/>
                <a:gd name="connsiteX8" fmla="*/ 52918 w 124501"/>
                <a:gd name="connsiteY8" fmla="*/ 534765 h 607070"/>
                <a:gd name="connsiteX9" fmla="*/ 1295 w 124501"/>
                <a:gd name="connsiteY9" fmla="*/ 602330 h 607070"/>
                <a:gd name="connsiteX10" fmla="*/ 283 w 124501"/>
                <a:gd name="connsiteY10" fmla="*/ 604607 h 607070"/>
                <a:gd name="connsiteX11" fmla="*/ 5597 w 124501"/>
                <a:gd name="connsiteY11" fmla="*/ 607137 h 607070"/>
                <a:gd name="connsiteX12" fmla="*/ 13442 w 124501"/>
                <a:gd name="connsiteY12" fmla="*/ 603342 h 607070"/>
                <a:gd name="connsiteX13" fmla="*/ 124784 w 124501"/>
                <a:gd name="connsiteY13" fmla="*/ 303729 h 607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501" h="607070">
                  <a:moveTo>
                    <a:pt x="124784" y="303729"/>
                  </a:moveTo>
                  <a:cubicBezTo>
                    <a:pt x="124784" y="204280"/>
                    <a:pt x="102010" y="104071"/>
                    <a:pt x="37735" y="28409"/>
                  </a:cubicBezTo>
                  <a:cubicBezTo>
                    <a:pt x="32674" y="22589"/>
                    <a:pt x="23058" y="12214"/>
                    <a:pt x="12683" y="3104"/>
                  </a:cubicBezTo>
                  <a:cubicBezTo>
                    <a:pt x="9646" y="67"/>
                    <a:pt x="9140" y="67"/>
                    <a:pt x="5597" y="67"/>
                  </a:cubicBezTo>
                  <a:cubicBezTo>
                    <a:pt x="2561" y="67"/>
                    <a:pt x="283" y="67"/>
                    <a:pt x="283" y="2598"/>
                  </a:cubicBezTo>
                  <a:cubicBezTo>
                    <a:pt x="283" y="3610"/>
                    <a:pt x="1295" y="4622"/>
                    <a:pt x="1801" y="5128"/>
                  </a:cubicBezTo>
                  <a:cubicBezTo>
                    <a:pt x="10658" y="14238"/>
                    <a:pt x="27613" y="31192"/>
                    <a:pt x="44567" y="58522"/>
                  </a:cubicBezTo>
                  <a:cubicBezTo>
                    <a:pt x="85308" y="123809"/>
                    <a:pt x="103781" y="206051"/>
                    <a:pt x="103781" y="303476"/>
                  </a:cubicBezTo>
                  <a:cubicBezTo>
                    <a:pt x="103781" y="371547"/>
                    <a:pt x="94671" y="459355"/>
                    <a:pt x="52918" y="534765"/>
                  </a:cubicBezTo>
                  <a:cubicBezTo>
                    <a:pt x="32927" y="570698"/>
                    <a:pt x="11923" y="591701"/>
                    <a:pt x="1295" y="602330"/>
                  </a:cubicBezTo>
                  <a:cubicBezTo>
                    <a:pt x="789" y="603089"/>
                    <a:pt x="283" y="603848"/>
                    <a:pt x="283" y="604607"/>
                  </a:cubicBezTo>
                  <a:cubicBezTo>
                    <a:pt x="283" y="607137"/>
                    <a:pt x="2561" y="607137"/>
                    <a:pt x="5597" y="607137"/>
                  </a:cubicBezTo>
                  <a:cubicBezTo>
                    <a:pt x="9140" y="607137"/>
                    <a:pt x="9646" y="607137"/>
                    <a:pt x="13442" y="603342"/>
                  </a:cubicBezTo>
                  <a:cubicBezTo>
                    <a:pt x="98214" y="526161"/>
                    <a:pt x="124784" y="410263"/>
                    <a:pt x="124784" y="303729"/>
                  </a:cubicBez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A690DCFD-8410-7A27-3F58-8FE1E60F97E9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15815436" y="3132673"/>
              <a:ext cx="131839" cy="758901"/>
            </a:xfrm>
            <a:custGeom>
              <a:avLst/>
              <a:gdLst>
                <a:gd name="connsiteX0" fmla="*/ 132130 w 131839"/>
                <a:gd name="connsiteY0" fmla="*/ 379641 h 758901"/>
                <a:gd name="connsiteX1" fmla="*/ 79748 w 131839"/>
                <a:gd name="connsiteY1" fmla="*/ 101791 h 758901"/>
                <a:gd name="connsiteX2" fmla="*/ 12690 w 131839"/>
                <a:gd name="connsiteY2" fmla="*/ 2342 h 758901"/>
                <a:gd name="connsiteX3" fmla="*/ 5858 w 131839"/>
                <a:gd name="connsiteY3" fmla="*/ 64 h 758901"/>
                <a:gd name="connsiteX4" fmla="*/ 290 w 131839"/>
                <a:gd name="connsiteY4" fmla="*/ 2595 h 758901"/>
                <a:gd name="connsiteX5" fmla="*/ 1809 w 131839"/>
                <a:gd name="connsiteY5" fmla="*/ 5631 h 758901"/>
                <a:gd name="connsiteX6" fmla="*/ 61276 w 131839"/>
                <a:gd name="connsiteY6" fmla="*/ 102550 h 758901"/>
                <a:gd name="connsiteX7" fmla="*/ 107584 w 131839"/>
                <a:gd name="connsiteY7" fmla="*/ 379388 h 758901"/>
                <a:gd name="connsiteX8" fmla="*/ 57733 w 131839"/>
                <a:gd name="connsiteY8" fmla="*/ 664830 h 758901"/>
                <a:gd name="connsiteX9" fmla="*/ 1303 w 131839"/>
                <a:gd name="connsiteY9" fmla="*/ 754157 h 758901"/>
                <a:gd name="connsiteX10" fmla="*/ 290 w 131839"/>
                <a:gd name="connsiteY10" fmla="*/ 756435 h 758901"/>
                <a:gd name="connsiteX11" fmla="*/ 5858 w 131839"/>
                <a:gd name="connsiteY11" fmla="*/ 758965 h 758901"/>
                <a:gd name="connsiteX12" fmla="*/ 10665 w 131839"/>
                <a:gd name="connsiteY12" fmla="*/ 758459 h 758901"/>
                <a:gd name="connsiteX13" fmla="*/ 46346 w 131839"/>
                <a:gd name="connsiteY13" fmla="*/ 715187 h 758901"/>
                <a:gd name="connsiteX14" fmla="*/ 124032 w 131839"/>
                <a:gd name="connsiteY14" fmla="*/ 503130 h 758901"/>
                <a:gd name="connsiteX15" fmla="*/ 132130 w 131839"/>
                <a:gd name="connsiteY15" fmla="*/ 379641 h 75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839" h="758901">
                  <a:moveTo>
                    <a:pt x="132130" y="379641"/>
                  </a:moveTo>
                  <a:cubicBezTo>
                    <a:pt x="132130" y="285000"/>
                    <a:pt x="120237" y="188334"/>
                    <a:pt x="79748" y="101791"/>
                  </a:cubicBezTo>
                  <a:cubicBezTo>
                    <a:pt x="61782" y="63327"/>
                    <a:pt x="37742" y="28659"/>
                    <a:pt x="12690" y="2342"/>
                  </a:cubicBezTo>
                  <a:cubicBezTo>
                    <a:pt x="10412" y="317"/>
                    <a:pt x="10159" y="64"/>
                    <a:pt x="5858" y="64"/>
                  </a:cubicBezTo>
                  <a:cubicBezTo>
                    <a:pt x="2315" y="64"/>
                    <a:pt x="290" y="64"/>
                    <a:pt x="290" y="2595"/>
                  </a:cubicBezTo>
                  <a:cubicBezTo>
                    <a:pt x="290" y="3607"/>
                    <a:pt x="1303" y="4872"/>
                    <a:pt x="1809" y="5631"/>
                  </a:cubicBezTo>
                  <a:cubicBezTo>
                    <a:pt x="26102" y="34985"/>
                    <a:pt x="46346" y="67376"/>
                    <a:pt x="61276" y="102550"/>
                  </a:cubicBezTo>
                  <a:cubicBezTo>
                    <a:pt x="94425" y="179984"/>
                    <a:pt x="107584" y="270576"/>
                    <a:pt x="107584" y="379388"/>
                  </a:cubicBezTo>
                  <a:cubicBezTo>
                    <a:pt x="107584" y="487188"/>
                    <a:pt x="95184" y="581829"/>
                    <a:pt x="57733" y="664830"/>
                  </a:cubicBezTo>
                  <a:cubicBezTo>
                    <a:pt x="43056" y="696968"/>
                    <a:pt x="23824" y="726828"/>
                    <a:pt x="1303" y="754157"/>
                  </a:cubicBezTo>
                  <a:cubicBezTo>
                    <a:pt x="1050" y="754663"/>
                    <a:pt x="290" y="755676"/>
                    <a:pt x="290" y="756435"/>
                  </a:cubicBezTo>
                  <a:cubicBezTo>
                    <a:pt x="290" y="758965"/>
                    <a:pt x="2315" y="758965"/>
                    <a:pt x="5858" y="758965"/>
                  </a:cubicBezTo>
                  <a:cubicBezTo>
                    <a:pt x="9653" y="758965"/>
                    <a:pt x="10159" y="758965"/>
                    <a:pt x="10665" y="758459"/>
                  </a:cubicBezTo>
                  <a:cubicBezTo>
                    <a:pt x="10919" y="758206"/>
                    <a:pt x="26608" y="743023"/>
                    <a:pt x="46346" y="715187"/>
                  </a:cubicBezTo>
                  <a:cubicBezTo>
                    <a:pt x="90377" y="652937"/>
                    <a:pt x="112645" y="578540"/>
                    <a:pt x="124032" y="503130"/>
                  </a:cubicBezTo>
                  <a:cubicBezTo>
                    <a:pt x="130106" y="462389"/>
                    <a:pt x="132130" y="420889"/>
                    <a:pt x="132130" y="379641"/>
                  </a:cubicBez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</p:grpSp>
      <p:sp>
        <p:nvSpPr>
          <p:cNvPr id="1063" name="Rectangle 1062">
            <a:extLst>
              <a:ext uri="{FF2B5EF4-FFF2-40B4-BE49-F238E27FC236}">
                <a16:creationId xmlns:a16="http://schemas.microsoft.com/office/drawing/2014/main" id="{2CD39DA4-8240-7A94-C381-1120877B8612}"/>
              </a:ext>
            </a:extLst>
          </p:cNvPr>
          <p:cNvSpPr/>
          <p:nvPr/>
        </p:nvSpPr>
        <p:spPr>
          <a:xfrm>
            <a:off x="8189674" y="1470463"/>
            <a:ext cx="3624955" cy="993962"/>
          </a:xfrm>
          <a:prstGeom prst="rect">
            <a:avLst/>
          </a:prstGeom>
          <a:noFill/>
          <a:ln w="28575">
            <a:solidFill>
              <a:srgbClr val="A40C0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62D3978D-2C1B-8D01-88DA-F12EC0C1311A}"/>
              </a:ext>
            </a:extLst>
          </p:cNvPr>
          <p:cNvSpPr txBox="1"/>
          <p:nvPr/>
        </p:nvSpPr>
        <p:spPr>
          <a:xfrm>
            <a:off x="8113490" y="1146630"/>
            <a:ext cx="3776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1400" b="1" dirty="0">
                <a:solidFill>
                  <a:srgbClr val="A40C0D"/>
                </a:solidFill>
              </a:rPr>
              <a:t>EM update as composition of “simple” functions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F5991-86F5-859D-310F-AC873C2DC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95FC-6C5F-014C-AC71-E8811E141A3F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1049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5" grpId="0" animBg="1"/>
      <p:bldP spid="498" grpId="0"/>
      <p:bldP spid="486" grpId="0" animBg="1"/>
      <p:bldP spid="499" grpId="0"/>
      <p:bldP spid="500" grpId="0"/>
      <p:bldP spid="487" grpId="0" animBg="1"/>
      <p:bldP spid="488" grpId="0" animBg="1"/>
      <p:bldP spid="501" grpId="0"/>
      <p:bldP spid="1280" grpId="0"/>
      <p:bldP spid="1063" grpId="0" animBg="1"/>
      <p:bldP spid="106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0A2E5-5DCB-CD89-00B8-DD7DFFAAE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EM update module as a computational graph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11FC031-DC98-7215-79A6-7EFD7F4054E5}"/>
              </a:ext>
            </a:extLst>
          </p:cNvPr>
          <p:cNvGrpSpPr/>
          <p:nvPr/>
        </p:nvGrpSpPr>
        <p:grpSpPr>
          <a:xfrm>
            <a:off x="5188165" y="2261006"/>
            <a:ext cx="1333501" cy="626167"/>
            <a:chOff x="3940583" y="3040731"/>
            <a:chExt cx="1333501" cy="626167"/>
          </a:xfrm>
        </p:grpSpPr>
        <p:grpSp>
          <p:nvGrpSpPr>
            <p:cNvPr id="557" name="Group 556" descr="\documentclass{article}&#10;\usepackage{amsmath}&#10;\usepackage{amssymb}&#10;\usepackage[cm]{sfmath}&#10;\pagestyle{empty}&#10;&#10;\DeclareMathOperator{\argmin}{argmin}&#10;&#10;&#10;\begin{document}&#10;&#10;$$&#10;p(x) = A x&#10;$$&#10;&#10;&#10;\end{document}" title="IguanaTex Vector Display">
              <a:extLst>
                <a:ext uri="{FF2B5EF4-FFF2-40B4-BE49-F238E27FC236}">
                  <a16:creationId xmlns:a16="http://schemas.microsoft.com/office/drawing/2014/main" id="{82AB38A0-5AB0-EA54-E5E0-B172E8A9E4B3}"/>
                </a:ext>
              </a:extLst>
            </p:cNvPr>
            <p:cNvGrpSpPr>
              <a:grpSpLocks noChangeAspect="1"/>
            </p:cNvGrpSpPr>
            <p:nvPr>
              <p:custDataLst>
                <p:tags r:id="rId32"/>
              </p:custDataLst>
            </p:nvPr>
          </p:nvGrpSpPr>
          <p:grpSpPr>
            <a:xfrm>
              <a:off x="4044390" y="3259395"/>
              <a:ext cx="1109159" cy="227745"/>
              <a:chOff x="9020285" y="3134422"/>
              <a:chExt cx="1109159" cy="227745"/>
            </a:xfrm>
          </p:grpSpPr>
          <p:sp>
            <p:nvSpPr>
              <p:cNvPr id="550" name="Freeform 549">
                <a:extLst>
                  <a:ext uri="{FF2B5EF4-FFF2-40B4-BE49-F238E27FC236}">
                    <a16:creationId xmlns:a16="http://schemas.microsoft.com/office/drawing/2014/main" id="{EFEB47D3-09A8-4F34-0CDB-DEE74D5E8715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9020285" y="3201607"/>
                <a:ext cx="125007" cy="147807"/>
              </a:xfrm>
              <a:custGeom>
                <a:avLst/>
                <a:gdLst>
                  <a:gd name="connsiteX0" fmla="*/ 32855 w 125007"/>
                  <a:gd name="connsiteY0" fmla="*/ 93223 h 147807"/>
                  <a:gd name="connsiteX1" fmla="*/ 63727 w 125007"/>
                  <a:gd name="connsiteY1" fmla="*/ 106204 h 147807"/>
                  <a:gd name="connsiteX2" fmla="*/ 125219 w 125007"/>
                  <a:gd name="connsiteY2" fmla="*/ 36970 h 147807"/>
                  <a:gd name="connsiteX3" fmla="*/ 95612 w 125007"/>
                  <a:gd name="connsiteY3" fmla="*/ 75 h 147807"/>
                  <a:gd name="connsiteX4" fmla="*/ 50822 w 125007"/>
                  <a:gd name="connsiteY4" fmla="*/ 13739 h 147807"/>
                  <a:gd name="connsiteX5" fmla="*/ 53352 w 125007"/>
                  <a:gd name="connsiteY5" fmla="*/ 2580 h 147807"/>
                  <a:gd name="connsiteX6" fmla="*/ 34373 w 125007"/>
                  <a:gd name="connsiteY6" fmla="*/ 2580 h 147807"/>
                  <a:gd name="connsiteX7" fmla="*/ 212 w 125007"/>
                  <a:gd name="connsiteY7" fmla="*/ 147882 h 147807"/>
                  <a:gd name="connsiteX8" fmla="*/ 19949 w 125007"/>
                  <a:gd name="connsiteY8" fmla="*/ 147882 h 147807"/>
                  <a:gd name="connsiteX9" fmla="*/ 32855 w 125007"/>
                  <a:gd name="connsiteY9" fmla="*/ 93223 h 147807"/>
                  <a:gd name="connsiteX10" fmla="*/ 47532 w 125007"/>
                  <a:gd name="connsiteY10" fmla="*/ 31276 h 147807"/>
                  <a:gd name="connsiteX11" fmla="*/ 51834 w 125007"/>
                  <a:gd name="connsiteY11" fmla="*/ 24444 h 147807"/>
                  <a:gd name="connsiteX12" fmla="*/ 78151 w 125007"/>
                  <a:gd name="connsiteY12" fmla="*/ 14650 h 147807"/>
                  <a:gd name="connsiteX13" fmla="*/ 104722 w 125007"/>
                  <a:gd name="connsiteY13" fmla="*/ 43346 h 147807"/>
                  <a:gd name="connsiteX14" fmla="*/ 57401 w 125007"/>
                  <a:gd name="connsiteY14" fmla="*/ 92312 h 147807"/>
                  <a:gd name="connsiteX15" fmla="*/ 36651 w 125007"/>
                  <a:gd name="connsiteY15" fmla="*/ 77281 h 147807"/>
                  <a:gd name="connsiteX16" fmla="*/ 37410 w 125007"/>
                  <a:gd name="connsiteY16" fmla="*/ 74092 h 147807"/>
                  <a:gd name="connsiteX17" fmla="*/ 47532 w 125007"/>
                  <a:gd name="connsiteY17" fmla="*/ 31276 h 14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5007" h="147807">
                    <a:moveTo>
                      <a:pt x="32855" y="93223"/>
                    </a:moveTo>
                    <a:cubicBezTo>
                      <a:pt x="36651" y="97094"/>
                      <a:pt x="45761" y="106204"/>
                      <a:pt x="63727" y="106204"/>
                    </a:cubicBezTo>
                    <a:cubicBezTo>
                      <a:pt x="93587" y="106204"/>
                      <a:pt x="125219" y="74775"/>
                      <a:pt x="125219" y="36970"/>
                    </a:cubicBezTo>
                    <a:cubicBezTo>
                      <a:pt x="125219" y="17611"/>
                      <a:pt x="115603" y="75"/>
                      <a:pt x="95612" y="75"/>
                    </a:cubicBezTo>
                    <a:cubicBezTo>
                      <a:pt x="79923" y="75"/>
                      <a:pt x="62715" y="5768"/>
                      <a:pt x="50822" y="13739"/>
                    </a:cubicBezTo>
                    <a:lnTo>
                      <a:pt x="53352" y="2580"/>
                    </a:lnTo>
                    <a:lnTo>
                      <a:pt x="34373" y="2580"/>
                    </a:lnTo>
                    <a:lnTo>
                      <a:pt x="212" y="147882"/>
                    </a:lnTo>
                    <a:lnTo>
                      <a:pt x="19949" y="147882"/>
                    </a:lnTo>
                    <a:lnTo>
                      <a:pt x="32855" y="93223"/>
                    </a:lnTo>
                    <a:close/>
                    <a:moveTo>
                      <a:pt x="47532" y="31276"/>
                    </a:moveTo>
                    <a:cubicBezTo>
                      <a:pt x="48544" y="27404"/>
                      <a:pt x="48797" y="27176"/>
                      <a:pt x="51834" y="24444"/>
                    </a:cubicBezTo>
                    <a:cubicBezTo>
                      <a:pt x="62968" y="15789"/>
                      <a:pt x="73090" y="14650"/>
                      <a:pt x="78151" y="14650"/>
                    </a:cubicBezTo>
                    <a:cubicBezTo>
                      <a:pt x="93840" y="14650"/>
                      <a:pt x="104722" y="26265"/>
                      <a:pt x="104722" y="43346"/>
                    </a:cubicBezTo>
                    <a:cubicBezTo>
                      <a:pt x="104722" y="69082"/>
                      <a:pt x="80682" y="92312"/>
                      <a:pt x="57401" y="92312"/>
                    </a:cubicBezTo>
                    <a:cubicBezTo>
                      <a:pt x="40194" y="92312"/>
                      <a:pt x="36651" y="78192"/>
                      <a:pt x="36651" y="77281"/>
                    </a:cubicBezTo>
                    <a:cubicBezTo>
                      <a:pt x="36651" y="77053"/>
                      <a:pt x="37410" y="74548"/>
                      <a:pt x="37410" y="74092"/>
                    </a:cubicBezTo>
                    <a:lnTo>
                      <a:pt x="47532" y="31276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551" name="Freeform 550">
                <a:extLst>
                  <a:ext uri="{FF2B5EF4-FFF2-40B4-BE49-F238E27FC236}">
                    <a16:creationId xmlns:a16="http://schemas.microsoft.com/office/drawing/2014/main" id="{5594220B-FE51-8541-C40E-FD790842B2FF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9170488" y="3134422"/>
                <a:ext cx="64021" cy="227745"/>
              </a:xfrm>
              <a:custGeom>
                <a:avLst/>
                <a:gdLst>
                  <a:gd name="connsiteX0" fmla="*/ 48803 w 64021"/>
                  <a:gd name="connsiteY0" fmla="*/ 75 h 227745"/>
                  <a:gd name="connsiteX1" fmla="*/ 12110 w 64021"/>
                  <a:gd name="connsiteY1" fmla="*/ 48812 h 227745"/>
                  <a:gd name="connsiteX2" fmla="*/ 217 w 64021"/>
                  <a:gd name="connsiteY2" fmla="*/ 113948 h 227745"/>
                  <a:gd name="connsiteX3" fmla="*/ 48803 w 64021"/>
                  <a:gd name="connsiteY3" fmla="*/ 227821 h 227745"/>
                  <a:gd name="connsiteX4" fmla="*/ 64239 w 64021"/>
                  <a:gd name="connsiteY4" fmla="*/ 227821 h 227745"/>
                  <a:gd name="connsiteX5" fmla="*/ 19955 w 64021"/>
                  <a:gd name="connsiteY5" fmla="*/ 113948 h 227745"/>
                  <a:gd name="connsiteX6" fmla="*/ 31089 w 64021"/>
                  <a:gd name="connsiteY6" fmla="*/ 47674 h 227745"/>
                  <a:gd name="connsiteX7" fmla="*/ 64239 w 64021"/>
                  <a:gd name="connsiteY7" fmla="*/ 75 h 227745"/>
                  <a:gd name="connsiteX8" fmla="*/ 48803 w 64021"/>
                  <a:gd name="connsiteY8" fmla="*/ 75 h 22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021" h="227745">
                    <a:moveTo>
                      <a:pt x="48803" y="75"/>
                    </a:moveTo>
                    <a:cubicBezTo>
                      <a:pt x="40705" y="6907"/>
                      <a:pt x="23751" y="20800"/>
                      <a:pt x="12110" y="48812"/>
                    </a:cubicBezTo>
                    <a:cubicBezTo>
                      <a:pt x="1988" y="73181"/>
                      <a:pt x="217" y="97322"/>
                      <a:pt x="217" y="113948"/>
                    </a:cubicBezTo>
                    <a:cubicBezTo>
                      <a:pt x="217" y="187510"/>
                      <a:pt x="36656" y="217800"/>
                      <a:pt x="48803" y="227821"/>
                    </a:cubicBezTo>
                    <a:lnTo>
                      <a:pt x="64239" y="227821"/>
                    </a:lnTo>
                    <a:cubicBezTo>
                      <a:pt x="52093" y="216889"/>
                      <a:pt x="19955" y="187510"/>
                      <a:pt x="19955" y="113948"/>
                    </a:cubicBezTo>
                    <a:cubicBezTo>
                      <a:pt x="19955" y="101194"/>
                      <a:pt x="20714" y="74548"/>
                      <a:pt x="31089" y="47674"/>
                    </a:cubicBezTo>
                    <a:cubicBezTo>
                      <a:pt x="41464" y="21255"/>
                      <a:pt x="55888" y="7590"/>
                      <a:pt x="64239" y="75"/>
                    </a:cubicBezTo>
                    <a:lnTo>
                      <a:pt x="48803" y="75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552" name="Freeform 551">
                <a:extLst>
                  <a:ext uri="{FF2B5EF4-FFF2-40B4-BE49-F238E27FC236}">
                    <a16:creationId xmlns:a16="http://schemas.microsoft.com/office/drawing/2014/main" id="{37274A1A-D223-36C8-599E-C1A557BE7BA0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9248906" y="3204112"/>
                <a:ext cx="136141" cy="101119"/>
              </a:xfrm>
              <a:custGeom>
                <a:avLst/>
                <a:gdLst>
                  <a:gd name="connsiteX0" fmla="*/ 78414 w 136141"/>
                  <a:gd name="connsiteY0" fmla="*/ 49040 h 101119"/>
                  <a:gd name="connsiteX1" fmla="*/ 136362 w 136141"/>
                  <a:gd name="connsiteY1" fmla="*/ 75 h 101119"/>
                  <a:gd name="connsiteX2" fmla="*/ 115359 w 136141"/>
                  <a:gd name="connsiteY2" fmla="*/ 75 h 101119"/>
                  <a:gd name="connsiteX3" fmla="*/ 72847 w 136141"/>
                  <a:gd name="connsiteY3" fmla="*/ 37653 h 101119"/>
                  <a:gd name="connsiteX4" fmla="*/ 46529 w 136141"/>
                  <a:gd name="connsiteY4" fmla="*/ 75 h 101119"/>
                  <a:gd name="connsiteX5" fmla="*/ 25526 w 136141"/>
                  <a:gd name="connsiteY5" fmla="*/ 75 h 101119"/>
                  <a:gd name="connsiteX6" fmla="*/ 61712 w 136141"/>
                  <a:gd name="connsiteY6" fmla="*/ 49040 h 101119"/>
                  <a:gd name="connsiteX7" fmla="*/ 221 w 136141"/>
                  <a:gd name="connsiteY7" fmla="*/ 101194 h 101119"/>
                  <a:gd name="connsiteX8" fmla="*/ 20971 w 136141"/>
                  <a:gd name="connsiteY8" fmla="*/ 101194 h 101119"/>
                  <a:gd name="connsiteX9" fmla="*/ 67786 w 136141"/>
                  <a:gd name="connsiteY9" fmla="*/ 58378 h 101119"/>
                  <a:gd name="connsiteX10" fmla="*/ 95621 w 136141"/>
                  <a:gd name="connsiteY10" fmla="*/ 101194 h 101119"/>
                  <a:gd name="connsiteX11" fmla="*/ 116624 w 136141"/>
                  <a:gd name="connsiteY11" fmla="*/ 101194 h 101119"/>
                  <a:gd name="connsiteX12" fmla="*/ 78414 w 136141"/>
                  <a:gd name="connsiteY12" fmla="*/ 49040 h 101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6141" h="101119">
                    <a:moveTo>
                      <a:pt x="78414" y="49040"/>
                    </a:moveTo>
                    <a:lnTo>
                      <a:pt x="136362" y="75"/>
                    </a:lnTo>
                    <a:lnTo>
                      <a:pt x="115359" y="75"/>
                    </a:lnTo>
                    <a:lnTo>
                      <a:pt x="72847" y="37653"/>
                    </a:lnTo>
                    <a:lnTo>
                      <a:pt x="46529" y="75"/>
                    </a:lnTo>
                    <a:lnTo>
                      <a:pt x="25526" y="75"/>
                    </a:lnTo>
                    <a:lnTo>
                      <a:pt x="61712" y="49040"/>
                    </a:lnTo>
                    <a:lnTo>
                      <a:pt x="221" y="101194"/>
                    </a:lnTo>
                    <a:lnTo>
                      <a:pt x="20971" y="101194"/>
                    </a:lnTo>
                    <a:lnTo>
                      <a:pt x="67786" y="58378"/>
                    </a:lnTo>
                    <a:lnTo>
                      <a:pt x="95621" y="101194"/>
                    </a:lnTo>
                    <a:lnTo>
                      <a:pt x="116624" y="101194"/>
                    </a:lnTo>
                    <a:lnTo>
                      <a:pt x="78414" y="49040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553" name="Freeform 552">
                <a:extLst>
                  <a:ext uri="{FF2B5EF4-FFF2-40B4-BE49-F238E27FC236}">
                    <a16:creationId xmlns:a16="http://schemas.microsoft.com/office/drawing/2014/main" id="{7CC0AC26-A690-F3A4-A583-07823C7C2651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9402964" y="3134422"/>
                <a:ext cx="64021" cy="227745"/>
              </a:xfrm>
              <a:custGeom>
                <a:avLst/>
                <a:gdLst>
                  <a:gd name="connsiteX0" fmla="*/ 15663 w 64021"/>
                  <a:gd name="connsiteY0" fmla="*/ 227821 h 227745"/>
                  <a:gd name="connsiteX1" fmla="*/ 52355 w 64021"/>
                  <a:gd name="connsiteY1" fmla="*/ 179083 h 227745"/>
                  <a:gd name="connsiteX2" fmla="*/ 64248 w 64021"/>
                  <a:gd name="connsiteY2" fmla="*/ 113948 h 227745"/>
                  <a:gd name="connsiteX3" fmla="*/ 15663 w 64021"/>
                  <a:gd name="connsiteY3" fmla="*/ 75 h 227745"/>
                  <a:gd name="connsiteX4" fmla="*/ 226 w 64021"/>
                  <a:gd name="connsiteY4" fmla="*/ 75 h 227745"/>
                  <a:gd name="connsiteX5" fmla="*/ 44510 w 64021"/>
                  <a:gd name="connsiteY5" fmla="*/ 113948 h 227745"/>
                  <a:gd name="connsiteX6" fmla="*/ 33376 w 64021"/>
                  <a:gd name="connsiteY6" fmla="*/ 180222 h 227745"/>
                  <a:gd name="connsiteX7" fmla="*/ 226 w 64021"/>
                  <a:gd name="connsiteY7" fmla="*/ 227821 h 227745"/>
                  <a:gd name="connsiteX8" fmla="*/ 15663 w 64021"/>
                  <a:gd name="connsiteY8" fmla="*/ 227821 h 227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021" h="227745">
                    <a:moveTo>
                      <a:pt x="15663" y="227821"/>
                    </a:moveTo>
                    <a:cubicBezTo>
                      <a:pt x="23760" y="220988"/>
                      <a:pt x="40715" y="207096"/>
                      <a:pt x="52355" y="179083"/>
                    </a:cubicBezTo>
                    <a:cubicBezTo>
                      <a:pt x="62477" y="154714"/>
                      <a:pt x="64248" y="130573"/>
                      <a:pt x="64248" y="113948"/>
                    </a:cubicBezTo>
                    <a:cubicBezTo>
                      <a:pt x="64248" y="40386"/>
                      <a:pt x="27809" y="10096"/>
                      <a:pt x="15663" y="75"/>
                    </a:cubicBezTo>
                    <a:lnTo>
                      <a:pt x="226" y="75"/>
                    </a:lnTo>
                    <a:cubicBezTo>
                      <a:pt x="12373" y="11007"/>
                      <a:pt x="44510" y="40386"/>
                      <a:pt x="44510" y="113948"/>
                    </a:cubicBezTo>
                    <a:cubicBezTo>
                      <a:pt x="44510" y="126701"/>
                      <a:pt x="43751" y="153348"/>
                      <a:pt x="33376" y="180222"/>
                    </a:cubicBezTo>
                    <a:cubicBezTo>
                      <a:pt x="23001" y="206640"/>
                      <a:pt x="8577" y="220305"/>
                      <a:pt x="226" y="227821"/>
                    </a:cubicBezTo>
                    <a:lnTo>
                      <a:pt x="15663" y="227821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554" name="Freeform 553">
                <a:extLst>
                  <a:ext uri="{FF2B5EF4-FFF2-40B4-BE49-F238E27FC236}">
                    <a16:creationId xmlns:a16="http://schemas.microsoft.com/office/drawing/2014/main" id="{49CA052B-B09D-1007-98F4-8291CFF4D356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9571664" y="3220965"/>
                <a:ext cx="168278" cy="54659"/>
              </a:xfrm>
              <a:custGeom>
                <a:avLst/>
                <a:gdLst>
                  <a:gd name="connsiteX0" fmla="*/ 159908 w 168278"/>
                  <a:gd name="connsiteY0" fmla="*/ 9185 h 54659"/>
                  <a:gd name="connsiteX1" fmla="*/ 168512 w 168278"/>
                  <a:gd name="connsiteY1" fmla="*/ 4630 h 54659"/>
                  <a:gd name="connsiteX2" fmla="*/ 160161 w 168278"/>
                  <a:gd name="connsiteY2" fmla="*/ 75 h 54659"/>
                  <a:gd name="connsiteX3" fmla="*/ 8584 w 168278"/>
                  <a:gd name="connsiteY3" fmla="*/ 75 h 54659"/>
                  <a:gd name="connsiteX4" fmla="*/ 233 w 168278"/>
                  <a:gd name="connsiteY4" fmla="*/ 4630 h 54659"/>
                  <a:gd name="connsiteX5" fmla="*/ 8837 w 168278"/>
                  <a:gd name="connsiteY5" fmla="*/ 9185 h 54659"/>
                  <a:gd name="connsiteX6" fmla="*/ 159908 w 168278"/>
                  <a:gd name="connsiteY6" fmla="*/ 9185 h 54659"/>
                  <a:gd name="connsiteX7" fmla="*/ 160161 w 168278"/>
                  <a:gd name="connsiteY7" fmla="*/ 54734 h 54659"/>
                  <a:gd name="connsiteX8" fmla="*/ 168512 w 168278"/>
                  <a:gd name="connsiteY8" fmla="*/ 50179 h 54659"/>
                  <a:gd name="connsiteX9" fmla="*/ 159908 w 168278"/>
                  <a:gd name="connsiteY9" fmla="*/ 45624 h 54659"/>
                  <a:gd name="connsiteX10" fmla="*/ 8837 w 168278"/>
                  <a:gd name="connsiteY10" fmla="*/ 45624 h 54659"/>
                  <a:gd name="connsiteX11" fmla="*/ 233 w 168278"/>
                  <a:gd name="connsiteY11" fmla="*/ 50179 h 54659"/>
                  <a:gd name="connsiteX12" fmla="*/ 8584 w 168278"/>
                  <a:gd name="connsiteY12" fmla="*/ 54734 h 54659"/>
                  <a:gd name="connsiteX13" fmla="*/ 160161 w 168278"/>
                  <a:gd name="connsiteY13" fmla="*/ 54734 h 54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8278" h="54659">
                    <a:moveTo>
                      <a:pt x="159908" y="9185"/>
                    </a:moveTo>
                    <a:cubicBezTo>
                      <a:pt x="163704" y="9185"/>
                      <a:pt x="168512" y="9185"/>
                      <a:pt x="168512" y="4630"/>
                    </a:cubicBezTo>
                    <a:cubicBezTo>
                      <a:pt x="168512" y="75"/>
                      <a:pt x="163704" y="75"/>
                      <a:pt x="160161" y="75"/>
                    </a:cubicBezTo>
                    <a:lnTo>
                      <a:pt x="8584" y="75"/>
                    </a:lnTo>
                    <a:cubicBezTo>
                      <a:pt x="5041" y="75"/>
                      <a:pt x="233" y="75"/>
                      <a:pt x="233" y="4630"/>
                    </a:cubicBezTo>
                    <a:cubicBezTo>
                      <a:pt x="233" y="9185"/>
                      <a:pt x="5041" y="9185"/>
                      <a:pt x="8837" y="9185"/>
                    </a:cubicBezTo>
                    <a:lnTo>
                      <a:pt x="159908" y="9185"/>
                    </a:lnTo>
                    <a:close/>
                    <a:moveTo>
                      <a:pt x="160161" y="54734"/>
                    </a:moveTo>
                    <a:cubicBezTo>
                      <a:pt x="163704" y="54734"/>
                      <a:pt x="168512" y="54734"/>
                      <a:pt x="168512" y="50179"/>
                    </a:cubicBezTo>
                    <a:cubicBezTo>
                      <a:pt x="168512" y="45624"/>
                      <a:pt x="163704" y="45624"/>
                      <a:pt x="159908" y="45624"/>
                    </a:cubicBezTo>
                    <a:lnTo>
                      <a:pt x="8837" y="45624"/>
                    </a:lnTo>
                    <a:cubicBezTo>
                      <a:pt x="5041" y="45624"/>
                      <a:pt x="233" y="45624"/>
                      <a:pt x="233" y="50179"/>
                    </a:cubicBezTo>
                    <a:cubicBezTo>
                      <a:pt x="233" y="54734"/>
                      <a:pt x="5041" y="54734"/>
                      <a:pt x="8584" y="54734"/>
                    </a:cubicBezTo>
                    <a:lnTo>
                      <a:pt x="160161" y="54734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555" name="Freeform 554">
                <a:extLst>
                  <a:ext uri="{FF2B5EF4-FFF2-40B4-BE49-F238E27FC236}">
                    <a16:creationId xmlns:a16="http://schemas.microsoft.com/office/drawing/2014/main" id="{A637D3CA-A18B-50E1-866C-58A1678F9291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>
                <a:off x="9831687" y="3147175"/>
                <a:ext cx="154361" cy="158055"/>
              </a:xfrm>
              <a:custGeom>
                <a:avLst/>
                <a:gdLst>
                  <a:gd name="connsiteX0" fmla="*/ 126010 w 154361"/>
                  <a:gd name="connsiteY0" fmla="*/ 75 h 158055"/>
                  <a:gd name="connsiteX1" fmla="*/ 103488 w 154361"/>
                  <a:gd name="connsiteY1" fmla="*/ 75 h 158055"/>
                  <a:gd name="connsiteX2" fmla="*/ 244 w 154361"/>
                  <a:gd name="connsiteY2" fmla="*/ 158130 h 158055"/>
                  <a:gd name="connsiteX3" fmla="*/ 18969 w 154361"/>
                  <a:gd name="connsiteY3" fmla="*/ 158130 h 158055"/>
                  <a:gd name="connsiteX4" fmla="*/ 49335 w 154361"/>
                  <a:gd name="connsiteY4" fmla="*/ 111670 h 158055"/>
                  <a:gd name="connsiteX5" fmla="*/ 122973 w 154361"/>
                  <a:gd name="connsiteY5" fmla="*/ 111670 h 158055"/>
                  <a:gd name="connsiteX6" fmla="*/ 131324 w 154361"/>
                  <a:gd name="connsiteY6" fmla="*/ 158130 h 158055"/>
                  <a:gd name="connsiteX7" fmla="*/ 154605 w 154361"/>
                  <a:gd name="connsiteY7" fmla="*/ 158130 h 158055"/>
                  <a:gd name="connsiteX8" fmla="*/ 126010 w 154361"/>
                  <a:gd name="connsiteY8" fmla="*/ 75 h 158055"/>
                  <a:gd name="connsiteX9" fmla="*/ 108803 w 154361"/>
                  <a:gd name="connsiteY9" fmla="*/ 15789 h 158055"/>
                  <a:gd name="connsiteX10" fmla="*/ 120443 w 154361"/>
                  <a:gd name="connsiteY10" fmla="*/ 98916 h 158055"/>
                  <a:gd name="connsiteX11" fmla="*/ 57939 w 154361"/>
                  <a:gd name="connsiteY11" fmla="*/ 98916 h 158055"/>
                  <a:gd name="connsiteX12" fmla="*/ 108803 w 154361"/>
                  <a:gd name="connsiteY12" fmla="*/ 15789 h 158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4361" h="158055">
                    <a:moveTo>
                      <a:pt x="126010" y="75"/>
                    </a:moveTo>
                    <a:lnTo>
                      <a:pt x="103488" y="75"/>
                    </a:lnTo>
                    <a:lnTo>
                      <a:pt x="244" y="158130"/>
                    </a:lnTo>
                    <a:lnTo>
                      <a:pt x="18969" y="158130"/>
                    </a:lnTo>
                    <a:lnTo>
                      <a:pt x="49335" y="111670"/>
                    </a:lnTo>
                    <a:lnTo>
                      <a:pt x="122973" y="111670"/>
                    </a:lnTo>
                    <a:lnTo>
                      <a:pt x="131324" y="158130"/>
                    </a:lnTo>
                    <a:lnTo>
                      <a:pt x="154605" y="158130"/>
                    </a:lnTo>
                    <a:lnTo>
                      <a:pt x="126010" y="75"/>
                    </a:lnTo>
                    <a:close/>
                    <a:moveTo>
                      <a:pt x="108803" y="15789"/>
                    </a:moveTo>
                    <a:lnTo>
                      <a:pt x="120443" y="98916"/>
                    </a:lnTo>
                    <a:lnTo>
                      <a:pt x="57939" y="98916"/>
                    </a:lnTo>
                    <a:lnTo>
                      <a:pt x="108803" y="15789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556" name="Freeform 555">
                <a:extLst>
                  <a:ext uri="{FF2B5EF4-FFF2-40B4-BE49-F238E27FC236}">
                    <a16:creationId xmlns:a16="http://schemas.microsoft.com/office/drawing/2014/main" id="{3B13D1DE-3526-0AD8-3526-39DA4840B3C2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>
                <a:off x="9993303" y="3204112"/>
                <a:ext cx="136141" cy="101119"/>
              </a:xfrm>
              <a:custGeom>
                <a:avLst/>
                <a:gdLst>
                  <a:gd name="connsiteX0" fmla="*/ 78443 w 136141"/>
                  <a:gd name="connsiteY0" fmla="*/ 49040 h 101119"/>
                  <a:gd name="connsiteX1" fmla="*/ 136392 w 136141"/>
                  <a:gd name="connsiteY1" fmla="*/ 75 h 101119"/>
                  <a:gd name="connsiteX2" fmla="*/ 115388 w 136141"/>
                  <a:gd name="connsiteY2" fmla="*/ 75 h 101119"/>
                  <a:gd name="connsiteX3" fmla="*/ 72876 w 136141"/>
                  <a:gd name="connsiteY3" fmla="*/ 37653 h 101119"/>
                  <a:gd name="connsiteX4" fmla="*/ 46559 w 136141"/>
                  <a:gd name="connsiteY4" fmla="*/ 75 h 101119"/>
                  <a:gd name="connsiteX5" fmla="*/ 25555 w 136141"/>
                  <a:gd name="connsiteY5" fmla="*/ 75 h 101119"/>
                  <a:gd name="connsiteX6" fmla="*/ 61742 w 136141"/>
                  <a:gd name="connsiteY6" fmla="*/ 49040 h 101119"/>
                  <a:gd name="connsiteX7" fmla="*/ 250 w 136141"/>
                  <a:gd name="connsiteY7" fmla="*/ 101194 h 101119"/>
                  <a:gd name="connsiteX8" fmla="*/ 21000 w 136141"/>
                  <a:gd name="connsiteY8" fmla="*/ 101194 h 101119"/>
                  <a:gd name="connsiteX9" fmla="*/ 67815 w 136141"/>
                  <a:gd name="connsiteY9" fmla="*/ 58378 h 101119"/>
                  <a:gd name="connsiteX10" fmla="*/ 95650 w 136141"/>
                  <a:gd name="connsiteY10" fmla="*/ 101194 h 101119"/>
                  <a:gd name="connsiteX11" fmla="*/ 116654 w 136141"/>
                  <a:gd name="connsiteY11" fmla="*/ 101194 h 101119"/>
                  <a:gd name="connsiteX12" fmla="*/ 78443 w 136141"/>
                  <a:gd name="connsiteY12" fmla="*/ 49040 h 101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6141" h="101119">
                    <a:moveTo>
                      <a:pt x="78443" y="49040"/>
                    </a:moveTo>
                    <a:lnTo>
                      <a:pt x="136392" y="75"/>
                    </a:lnTo>
                    <a:lnTo>
                      <a:pt x="115388" y="75"/>
                    </a:lnTo>
                    <a:lnTo>
                      <a:pt x="72876" y="37653"/>
                    </a:lnTo>
                    <a:lnTo>
                      <a:pt x="46559" y="75"/>
                    </a:lnTo>
                    <a:lnTo>
                      <a:pt x="25555" y="75"/>
                    </a:lnTo>
                    <a:lnTo>
                      <a:pt x="61742" y="49040"/>
                    </a:lnTo>
                    <a:lnTo>
                      <a:pt x="250" y="101194"/>
                    </a:lnTo>
                    <a:lnTo>
                      <a:pt x="21000" y="101194"/>
                    </a:lnTo>
                    <a:lnTo>
                      <a:pt x="67815" y="58378"/>
                    </a:lnTo>
                    <a:lnTo>
                      <a:pt x="95650" y="101194"/>
                    </a:lnTo>
                    <a:lnTo>
                      <a:pt x="116654" y="101194"/>
                    </a:lnTo>
                    <a:lnTo>
                      <a:pt x="78443" y="49040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</p:grpSp>
        <p:sp>
          <p:nvSpPr>
            <p:cNvPr id="483" name="Rectangle 482">
              <a:extLst>
                <a:ext uri="{FF2B5EF4-FFF2-40B4-BE49-F238E27FC236}">
                  <a16:creationId xmlns:a16="http://schemas.microsoft.com/office/drawing/2014/main" id="{4ADA0AF0-F655-25BC-AFAF-E3A728163256}"/>
                </a:ext>
              </a:extLst>
            </p:cNvPr>
            <p:cNvSpPr/>
            <p:nvPr/>
          </p:nvSpPr>
          <p:spPr>
            <a:xfrm>
              <a:off x="3940583" y="3040731"/>
              <a:ext cx="1333501" cy="626167"/>
            </a:xfrm>
            <a:prstGeom prst="rect">
              <a:avLst/>
            </a:prstGeom>
            <a:noFill/>
            <a:ln w="28575">
              <a:solidFill>
                <a:srgbClr val="A40C0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>
                <a:solidFill>
                  <a:srgbClr val="A40C0D"/>
                </a:solidFill>
              </a:endParaRPr>
            </a:p>
          </p:txBody>
        </p:sp>
      </p:grpSp>
      <p:sp>
        <p:nvSpPr>
          <p:cNvPr id="495" name="TextBox 494">
            <a:extLst>
              <a:ext uri="{FF2B5EF4-FFF2-40B4-BE49-F238E27FC236}">
                <a16:creationId xmlns:a16="http://schemas.microsoft.com/office/drawing/2014/main" id="{A6D7E698-9E29-29AA-15B9-2380AA8113BA}"/>
              </a:ext>
            </a:extLst>
          </p:cNvPr>
          <p:cNvSpPr txBox="1"/>
          <p:nvPr/>
        </p:nvSpPr>
        <p:spPr>
          <a:xfrm>
            <a:off x="4696549" y="3184123"/>
            <a:ext cx="2345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f</a:t>
            </a:r>
            <a:r>
              <a:rPr lang="en-BE" sz="1400" dirty="0"/>
              <a:t>orward projection of image </a:t>
            </a:r>
            <a:r>
              <a:rPr lang="en-BE" sz="1400" b="1" dirty="0"/>
              <a:t>x</a:t>
            </a:r>
          </a:p>
        </p:txBody>
      </p: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CEC02E36-C7E4-7596-FA7F-F9A08841110F}"/>
              </a:ext>
            </a:extLst>
          </p:cNvPr>
          <p:cNvGrpSpPr/>
          <p:nvPr/>
        </p:nvGrpSpPr>
        <p:grpSpPr>
          <a:xfrm>
            <a:off x="9306158" y="2261006"/>
            <a:ext cx="1498065" cy="626167"/>
            <a:chOff x="9306158" y="2261006"/>
            <a:chExt cx="1498065" cy="626167"/>
          </a:xfrm>
        </p:grpSpPr>
        <p:grpSp>
          <p:nvGrpSpPr>
            <p:cNvPr id="51" name="Group 50" descr="\documentclass{article}&#10;\usepackage{amsmath}&#10;\usepackage{amssymb}&#10;\usepackage[cm]{sfmath}&#10;\pagestyle{empty}&#10;&#10;\DeclareMathOperator{\argmin}{argmin}&#10;&#10;&#10;\begin{document}&#10;&#10;$$&#10;s(y) = A^T y&#10;$$&#10;&#10;&#10;\end{document}" title="IguanaTex Vector Display">
              <a:extLst>
                <a:ext uri="{FF2B5EF4-FFF2-40B4-BE49-F238E27FC236}">
                  <a16:creationId xmlns:a16="http://schemas.microsoft.com/office/drawing/2014/main" id="{5BE10D59-D5FA-4F18-5E93-D48C5FCB6A62}"/>
                </a:ext>
              </a:extLst>
            </p:cNvPr>
            <p:cNvGrpSpPr>
              <a:grpSpLocks noChangeAspect="1"/>
            </p:cNvGrpSpPr>
            <p:nvPr>
              <p:custDataLst>
                <p:tags r:id="rId23"/>
              </p:custDataLst>
            </p:nvPr>
          </p:nvGrpSpPr>
          <p:grpSpPr>
            <a:xfrm>
              <a:off x="9390820" y="2413000"/>
              <a:ext cx="1255985" cy="289438"/>
              <a:chOff x="14565477" y="4080010"/>
              <a:chExt cx="1255985" cy="289438"/>
            </a:xfrm>
          </p:grpSpPr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B7877C0F-FE63-2A22-8C39-F5F8316FE64B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>
                <a:off x="14565477" y="4189529"/>
                <a:ext cx="100714" cy="119440"/>
              </a:xfrm>
              <a:custGeom>
                <a:avLst/>
                <a:gdLst>
                  <a:gd name="connsiteX0" fmla="*/ 100923 w 100714"/>
                  <a:gd name="connsiteY0" fmla="*/ 8172 h 119440"/>
                  <a:gd name="connsiteX1" fmla="*/ 66002 w 100714"/>
                  <a:gd name="connsiteY1" fmla="*/ 75 h 119440"/>
                  <a:gd name="connsiteX2" fmla="*/ 31334 w 100714"/>
                  <a:gd name="connsiteY2" fmla="*/ 10197 h 119440"/>
                  <a:gd name="connsiteX3" fmla="*/ 16404 w 100714"/>
                  <a:gd name="connsiteY3" fmla="*/ 39298 h 119440"/>
                  <a:gd name="connsiteX4" fmla="*/ 24755 w 100714"/>
                  <a:gd name="connsiteY4" fmla="*/ 57517 h 119440"/>
                  <a:gd name="connsiteX5" fmla="*/ 52590 w 100714"/>
                  <a:gd name="connsiteY5" fmla="*/ 68145 h 119440"/>
                  <a:gd name="connsiteX6" fmla="*/ 71063 w 100714"/>
                  <a:gd name="connsiteY6" fmla="*/ 83329 h 119440"/>
                  <a:gd name="connsiteX7" fmla="*/ 43227 w 100714"/>
                  <a:gd name="connsiteY7" fmla="*/ 103573 h 119440"/>
                  <a:gd name="connsiteX8" fmla="*/ 6788 w 100714"/>
                  <a:gd name="connsiteY8" fmla="*/ 91173 h 119440"/>
                  <a:gd name="connsiteX9" fmla="*/ 1221 w 100714"/>
                  <a:gd name="connsiteY9" fmla="*/ 104838 h 119440"/>
                  <a:gd name="connsiteX10" fmla="*/ 209 w 100714"/>
                  <a:gd name="connsiteY10" fmla="*/ 108128 h 119440"/>
                  <a:gd name="connsiteX11" fmla="*/ 40191 w 100714"/>
                  <a:gd name="connsiteY11" fmla="*/ 119515 h 119440"/>
                  <a:gd name="connsiteX12" fmla="*/ 89789 w 100714"/>
                  <a:gd name="connsiteY12" fmla="*/ 77761 h 119440"/>
                  <a:gd name="connsiteX13" fmla="*/ 80173 w 100714"/>
                  <a:gd name="connsiteY13" fmla="*/ 57011 h 119440"/>
                  <a:gd name="connsiteX14" fmla="*/ 54868 w 100714"/>
                  <a:gd name="connsiteY14" fmla="*/ 47648 h 119440"/>
                  <a:gd name="connsiteX15" fmla="*/ 35383 w 100714"/>
                  <a:gd name="connsiteY15" fmla="*/ 33477 h 119440"/>
                  <a:gd name="connsiteX16" fmla="*/ 60688 w 100714"/>
                  <a:gd name="connsiteY16" fmla="*/ 15005 h 119440"/>
                  <a:gd name="connsiteX17" fmla="*/ 94344 w 100714"/>
                  <a:gd name="connsiteY17" fmla="*/ 24621 h 119440"/>
                  <a:gd name="connsiteX18" fmla="*/ 94597 w 100714"/>
                  <a:gd name="connsiteY18" fmla="*/ 24621 h 119440"/>
                  <a:gd name="connsiteX19" fmla="*/ 100923 w 100714"/>
                  <a:gd name="connsiteY19" fmla="*/ 8172 h 11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714" h="119440">
                    <a:moveTo>
                      <a:pt x="100923" y="8172"/>
                    </a:moveTo>
                    <a:cubicBezTo>
                      <a:pt x="89536" y="2605"/>
                      <a:pt x="80426" y="75"/>
                      <a:pt x="66002" y="75"/>
                    </a:cubicBezTo>
                    <a:cubicBezTo>
                      <a:pt x="56639" y="75"/>
                      <a:pt x="43227" y="1087"/>
                      <a:pt x="31334" y="10197"/>
                    </a:cubicBezTo>
                    <a:cubicBezTo>
                      <a:pt x="20706" y="18294"/>
                      <a:pt x="16404" y="31959"/>
                      <a:pt x="16404" y="39298"/>
                    </a:cubicBezTo>
                    <a:cubicBezTo>
                      <a:pt x="16404" y="46889"/>
                      <a:pt x="19693" y="52709"/>
                      <a:pt x="24755" y="57517"/>
                    </a:cubicBezTo>
                    <a:cubicBezTo>
                      <a:pt x="31081" y="63844"/>
                      <a:pt x="37407" y="65109"/>
                      <a:pt x="52590" y="68145"/>
                    </a:cubicBezTo>
                    <a:cubicBezTo>
                      <a:pt x="59423" y="69664"/>
                      <a:pt x="71063" y="72194"/>
                      <a:pt x="71063" y="83329"/>
                    </a:cubicBezTo>
                    <a:cubicBezTo>
                      <a:pt x="71063" y="83582"/>
                      <a:pt x="71063" y="103573"/>
                      <a:pt x="43227" y="103573"/>
                    </a:cubicBezTo>
                    <a:cubicBezTo>
                      <a:pt x="34117" y="103573"/>
                      <a:pt x="19440" y="101548"/>
                      <a:pt x="6788" y="91173"/>
                    </a:cubicBezTo>
                    <a:lnTo>
                      <a:pt x="1221" y="104838"/>
                    </a:lnTo>
                    <a:cubicBezTo>
                      <a:pt x="968" y="105597"/>
                      <a:pt x="209" y="107115"/>
                      <a:pt x="209" y="108128"/>
                    </a:cubicBezTo>
                    <a:cubicBezTo>
                      <a:pt x="209" y="108887"/>
                      <a:pt x="15898" y="119515"/>
                      <a:pt x="40191" y="119515"/>
                    </a:cubicBezTo>
                    <a:cubicBezTo>
                      <a:pt x="81944" y="119515"/>
                      <a:pt x="89789" y="88136"/>
                      <a:pt x="89789" y="77761"/>
                    </a:cubicBezTo>
                    <a:cubicBezTo>
                      <a:pt x="89789" y="65615"/>
                      <a:pt x="82450" y="59036"/>
                      <a:pt x="80173" y="57011"/>
                    </a:cubicBezTo>
                    <a:cubicBezTo>
                      <a:pt x="73087" y="51444"/>
                      <a:pt x="68785" y="50685"/>
                      <a:pt x="54868" y="47648"/>
                    </a:cubicBezTo>
                    <a:cubicBezTo>
                      <a:pt x="44746" y="45624"/>
                      <a:pt x="35383" y="43599"/>
                      <a:pt x="35383" y="33477"/>
                    </a:cubicBezTo>
                    <a:cubicBezTo>
                      <a:pt x="35383" y="32971"/>
                      <a:pt x="35383" y="15005"/>
                      <a:pt x="60688" y="15005"/>
                    </a:cubicBezTo>
                    <a:cubicBezTo>
                      <a:pt x="74353" y="15005"/>
                      <a:pt x="84222" y="18041"/>
                      <a:pt x="94344" y="24621"/>
                    </a:cubicBezTo>
                    <a:lnTo>
                      <a:pt x="94597" y="24621"/>
                    </a:lnTo>
                    <a:lnTo>
                      <a:pt x="100923" y="8172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A2EC0391-7B84-F4E4-212A-2191CC74208C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>
                <a:off x="14693049" y="4116397"/>
                <a:ext cx="64021" cy="253051"/>
              </a:xfrm>
              <a:custGeom>
                <a:avLst/>
                <a:gdLst>
                  <a:gd name="connsiteX0" fmla="*/ 48799 w 64021"/>
                  <a:gd name="connsiteY0" fmla="*/ 75 h 253051"/>
                  <a:gd name="connsiteX1" fmla="*/ 12107 w 64021"/>
                  <a:gd name="connsiteY1" fmla="*/ 54228 h 253051"/>
                  <a:gd name="connsiteX2" fmla="*/ 213 w 64021"/>
                  <a:gd name="connsiteY2" fmla="*/ 126600 h 253051"/>
                  <a:gd name="connsiteX3" fmla="*/ 48799 w 64021"/>
                  <a:gd name="connsiteY3" fmla="*/ 253126 h 253051"/>
                  <a:gd name="connsiteX4" fmla="*/ 64235 w 64021"/>
                  <a:gd name="connsiteY4" fmla="*/ 253126 h 253051"/>
                  <a:gd name="connsiteX5" fmla="*/ 19951 w 64021"/>
                  <a:gd name="connsiteY5" fmla="*/ 126600 h 253051"/>
                  <a:gd name="connsiteX6" fmla="*/ 31085 w 64021"/>
                  <a:gd name="connsiteY6" fmla="*/ 52962 h 253051"/>
                  <a:gd name="connsiteX7" fmla="*/ 64235 w 64021"/>
                  <a:gd name="connsiteY7" fmla="*/ 75 h 253051"/>
                  <a:gd name="connsiteX8" fmla="*/ 48799 w 64021"/>
                  <a:gd name="connsiteY8" fmla="*/ 75 h 253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021" h="253051">
                    <a:moveTo>
                      <a:pt x="48799" y="75"/>
                    </a:moveTo>
                    <a:cubicBezTo>
                      <a:pt x="40701" y="7666"/>
                      <a:pt x="23747" y="23102"/>
                      <a:pt x="12107" y="54228"/>
                    </a:cubicBezTo>
                    <a:cubicBezTo>
                      <a:pt x="1985" y="81304"/>
                      <a:pt x="213" y="108128"/>
                      <a:pt x="213" y="126600"/>
                    </a:cubicBezTo>
                    <a:cubicBezTo>
                      <a:pt x="213" y="208336"/>
                      <a:pt x="36653" y="241992"/>
                      <a:pt x="48799" y="253126"/>
                    </a:cubicBezTo>
                    <a:lnTo>
                      <a:pt x="64235" y="253126"/>
                    </a:lnTo>
                    <a:cubicBezTo>
                      <a:pt x="52089" y="240979"/>
                      <a:pt x="19951" y="208336"/>
                      <a:pt x="19951" y="126600"/>
                    </a:cubicBezTo>
                    <a:cubicBezTo>
                      <a:pt x="19951" y="112429"/>
                      <a:pt x="20710" y="82822"/>
                      <a:pt x="31085" y="52962"/>
                    </a:cubicBezTo>
                    <a:cubicBezTo>
                      <a:pt x="41460" y="23608"/>
                      <a:pt x="55884" y="8425"/>
                      <a:pt x="64235" y="75"/>
                    </a:cubicBezTo>
                    <a:lnTo>
                      <a:pt x="48799" y="75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A987235D-20D8-2675-2C93-104AA6753E61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>
                <a:off x="14771720" y="4193831"/>
                <a:ext cx="136394" cy="164230"/>
              </a:xfrm>
              <a:custGeom>
                <a:avLst/>
                <a:gdLst>
                  <a:gd name="connsiteX0" fmla="*/ 136612 w 136394"/>
                  <a:gd name="connsiteY0" fmla="*/ 75 h 164230"/>
                  <a:gd name="connsiteX1" fmla="*/ 117633 w 136394"/>
                  <a:gd name="connsiteY1" fmla="*/ 75 h 164230"/>
                  <a:gd name="connsiteX2" fmla="*/ 83218 w 136394"/>
                  <a:gd name="connsiteY2" fmla="*/ 57011 h 164230"/>
                  <a:gd name="connsiteX3" fmla="*/ 63227 w 136394"/>
                  <a:gd name="connsiteY3" fmla="*/ 97752 h 164230"/>
                  <a:gd name="connsiteX4" fmla="*/ 62974 w 136394"/>
                  <a:gd name="connsiteY4" fmla="*/ 97752 h 164230"/>
                  <a:gd name="connsiteX5" fmla="*/ 63227 w 136394"/>
                  <a:gd name="connsiteY5" fmla="*/ 91426 h 164230"/>
                  <a:gd name="connsiteX6" fmla="*/ 55888 w 136394"/>
                  <a:gd name="connsiteY6" fmla="*/ 39804 h 164230"/>
                  <a:gd name="connsiteX7" fmla="*/ 47285 w 136394"/>
                  <a:gd name="connsiteY7" fmla="*/ 75 h 164230"/>
                  <a:gd name="connsiteX8" fmla="*/ 27293 w 136394"/>
                  <a:gd name="connsiteY8" fmla="*/ 75 h 164230"/>
                  <a:gd name="connsiteX9" fmla="*/ 51839 w 136394"/>
                  <a:gd name="connsiteY9" fmla="*/ 108887 h 164230"/>
                  <a:gd name="connsiteX10" fmla="*/ 52599 w 136394"/>
                  <a:gd name="connsiteY10" fmla="*/ 111923 h 164230"/>
                  <a:gd name="connsiteX11" fmla="*/ 38934 w 136394"/>
                  <a:gd name="connsiteY11" fmla="*/ 134445 h 164230"/>
                  <a:gd name="connsiteX12" fmla="*/ 21220 w 136394"/>
                  <a:gd name="connsiteY12" fmla="*/ 149881 h 164230"/>
                  <a:gd name="connsiteX13" fmla="*/ 2241 w 136394"/>
                  <a:gd name="connsiteY13" fmla="*/ 145832 h 164230"/>
                  <a:gd name="connsiteX14" fmla="*/ 217 w 136394"/>
                  <a:gd name="connsiteY14" fmla="*/ 162280 h 164230"/>
                  <a:gd name="connsiteX15" fmla="*/ 17931 w 136394"/>
                  <a:gd name="connsiteY15" fmla="*/ 164305 h 164230"/>
                  <a:gd name="connsiteX16" fmla="*/ 53358 w 136394"/>
                  <a:gd name="connsiteY16" fmla="*/ 134698 h 164230"/>
                  <a:gd name="connsiteX17" fmla="*/ 136612 w 136394"/>
                  <a:gd name="connsiteY17" fmla="*/ 75 h 164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36394" h="164230">
                    <a:moveTo>
                      <a:pt x="136612" y="75"/>
                    </a:moveTo>
                    <a:lnTo>
                      <a:pt x="117633" y="75"/>
                    </a:lnTo>
                    <a:lnTo>
                      <a:pt x="83218" y="57011"/>
                    </a:lnTo>
                    <a:cubicBezTo>
                      <a:pt x="75373" y="70929"/>
                      <a:pt x="65504" y="88896"/>
                      <a:pt x="63227" y="97752"/>
                    </a:cubicBezTo>
                    <a:lnTo>
                      <a:pt x="62974" y="97752"/>
                    </a:lnTo>
                    <a:cubicBezTo>
                      <a:pt x="63227" y="95981"/>
                      <a:pt x="63227" y="94210"/>
                      <a:pt x="63227" y="91426"/>
                    </a:cubicBezTo>
                    <a:cubicBezTo>
                      <a:pt x="63227" y="78268"/>
                      <a:pt x="58672" y="52962"/>
                      <a:pt x="55888" y="39804"/>
                    </a:cubicBezTo>
                    <a:lnTo>
                      <a:pt x="47285" y="75"/>
                    </a:lnTo>
                    <a:lnTo>
                      <a:pt x="27293" y="75"/>
                    </a:lnTo>
                    <a:lnTo>
                      <a:pt x="51839" y="108887"/>
                    </a:lnTo>
                    <a:cubicBezTo>
                      <a:pt x="51839" y="109393"/>
                      <a:pt x="52599" y="111670"/>
                      <a:pt x="52599" y="111923"/>
                    </a:cubicBezTo>
                    <a:cubicBezTo>
                      <a:pt x="52599" y="113442"/>
                      <a:pt x="40958" y="131408"/>
                      <a:pt x="38934" y="134445"/>
                    </a:cubicBezTo>
                    <a:cubicBezTo>
                      <a:pt x="31595" y="145579"/>
                      <a:pt x="27547" y="149881"/>
                      <a:pt x="21220" y="149881"/>
                    </a:cubicBezTo>
                    <a:cubicBezTo>
                      <a:pt x="16918" y="149881"/>
                      <a:pt x="8821" y="148869"/>
                      <a:pt x="2241" y="145832"/>
                    </a:cubicBezTo>
                    <a:lnTo>
                      <a:pt x="217" y="162280"/>
                    </a:lnTo>
                    <a:cubicBezTo>
                      <a:pt x="7049" y="163799"/>
                      <a:pt x="13882" y="164305"/>
                      <a:pt x="17931" y="164305"/>
                    </a:cubicBezTo>
                    <a:cubicBezTo>
                      <a:pt x="25269" y="164305"/>
                      <a:pt x="35644" y="163293"/>
                      <a:pt x="53358" y="134698"/>
                    </a:cubicBezTo>
                    <a:lnTo>
                      <a:pt x="136612" y="75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B2ED516E-7C16-EC68-E7CB-650B09124A15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>
                <a:off x="14929743" y="4116397"/>
                <a:ext cx="64021" cy="253051"/>
              </a:xfrm>
              <a:custGeom>
                <a:avLst/>
                <a:gdLst>
                  <a:gd name="connsiteX0" fmla="*/ 15659 w 64021"/>
                  <a:gd name="connsiteY0" fmla="*/ 253126 h 253051"/>
                  <a:gd name="connsiteX1" fmla="*/ 52351 w 64021"/>
                  <a:gd name="connsiteY1" fmla="*/ 198973 h 253051"/>
                  <a:gd name="connsiteX2" fmla="*/ 64245 w 64021"/>
                  <a:gd name="connsiteY2" fmla="*/ 126600 h 253051"/>
                  <a:gd name="connsiteX3" fmla="*/ 15659 w 64021"/>
                  <a:gd name="connsiteY3" fmla="*/ 75 h 253051"/>
                  <a:gd name="connsiteX4" fmla="*/ 223 w 64021"/>
                  <a:gd name="connsiteY4" fmla="*/ 75 h 253051"/>
                  <a:gd name="connsiteX5" fmla="*/ 44507 w 64021"/>
                  <a:gd name="connsiteY5" fmla="*/ 126600 h 253051"/>
                  <a:gd name="connsiteX6" fmla="*/ 33372 w 64021"/>
                  <a:gd name="connsiteY6" fmla="*/ 200238 h 253051"/>
                  <a:gd name="connsiteX7" fmla="*/ 223 w 64021"/>
                  <a:gd name="connsiteY7" fmla="*/ 253126 h 253051"/>
                  <a:gd name="connsiteX8" fmla="*/ 15659 w 64021"/>
                  <a:gd name="connsiteY8" fmla="*/ 253126 h 253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021" h="253051">
                    <a:moveTo>
                      <a:pt x="15659" y="253126"/>
                    </a:moveTo>
                    <a:cubicBezTo>
                      <a:pt x="23756" y="245534"/>
                      <a:pt x="40711" y="230098"/>
                      <a:pt x="52351" y="198973"/>
                    </a:cubicBezTo>
                    <a:cubicBezTo>
                      <a:pt x="62473" y="171896"/>
                      <a:pt x="64245" y="145073"/>
                      <a:pt x="64245" y="126600"/>
                    </a:cubicBezTo>
                    <a:cubicBezTo>
                      <a:pt x="64245" y="44865"/>
                      <a:pt x="27805" y="11209"/>
                      <a:pt x="15659" y="75"/>
                    </a:cubicBezTo>
                    <a:lnTo>
                      <a:pt x="223" y="75"/>
                    </a:lnTo>
                    <a:cubicBezTo>
                      <a:pt x="12369" y="12221"/>
                      <a:pt x="44507" y="44865"/>
                      <a:pt x="44507" y="126600"/>
                    </a:cubicBezTo>
                    <a:cubicBezTo>
                      <a:pt x="44507" y="140771"/>
                      <a:pt x="43747" y="170378"/>
                      <a:pt x="33372" y="200238"/>
                    </a:cubicBezTo>
                    <a:cubicBezTo>
                      <a:pt x="22997" y="229592"/>
                      <a:pt x="8573" y="244775"/>
                      <a:pt x="223" y="253126"/>
                    </a:cubicBezTo>
                    <a:lnTo>
                      <a:pt x="15659" y="253126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99C2999D-2113-78C3-0950-2E283E18EBB2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>
                <a:off x="15098442" y="4212557"/>
                <a:ext cx="168278" cy="60732"/>
              </a:xfrm>
              <a:custGeom>
                <a:avLst/>
                <a:gdLst>
                  <a:gd name="connsiteX0" fmla="*/ 159905 w 168278"/>
                  <a:gd name="connsiteY0" fmla="*/ 10197 h 60732"/>
                  <a:gd name="connsiteX1" fmla="*/ 168508 w 168278"/>
                  <a:gd name="connsiteY1" fmla="*/ 5136 h 60732"/>
                  <a:gd name="connsiteX2" fmla="*/ 160158 w 168278"/>
                  <a:gd name="connsiteY2" fmla="*/ 75 h 60732"/>
                  <a:gd name="connsiteX3" fmla="*/ 8580 w 168278"/>
                  <a:gd name="connsiteY3" fmla="*/ 75 h 60732"/>
                  <a:gd name="connsiteX4" fmla="*/ 229 w 168278"/>
                  <a:gd name="connsiteY4" fmla="*/ 5136 h 60732"/>
                  <a:gd name="connsiteX5" fmla="*/ 8833 w 168278"/>
                  <a:gd name="connsiteY5" fmla="*/ 10197 h 60732"/>
                  <a:gd name="connsiteX6" fmla="*/ 159905 w 168278"/>
                  <a:gd name="connsiteY6" fmla="*/ 10197 h 60732"/>
                  <a:gd name="connsiteX7" fmla="*/ 160158 w 168278"/>
                  <a:gd name="connsiteY7" fmla="*/ 60807 h 60732"/>
                  <a:gd name="connsiteX8" fmla="*/ 168508 w 168278"/>
                  <a:gd name="connsiteY8" fmla="*/ 55746 h 60732"/>
                  <a:gd name="connsiteX9" fmla="*/ 159905 w 168278"/>
                  <a:gd name="connsiteY9" fmla="*/ 50685 h 60732"/>
                  <a:gd name="connsiteX10" fmla="*/ 8833 w 168278"/>
                  <a:gd name="connsiteY10" fmla="*/ 50685 h 60732"/>
                  <a:gd name="connsiteX11" fmla="*/ 229 w 168278"/>
                  <a:gd name="connsiteY11" fmla="*/ 55746 h 60732"/>
                  <a:gd name="connsiteX12" fmla="*/ 8580 w 168278"/>
                  <a:gd name="connsiteY12" fmla="*/ 60807 h 60732"/>
                  <a:gd name="connsiteX13" fmla="*/ 160158 w 168278"/>
                  <a:gd name="connsiteY13" fmla="*/ 60807 h 60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8278" h="60732">
                    <a:moveTo>
                      <a:pt x="159905" y="10197"/>
                    </a:moveTo>
                    <a:cubicBezTo>
                      <a:pt x="163700" y="10197"/>
                      <a:pt x="168508" y="10197"/>
                      <a:pt x="168508" y="5136"/>
                    </a:cubicBezTo>
                    <a:cubicBezTo>
                      <a:pt x="168508" y="75"/>
                      <a:pt x="163700" y="75"/>
                      <a:pt x="160158" y="75"/>
                    </a:cubicBezTo>
                    <a:lnTo>
                      <a:pt x="8580" y="75"/>
                    </a:lnTo>
                    <a:cubicBezTo>
                      <a:pt x="5037" y="75"/>
                      <a:pt x="229" y="75"/>
                      <a:pt x="229" y="5136"/>
                    </a:cubicBezTo>
                    <a:cubicBezTo>
                      <a:pt x="229" y="10197"/>
                      <a:pt x="5037" y="10197"/>
                      <a:pt x="8833" y="10197"/>
                    </a:cubicBezTo>
                    <a:lnTo>
                      <a:pt x="159905" y="10197"/>
                    </a:lnTo>
                    <a:close/>
                    <a:moveTo>
                      <a:pt x="160158" y="60807"/>
                    </a:moveTo>
                    <a:cubicBezTo>
                      <a:pt x="163700" y="60807"/>
                      <a:pt x="168508" y="60807"/>
                      <a:pt x="168508" y="55746"/>
                    </a:cubicBezTo>
                    <a:cubicBezTo>
                      <a:pt x="168508" y="50685"/>
                      <a:pt x="163700" y="50685"/>
                      <a:pt x="159905" y="50685"/>
                    </a:cubicBezTo>
                    <a:lnTo>
                      <a:pt x="8833" y="50685"/>
                    </a:lnTo>
                    <a:cubicBezTo>
                      <a:pt x="5037" y="50685"/>
                      <a:pt x="229" y="50685"/>
                      <a:pt x="229" y="55746"/>
                    </a:cubicBezTo>
                    <a:cubicBezTo>
                      <a:pt x="229" y="60807"/>
                      <a:pt x="5037" y="60807"/>
                      <a:pt x="8580" y="60807"/>
                    </a:cubicBezTo>
                    <a:lnTo>
                      <a:pt x="160158" y="60807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6F47B073-33E9-379E-DB84-67945FC721E1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>
                <a:off x="15358465" y="4130568"/>
                <a:ext cx="154361" cy="175617"/>
              </a:xfrm>
              <a:custGeom>
                <a:avLst/>
                <a:gdLst>
                  <a:gd name="connsiteX0" fmla="*/ 126006 w 154361"/>
                  <a:gd name="connsiteY0" fmla="*/ 75 h 175617"/>
                  <a:gd name="connsiteX1" fmla="*/ 103485 w 154361"/>
                  <a:gd name="connsiteY1" fmla="*/ 75 h 175617"/>
                  <a:gd name="connsiteX2" fmla="*/ 240 w 154361"/>
                  <a:gd name="connsiteY2" fmla="*/ 175692 h 175617"/>
                  <a:gd name="connsiteX3" fmla="*/ 18966 w 154361"/>
                  <a:gd name="connsiteY3" fmla="*/ 175692 h 175617"/>
                  <a:gd name="connsiteX4" fmla="*/ 49332 w 154361"/>
                  <a:gd name="connsiteY4" fmla="*/ 124070 h 175617"/>
                  <a:gd name="connsiteX5" fmla="*/ 122970 w 154361"/>
                  <a:gd name="connsiteY5" fmla="*/ 124070 h 175617"/>
                  <a:gd name="connsiteX6" fmla="*/ 131320 w 154361"/>
                  <a:gd name="connsiteY6" fmla="*/ 175692 h 175617"/>
                  <a:gd name="connsiteX7" fmla="*/ 154601 w 154361"/>
                  <a:gd name="connsiteY7" fmla="*/ 175692 h 175617"/>
                  <a:gd name="connsiteX8" fmla="*/ 126006 w 154361"/>
                  <a:gd name="connsiteY8" fmla="*/ 75 h 175617"/>
                  <a:gd name="connsiteX9" fmla="*/ 108799 w 154361"/>
                  <a:gd name="connsiteY9" fmla="*/ 17535 h 175617"/>
                  <a:gd name="connsiteX10" fmla="*/ 120439 w 154361"/>
                  <a:gd name="connsiteY10" fmla="*/ 109899 h 175617"/>
                  <a:gd name="connsiteX11" fmla="*/ 57936 w 154361"/>
                  <a:gd name="connsiteY11" fmla="*/ 109899 h 175617"/>
                  <a:gd name="connsiteX12" fmla="*/ 108799 w 154361"/>
                  <a:gd name="connsiteY12" fmla="*/ 17535 h 175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4361" h="175617">
                    <a:moveTo>
                      <a:pt x="126006" y="75"/>
                    </a:moveTo>
                    <a:lnTo>
                      <a:pt x="103485" y="75"/>
                    </a:lnTo>
                    <a:lnTo>
                      <a:pt x="240" y="175692"/>
                    </a:lnTo>
                    <a:lnTo>
                      <a:pt x="18966" y="175692"/>
                    </a:lnTo>
                    <a:lnTo>
                      <a:pt x="49332" y="124070"/>
                    </a:lnTo>
                    <a:lnTo>
                      <a:pt x="122970" y="124070"/>
                    </a:lnTo>
                    <a:lnTo>
                      <a:pt x="131320" y="175692"/>
                    </a:lnTo>
                    <a:lnTo>
                      <a:pt x="154601" y="175692"/>
                    </a:lnTo>
                    <a:lnTo>
                      <a:pt x="126006" y="75"/>
                    </a:lnTo>
                    <a:close/>
                    <a:moveTo>
                      <a:pt x="108799" y="17535"/>
                    </a:moveTo>
                    <a:lnTo>
                      <a:pt x="120439" y="109899"/>
                    </a:lnTo>
                    <a:lnTo>
                      <a:pt x="57936" y="109899"/>
                    </a:lnTo>
                    <a:lnTo>
                      <a:pt x="108799" y="17535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995AC983-A5BD-733A-8E47-FDBD39CAEC13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15550017" y="4080010"/>
                <a:ext cx="117618" cy="121692"/>
              </a:xfrm>
              <a:custGeom>
                <a:avLst/>
                <a:gdLst>
                  <a:gd name="connsiteX0" fmla="*/ 66672 w 117618"/>
                  <a:gd name="connsiteY0" fmla="*/ 12293 h 121692"/>
                  <a:gd name="connsiteX1" fmla="*/ 83323 w 117618"/>
                  <a:gd name="connsiteY1" fmla="*/ 12293 h 121692"/>
                  <a:gd name="connsiteX2" fmla="*/ 89700 w 117618"/>
                  <a:gd name="connsiteY2" fmla="*/ 12470 h 121692"/>
                  <a:gd name="connsiteX3" fmla="*/ 115208 w 117618"/>
                  <a:gd name="connsiteY3" fmla="*/ 12470 h 121692"/>
                  <a:gd name="connsiteX4" fmla="*/ 117865 w 117618"/>
                  <a:gd name="connsiteY4" fmla="*/ 71 h 121692"/>
                  <a:gd name="connsiteX5" fmla="*/ 2904 w 117618"/>
                  <a:gd name="connsiteY5" fmla="*/ 71 h 121692"/>
                  <a:gd name="connsiteX6" fmla="*/ 247 w 117618"/>
                  <a:gd name="connsiteY6" fmla="*/ 12470 h 121692"/>
                  <a:gd name="connsiteX7" fmla="*/ 25931 w 117618"/>
                  <a:gd name="connsiteY7" fmla="*/ 12470 h 121692"/>
                  <a:gd name="connsiteX8" fmla="*/ 32308 w 117618"/>
                  <a:gd name="connsiteY8" fmla="*/ 12293 h 121692"/>
                  <a:gd name="connsiteX9" fmla="*/ 48782 w 117618"/>
                  <a:gd name="connsiteY9" fmla="*/ 12293 h 121692"/>
                  <a:gd name="connsiteX10" fmla="*/ 25577 w 117618"/>
                  <a:gd name="connsiteY10" fmla="*/ 121763 h 121692"/>
                  <a:gd name="connsiteX11" fmla="*/ 43468 w 117618"/>
                  <a:gd name="connsiteY11" fmla="*/ 121763 h 121692"/>
                  <a:gd name="connsiteX12" fmla="*/ 66672 w 117618"/>
                  <a:gd name="connsiteY12" fmla="*/ 12293 h 121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7618" h="121692">
                    <a:moveTo>
                      <a:pt x="66672" y="12293"/>
                    </a:moveTo>
                    <a:lnTo>
                      <a:pt x="83323" y="12293"/>
                    </a:lnTo>
                    <a:cubicBezTo>
                      <a:pt x="85449" y="12293"/>
                      <a:pt x="87574" y="12470"/>
                      <a:pt x="89700" y="12470"/>
                    </a:cubicBezTo>
                    <a:lnTo>
                      <a:pt x="115208" y="12470"/>
                    </a:lnTo>
                    <a:lnTo>
                      <a:pt x="117865" y="71"/>
                    </a:lnTo>
                    <a:lnTo>
                      <a:pt x="2904" y="71"/>
                    </a:lnTo>
                    <a:lnTo>
                      <a:pt x="247" y="12470"/>
                    </a:lnTo>
                    <a:lnTo>
                      <a:pt x="25931" y="12470"/>
                    </a:lnTo>
                    <a:cubicBezTo>
                      <a:pt x="28057" y="12470"/>
                      <a:pt x="30182" y="12293"/>
                      <a:pt x="32308" y="12293"/>
                    </a:cubicBezTo>
                    <a:lnTo>
                      <a:pt x="48782" y="12293"/>
                    </a:lnTo>
                    <a:lnTo>
                      <a:pt x="25577" y="121763"/>
                    </a:lnTo>
                    <a:lnTo>
                      <a:pt x="43468" y="121763"/>
                    </a:lnTo>
                    <a:lnTo>
                      <a:pt x="66672" y="12293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139F1A79-D019-C2F0-B0CC-4C7A82A90383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15685068" y="4193831"/>
                <a:ext cx="136394" cy="164230"/>
              </a:xfrm>
              <a:custGeom>
                <a:avLst/>
                <a:gdLst>
                  <a:gd name="connsiteX0" fmla="*/ 136648 w 136394"/>
                  <a:gd name="connsiteY0" fmla="*/ 75 h 164230"/>
                  <a:gd name="connsiteX1" fmla="*/ 117669 w 136394"/>
                  <a:gd name="connsiteY1" fmla="*/ 75 h 164230"/>
                  <a:gd name="connsiteX2" fmla="*/ 83254 w 136394"/>
                  <a:gd name="connsiteY2" fmla="*/ 57011 h 164230"/>
                  <a:gd name="connsiteX3" fmla="*/ 63263 w 136394"/>
                  <a:gd name="connsiteY3" fmla="*/ 97752 h 164230"/>
                  <a:gd name="connsiteX4" fmla="*/ 63010 w 136394"/>
                  <a:gd name="connsiteY4" fmla="*/ 97752 h 164230"/>
                  <a:gd name="connsiteX5" fmla="*/ 63263 w 136394"/>
                  <a:gd name="connsiteY5" fmla="*/ 91426 h 164230"/>
                  <a:gd name="connsiteX6" fmla="*/ 55924 w 136394"/>
                  <a:gd name="connsiteY6" fmla="*/ 39804 h 164230"/>
                  <a:gd name="connsiteX7" fmla="*/ 47320 w 136394"/>
                  <a:gd name="connsiteY7" fmla="*/ 75 h 164230"/>
                  <a:gd name="connsiteX8" fmla="*/ 27329 w 136394"/>
                  <a:gd name="connsiteY8" fmla="*/ 75 h 164230"/>
                  <a:gd name="connsiteX9" fmla="*/ 51875 w 136394"/>
                  <a:gd name="connsiteY9" fmla="*/ 108887 h 164230"/>
                  <a:gd name="connsiteX10" fmla="*/ 52635 w 136394"/>
                  <a:gd name="connsiteY10" fmla="*/ 111923 h 164230"/>
                  <a:gd name="connsiteX11" fmla="*/ 38970 w 136394"/>
                  <a:gd name="connsiteY11" fmla="*/ 134445 h 164230"/>
                  <a:gd name="connsiteX12" fmla="*/ 21256 w 136394"/>
                  <a:gd name="connsiteY12" fmla="*/ 149881 h 164230"/>
                  <a:gd name="connsiteX13" fmla="*/ 2277 w 136394"/>
                  <a:gd name="connsiteY13" fmla="*/ 145832 h 164230"/>
                  <a:gd name="connsiteX14" fmla="*/ 253 w 136394"/>
                  <a:gd name="connsiteY14" fmla="*/ 162280 h 164230"/>
                  <a:gd name="connsiteX15" fmla="*/ 17967 w 136394"/>
                  <a:gd name="connsiteY15" fmla="*/ 164305 h 164230"/>
                  <a:gd name="connsiteX16" fmla="*/ 53394 w 136394"/>
                  <a:gd name="connsiteY16" fmla="*/ 134698 h 164230"/>
                  <a:gd name="connsiteX17" fmla="*/ 136648 w 136394"/>
                  <a:gd name="connsiteY17" fmla="*/ 75 h 164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36394" h="164230">
                    <a:moveTo>
                      <a:pt x="136648" y="75"/>
                    </a:moveTo>
                    <a:lnTo>
                      <a:pt x="117669" y="75"/>
                    </a:lnTo>
                    <a:lnTo>
                      <a:pt x="83254" y="57011"/>
                    </a:lnTo>
                    <a:cubicBezTo>
                      <a:pt x="75409" y="70929"/>
                      <a:pt x="65540" y="88896"/>
                      <a:pt x="63263" y="97752"/>
                    </a:cubicBezTo>
                    <a:lnTo>
                      <a:pt x="63010" y="97752"/>
                    </a:lnTo>
                    <a:cubicBezTo>
                      <a:pt x="63263" y="95981"/>
                      <a:pt x="63263" y="94210"/>
                      <a:pt x="63263" y="91426"/>
                    </a:cubicBezTo>
                    <a:cubicBezTo>
                      <a:pt x="63263" y="78268"/>
                      <a:pt x="58708" y="52962"/>
                      <a:pt x="55924" y="39804"/>
                    </a:cubicBezTo>
                    <a:lnTo>
                      <a:pt x="47320" y="75"/>
                    </a:lnTo>
                    <a:lnTo>
                      <a:pt x="27329" y="75"/>
                    </a:lnTo>
                    <a:lnTo>
                      <a:pt x="51875" y="108887"/>
                    </a:lnTo>
                    <a:cubicBezTo>
                      <a:pt x="51875" y="109393"/>
                      <a:pt x="52635" y="111670"/>
                      <a:pt x="52635" y="111923"/>
                    </a:cubicBezTo>
                    <a:cubicBezTo>
                      <a:pt x="52635" y="113442"/>
                      <a:pt x="40994" y="131408"/>
                      <a:pt x="38970" y="134445"/>
                    </a:cubicBezTo>
                    <a:cubicBezTo>
                      <a:pt x="31631" y="145579"/>
                      <a:pt x="27583" y="149881"/>
                      <a:pt x="21256" y="149881"/>
                    </a:cubicBezTo>
                    <a:cubicBezTo>
                      <a:pt x="16954" y="149881"/>
                      <a:pt x="8857" y="148869"/>
                      <a:pt x="2277" y="145832"/>
                    </a:cubicBezTo>
                    <a:lnTo>
                      <a:pt x="253" y="162280"/>
                    </a:lnTo>
                    <a:cubicBezTo>
                      <a:pt x="7085" y="163799"/>
                      <a:pt x="13918" y="164305"/>
                      <a:pt x="17967" y="164305"/>
                    </a:cubicBezTo>
                    <a:cubicBezTo>
                      <a:pt x="25305" y="164305"/>
                      <a:pt x="35680" y="163293"/>
                      <a:pt x="53394" y="134698"/>
                    </a:cubicBezTo>
                    <a:lnTo>
                      <a:pt x="136648" y="75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</p:grpSp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DC4797BE-1A01-1CDA-AAB9-C91EDA4FB5BC}"/>
                </a:ext>
              </a:extLst>
            </p:cNvPr>
            <p:cNvSpPr/>
            <p:nvPr/>
          </p:nvSpPr>
          <p:spPr>
            <a:xfrm>
              <a:off x="9306158" y="2261006"/>
              <a:ext cx="1498065" cy="626167"/>
            </a:xfrm>
            <a:prstGeom prst="rect">
              <a:avLst/>
            </a:prstGeom>
            <a:noFill/>
            <a:ln w="28575">
              <a:solidFill>
                <a:srgbClr val="A40C0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  <p:sp>
        <p:nvSpPr>
          <p:cNvPr id="499" name="TextBox 498">
            <a:extLst>
              <a:ext uri="{FF2B5EF4-FFF2-40B4-BE49-F238E27FC236}">
                <a16:creationId xmlns:a16="http://schemas.microsoft.com/office/drawing/2014/main" id="{DF28FE3B-E0DC-D25A-09D0-9D83C6201488}"/>
              </a:ext>
            </a:extLst>
          </p:cNvPr>
          <p:cNvSpPr txBox="1"/>
          <p:nvPr/>
        </p:nvSpPr>
        <p:spPr>
          <a:xfrm>
            <a:off x="8959782" y="3184123"/>
            <a:ext cx="2319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back</a:t>
            </a:r>
            <a:r>
              <a:rPr lang="en-BE" sz="1400" dirty="0"/>
              <a:t> projection of sinogram </a:t>
            </a:r>
            <a:r>
              <a:rPr lang="en-BE" sz="1400" b="1" dirty="0"/>
              <a:t>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6C62E9-B76B-1E35-FED9-84C716AC8D09}"/>
              </a:ext>
            </a:extLst>
          </p:cNvPr>
          <p:cNvSpPr txBox="1"/>
          <p:nvPr/>
        </p:nvSpPr>
        <p:spPr>
          <a:xfrm>
            <a:off x="5217601" y="1423169"/>
            <a:ext cx="5518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o</a:t>
            </a:r>
            <a:r>
              <a:rPr lang="en-BE" b="1" dirty="0"/>
              <a:t>nly 2 layers/blocks (functions) not available in pytorch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911B68-4396-2E69-3D97-5DED2DF3B2C8}"/>
              </a:ext>
            </a:extLst>
          </p:cNvPr>
          <p:cNvSpPr txBox="1"/>
          <p:nvPr/>
        </p:nvSpPr>
        <p:spPr>
          <a:xfrm>
            <a:off x="5623828" y="3978997"/>
            <a:ext cx="619682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40C0D"/>
                </a:solidFill>
              </a:rPr>
              <a:t>we learned how to compute those -&gt; ready to train our model? </a:t>
            </a:r>
            <a:endParaRPr lang="en-BE" dirty="0">
              <a:solidFill>
                <a:srgbClr val="A40C0D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07D502-6C44-AE63-9E04-B18A9486C7CC}"/>
              </a:ext>
            </a:extLst>
          </p:cNvPr>
          <p:cNvSpPr txBox="1"/>
          <p:nvPr/>
        </p:nvSpPr>
        <p:spPr>
          <a:xfrm>
            <a:off x="7255483" y="6292032"/>
            <a:ext cx="156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A40C0D"/>
                </a:solidFill>
              </a:rPr>
              <a:t>Not yet! Why?</a:t>
            </a:r>
            <a:endParaRPr lang="en-BE" b="1" dirty="0">
              <a:solidFill>
                <a:srgbClr val="A40C0D"/>
              </a:solidFill>
            </a:endParaRPr>
          </a:p>
        </p:txBody>
      </p:sp>
      <p:grpSp>
        <p:nvGrpSpPr>
          <p:cNvPr id="449" name="Group 448">
            <a:extLst>
              <a:ext uri="{FF2B5EF4-FFF2-40B4-BE49-F238E27FC236}">
                <a16:creationId xmlns:a16="http://schemas.microsoft.com/office/drawing/2014/main" id="{E8CFCB7C-EAB9-DA30-5012-2BAB0E5D7042}"/>
              </a:ext>
            </a:extLst>
          </p:cNvPr>
          <p:cNvGrpSpPr>
            <a:grpSpLocks noChangeAspect="1"/>
          </p:cNvGrpSpPr>
          <p:nvPr/>
        </p:nvGrpSpPr>
        <p:grpSpPr>
          <a:xfrm>
            <a:off x="102709" y="1587858"/>
            <a:ext cx="2653808" cy="2160986"/>
            <a:chOff x="483701" y="3479605"/>
            <a:chExt cx="3107638" cy="2530538"/>
          </a:xfrm>
        </p:grpSpPr>
        <p:pic>
          <p:nvPicPr>
            <p:cNvPr id="450" name="Picture 449" descr="A diagram of a computer program&#10;&#10;Description automatically generated">
              <a:extLst>
                <a:ext uri="{FF2B5EF4-FFF2-40B4-BE49-F238E27FC236}">
                  <a16:creationId xmlns:a16="http://schemas.microsoft.com/office/drawing/2014/main" id="{F876CB36-5674-F996-E5FC-7273DF9DFA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2"/>
            <a:srcRect l="-706" t="14769" r="69163" b="12795"/>
            <a:stretch/>
          </p:blipFill>
          <p:spPr>
            <a:xfrm>
              <a:off x="483701" y="3479605"/>
              <a:ext cx="3107638" cy="2530538"/>
            </a:xfrm>
            <a:prstGeom prst="rect">
              <a:avLst/>
            </a:prstGeom>
          </p:spPr>
        </p:pic>
        <p:sp>
          <p:nvSpPr>
            <p:cNvPr id="451" name="Rectangle 450">
              <a:extLst>
                <a:ext uri="{FF2B5EF4-FFF2-40B4-BE49-F238E27FC236}">
                  <a16:creationId xmlns:a16="http://schemas.microsoft.com/office/drawing/2014/main" id="{CF1E33AE-C2A3-BA73-4D48-BEA123299025}"/>
                </a:ext>
              </a:extLst>
            </p:cNvPr>
            <p:cNvSpPr/>
            <p:nvPr/>
          </p:nvSpPr>
          <p:spPr>
            <a:xfrm>
              <a:off x="1391476" y="3498573"/>
              <a:ext cx="1789043" cy="715618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1213002-4902-0126-3E29-C55A0AAEBA87}"/>
              </a:ext>
            </a:extLst>
          </p:cNvPr>
          <p:cNvGrpSpPr/>
          <p:nvPr/>
        </p:nvGrpSpPr>
        <p:grpSpPr>
          <a:xfrm>
            <a:off x="370552" y="4554885"/>
            <a:ext cx="3389023" cy="844925"/>
            <a:chOff x="444977" y="4906520"/>
            <a:chExt cx="3389023" cy="844925"/>
          </a:xfrm>
        </p:grpSpPr>
        <p:grpSp>
          <p:nvGrpSpPr>
            <p:cNvPr id="6" name="Group 5" descr="\documentclass{article}&#10;\usepackage{amsmath}&#10;\usepackage{amssymb}&#10;\usepackage[cm]{sfmath}&#10;\usepackage{bbold}&#10;\pagestyle{empty}&#10;&#10;\DeclareMathOperator{\argmin}{argmin}&#10;&#10;&#10;\begin{document}&#10;&#10;$$&#10;x^{+} = z(x) = \frac{x}{A^T \mathbb{1}} A^T \frac{m}{A x + b}&#10;$$&#10;&#10;&#10;\end{document}" title="IguanaTex Vector Display">
              <a:extLst>
                <a:ext uri="{FF2B5EF4-FFF2-40B4-BE49-F238E27FC236}">
                  <a16:creationId xmlns:a16="http://schemas.microsoft.com/office/drawing/2014/main" id="{0C31C72B-ED15-F1DE-94DE-E6B6E1303E17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571500" y="5105400"/>
              <a:ext cx="3097484" cy="455600"/>
              <a:chOff x="4945670" y="6631708"/>
              <a:chExt cx="3097484" cy="455600"/>
            </a:xfrm>
          </p:grpSpPr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966507D5-A92D-F54F-6187-B50A3011D1CF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4945670" y="6796526"/>
                <a:ext cx="136141" cy="106441"/>
              </a:xfrm>
              <a:custGeom>
                <a:avLst/>
                <a:gdLst>
                  <a:gd name="connsiteX0" fmla="*/ 78365 w 136141"/>
                  <a:gd name="connsiteY0" fmla="*/ 51617 h 106441"/>
                  <a:gd name="connsiteX1" fmla="*/ 136314 w 136141"/>
                  <a:gd name="connsiteY1" fmla="*/ 75 h 106441"/>
                  <a:gd name="connsiteX2" fmla="*/ 115310 w 136141"/>
                  <a:gd name="connsiteY2" fmla="*/ 75 h 106441"/>
                  <a:gd name="connsiteX3" fmla="*/ 72798 w 136141"/>
                  <a:gd name="connsiteY3" fmla="*/ 39631 h 106441"/>
                  <a:gd name="connsiteX4" fmla="*/ 46480 w 136141"/>
                  <a:gd name="connsiteY4" fmla="*/ 75 h 106441"/>
                  <a:gd name="connsiteX5" fmla="*/ 25477 w 136141"/>
                  <a:gd name="connsiteY5" fmla="*/ 75 h 106441"/>
                  <a:gd name="connsiteX6" fmla="*/ 61663 w 136141"/>
                  <a:gd name="connsiteY6" fmla="*/ 51617 h 106441"/>
                  <a:gd name="connsiteX7" fmla="*/ 172 w 136141"/>
                  <a:gd name="connsiteY7" fmla="*/ 106516 h 106441"/>
                  <a:gd name="connsiteX8" fmla="*/ 20922 w 136141"/>
                  <a:gd name="connsiteY8" fmla="*/ 106516 h 106441"/>
                  <a:gd name="connsiteX9" fmla="*/ 67737 w 136141"/>
                  <a:gd name="connsiteY9" fmla="*/ 61446 h 106441"/>
                  <a:gd name="connsiteX10" fmla="*/ 95572 w 136141"/>
                  <a:gd name="connsiteY10" fmla="*/ 106516 h 106441"/>
                  <a:gd name="connsiteX11" fmla="*/ 116576 w 136141"/>
                  <a:gd name="connsiteY11" fmla="*/ 106516 h 106441"/>
                  <a:gd name="connsiteX12" fmla="*/ 78365 w 136141"/>
                  <a:gd name="connsiteY12" fmla="*/ 51617 h 106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6141" h="106441">
                    <a:moveTo>
                      <a:pt x="78365" y="51617"/>
                    </a:moveTo>
                    <a:lnTo>
                      <a:pt x="136314" y="75"/>
                    </a:lnTo>
                    <a:lnTo>
                      <a:pt x="115310" y="75"/>
                    </a:lnTo>
                    <a:lnTo>
                      <a:pt x="72798" y="39631"/>
                    </a:lnTo>
                    <a:lnTo>
                      <a:pt x="46480" y="75"/>
                    </a:lnTo>
                    <a:lnTo>
                      <a:pt x="25477" y="75"/>
                    </a:lnTo>
                    <a:lnTo>
                      <a:pt x="61663" y="51617"/>
                    </a:lnTo>
                    <a:lnTo>
                      <a:pt x="172" y="106516"/>
                    </a:lnTo>
                    <a:lnTo>
                      <a:pt x="20922" y="106516"/>
                    </a:lnTo>
                    <a:lnTo>
                      <a:pt x="67737" y="61446"/>
                    </a:lnTo>
                    <a:lnTo>
                      <a:pt x="95572" y="106516"/>
                    </a:lnTo>
                    <a:lnTo>
                      <a:pt x="116576" y="106516"/>
                    </a:lnTo>
                    <a:lnTo>
                      <a:pt x="78365" y="51617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F11C8E3F-3BB5-E0A2-8E41-425EACE4681A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5096008" y="6702624"/>
                <a:ext cx="125234" cy="118811"/>
              </a:xfrm>
              <a:custGeom>
                <a:avLst/>
                <a:gdLst>
                  <a:gd name="connsiteX0" fmla="*/ 66958 w 125234"/>
                  <a:gd name="connsiteY0" fmla="*/ 63336 h 118811"/>
                  <a:gd name="connsiteX1" fmla="*/ 119036 w 125234"/>
                  <a:gd name="connsiteY1" fmla="*/ 63336 h 118811"/>
                  <a:gd name="connsiteX2" fmla="*/ 125413 w 125234"/>
                  <a:gd name="connsiteY2" fmla="*/ 59476 h 118811"/>
                  <a:gd name="connsiteX3" fmla="*/ 119036 w 125234"/>
                  <a:gd name="connsiteY3" fmla="*/ 55617 h 118811"/>
                  <a:gd name="connsiteX4" fmla="*/ 66958 w 125234"/>
                  <a:gd name="connsiteY4" fmla="*/ 55617 h 118811"/>
                  <a:gd name="connsiteX5" fmla="*/ 66958 w 125234"/>
                  <a:gd name="connsiteY5" fmla="*/ 6112 h 118811"/>
                  <a:gd name="connsiteX6" fmla="*/ 62884 w 125234"/>
                  <a:gd name="connsiteY6" fmla="*/ 71 h 118811"/>
                  <a:gd name="connsiteX7" fmla="*/ 58809 w 125234"/>
                  <a:gd name="connsiteY7" fmla="*/ 6112 h 118811"/>
                  <a:gd name="connsiteX8" fmla="*/ 58809 w 125234"/>
                  <a:gd name="connsiteY8" fmla="*/ 55617 h 118811"/>
                  <a:gd name="connsiteX9" fmla="*/ 6554 w 125234"/>
                  <a:gd name="connsiteY9" fmla="*/ 55617 h 118811"/>
                  <a:gd name="connsiteX10" fmla="*/ 178 w 125234"/>
                  <a:gd name="connsiteY10" fmla="*/ 59476 h 118811"/>
                  <a:gd name="connsiteX11" fmla="*/ 6554 w 125234"/>
                  <a:gd name="connsiteY11" fmla="*/ 63336 h 118811"/>
                  <a:gd name="connsiteX12" fmla="*/ 58809 w 125234"/>
                  <a:gd name="connsiteY12" fmla="*/ 63336 h 118811"/>
                  <a:gd name="connsiteX13" fmla="*/ 58809 w 125234"/>
                  <a:gd name="connsiteY13" fmla="*/ 112841 h 118811"/>
                  <a:gd name="connsiteX14" fmla="*/ 62884 w 125234"/>
                  <a:gd name="connsiteY14" fmla="*/ 118882 h 118811"/>
                  <a:gd name="connsiteX15" fmla="*/ 66958 w 125234"/>
                  <a:gd name="connsiteY15" fmla="*/ 112841 h 118811"/>
                  <a:gd name="connsiteX16" fmla="*/ 66958 w 125234"/>
                  <a:gd name="connsiteY16" fmla="*/ 63336 h 118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5234" h="118811">
                    <a:moveTo>
                      <a:pt x="66958" y="63336"/>
                    </a:moveTo>
                    <a:lnTo>
                      <a:pt x="119036" y="63336"/>
                    </a:lnTo>
                    <a:cubicBezTo>
                      <a:pt x="121516" y="63336"/>
                      <a:pt x="125413" y="63336"/>
                      <a:pt x="125413" y="59476"/>
                    </a:cubicBezTo>
                    <a:cubicBezTo>
                      <a:pt x="125413" y="55617"/>
                      <a:pt x="121516" y="55617"/>
                      <a:pt x="119036" y="55617"/>
                    </a:cubicBezTo>
                    <a:lnTo>
                      <a:pt x="66958" y="55617"/>
                    </a:lnTo>
                    <a:lnTo>
                      <a:pt x="66958" y="6112"/>
                    </a:lnTo>
                    <a:cubicBezTo>
                      <a:pt x="66958" y="3762"/>
                      <a:pt x="66958" y="71"/>
                      <a:pt x="62884" y="71"/>
                    </a:cubicBezTo>
                    <a:cubicBezTo>
                      <a:pt x="58809" y="71"/>
                      <a:pt x="58809" y="3762"/>
                      <a:pt x="58809" y="6112"/>
                    </a:cubicBezTo>
                    <a:lnTo>
                      <a:pt x="58809" y="55617"/>
                    </a:lnTo>
                    <a:lnTo>
                      <a:pt x="6554" y="55617"/>
                    </a:lnTo>
                    <a:cubicBezTo>
                      <a:pt x="4075" y="55617"/>
                      <a:pt x="178" y="55617"/>
                      <a:pt x="178" y="59476"/>
                    </a:cubicBezTo>
                    <a:cubicBezTo>
                      <a:pt x="178" y="63336"/>
                      <a:pt x="4075" y="63336"/>
                      <a:pt x="6554" y="63336"/>
                    </a:cubicBezTo>
                    <a:lnTo>
                      <a:pt x="58809" y="63336"/>
                    </a:lnTo>
                    <a:lnTo>
                      <a:pt x="58809" y="112841"/>
                    </a:lnTo>
                    <a:cubicBezTo>
                      <a:pt x="58809" y="115190"/>
                      <a:pt x="58809" y="118882"/>
                      <a:pt x="62884" y="118882"/>
                    </a:cubicBezTo>
                    <a:cubicBezTo>
                      <a:pt x="66958" y="118882"/>
                      <a:pt x="66958" y="115190"/>
                      <a:pt x="66958" y="112841"/>
                    </a:cubicBezTo>
                    <a:lnTo>
                      <a:pt x="66958" y="63336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74B7C840-F6E3-0F71-BE49-8EB092399158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5329056" y="6814266"/>
                <a:ext cx="168278" cy="57535"/>
              </a:xfrm>
              <a:custGeom>
                <a:avLst/>
                <a:gdLst>
                  <a:gd name="connsiteX0" fmla="*/ 159862 w 168278"/>
                  <a:gd name="connsiteY0" fmla="*/ 9664 h 57535"/>
                  <a:gd name="connsiteX1" fmla="*/ 168466 w 168278"/>
                  <a:gd name="connsiteY1" fmla="*/ 4869 h 57535"/>
                  <a:gd name="connsiteX2" fmla="*/ 160115 w 168278"/>
                  <a:gd name="connsiteY2" fmla="*/ 75 h 57535"/>
                  <a:gd name="connsiteX3" fmla="*/ 8537 w 168278"/>
                  <a:gd name="connsiteY3" fmla="*/ 75 h 57535"/>
                  <a:gd name="connsiteX4" fmla="*/ 187 w 168278"/>
                  <a:gd name="connsiteY4" fmla="*/ 4869 h 57535"/>
                  <a:gd name="connsiteX5" fmla="*/ 8790 w 168278"/>
                  <a:gd name="connsiteY5" fmla="*/ 9664 h 57535"/>
                  <a:gd name="connsiteX6" fmla="*/ 159862 w 168278"/>
                  <a:gd name="connsiteY6" fmla="*/ 9664 h 57535"/>
                  <a:gd name="connsiteX7" fmla="*/ 160115 w 168278"/>
                  <a:gd name="connsiteY7" fmla="*/ 57611 h 57535"/>
                  <a:gd name="connsiteX8" fmla="*/ 168466 w 168278"/>
                  <a:gd name="connsiteY8" fmla="*/ 52816 h 57535"/>
                  <a:gd name="connsiteX9" fmla="*/ 159862 w 168278"/>
                  <a:gd name="connsiteY9" fmla="*/ 48021 h 57535"/>
                  <a:gd name="connsiteX10" fmla="*/ 8790 w 168278"/>
                  <a:gd name="connsiteY10" fmla="*/ 48021 h 57535"/>
                  <a:gd name="connsiteX11" fmla="*/ 187 w 168278"/>
                  <a:gd name="connsiteY11" fmla="*/ 52816 h 57535"/>
                  <a:gd name="connsiteX12" fmla="*/ 8537 w 168278"/>
                  <a:gd name="connsiteY12" fmla="*/ 57611 h 57535"/>
                  <a:gd name="connsiteX13" fmla="*/ 160115 w 168278"/>
                  <a:gd name="connsiteY13" fmla="*/ 57611 h 57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8278" h="57535">
                    <a:moveTo>
                      <a:pt x="159862" y="9664"/>
                    </a:moveTo>
                    <a:cubicBezTo>
                      <a:pt x="163658" y="9664"/>
                      <a:pt x="168466" y="9664"/>
                      <a:pt x="168466" y="4869"/>
                    </a:cubicBezTo>
                    <a:cubicBezTo>
                      <a:pt x="168466" y="75"/>
                      <a:pt x="163658" y="75"/>
                      <a:pt x="160115" y="75"/>
                    </a:cubicBezTo>
                    <a:lnTo>
                      <a:pt x="8537" y="75"/>
                    </a:lnTo>
                    <a:cubicBezTo>
                      <a:pt x="4995" y="75"/>
                      <a:pt x="187" y="75"/>
                      <a:pt x="187" y="4869"/>
                    </a:cubicBezTo>
                    <a:cubicBezTo>
                      <a:pt x="187" y="9664"/>
                      <a:pt x="4995" y="9664"/>
                      <a:pt x="8790" y="9664"/>
                    </a:cubicBezTo>
                    <a:lnTo>
                      <a:pt x="159862" y="9664"/>
                    </a:lnTo>
                    <a:close/>
                    <a:moveTo>
                      <a:pt x="160115" y="57611"/>
                    </a:moveTo>
                    <a:cubicBezTo>
                      <a:pt x="163658" y="57611"/>
                      <a:pt x="168466" y="57611"/>
                      <a:pt x="168466" y="52816"/>
                    </a:cubicBezTo>
                    <a:cubicBezTo>
                      <a:pt x="168466" y="48021"/>
                      <a:pt x="163658" y="48021"/>
                      <a:pt x="159862" y="48021"/>
                    </a:cubicBezTo>
                    <a:lnTo>
                      <a:pt x="8790" y="48021"/>
                    </a:lnTo>
                    <a:cubicBezTo>
                      <a:pt x="4995" y="48021"/>
                      <a:pt x="187" y="48021"/>
                      <a:pt x="187" y="52816"/>
                    </a:cubicBezTo>
                    <a:cubicBezTo>
                      <a:pt x="187" y="57611"/>
                      <a:pt x="4995" y="57611"/>
                      <a:pt x="8537" y="57611"/>
                    </a:cubicBezTo>
                    <a:lnTo>
                      <a:pt x="160115" y="57611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CD2750E7-B329-4B0F-FB61-DFACDC67836A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5589079" y="6796526"/>
                <a:ext cx="117921" cy="106441"/>
              </a:xfrm>
              <a:custGeom>
                <a:avLst/>
                <a:gdLst>
                  <a:gd name="connsiteX0" fmla="*/ 113817 w 117921"/>
                  <a:gd name="connsiteY0" fmla="*/ 11582 h 106441"/>
                  <a:gd name="connsiteX1" fmla="*/ 116854 w 117921"/>
                  <a:gd name="connsiteY1" fmla="*/ 6787 h 106441"/>
                  <a:gd name="connsiteX2" fmla="*/ 118119 w 117921"/>
                  <a:gd name="connsiteY2" fmla="*/ 75 h 106441"/>
                  <a:gd name="connsiteX3" fmla="*/ 27527 w 117921"/>
                  <a:gd name="connsiteY3" fmla="*/ 75 h 106441"/>
                  <a:gd name="connsiteX4" fmla="*/ 24490 w 117921"/>
                  <a:gd name="connsiteY4" fmla="*/ 14219 h 106441"/>
                  <a:gd name="connsiteX5" fmla="*/ 59917 w 117921"/>
                  <a:gd name="connsiteY5" fmla="*/ 14219 h 106441"/>
                  <a:gd name="connsiteX6" fmla="*/ 69027 w 117921"/>
                  <a:gd name="connsiteY6" fmla="*/ 13979 h 106441"/>
                  <a:gd name="connsiteX7" fmla="*/ 90283 w 117921"/>
                  <a:gd name="connsiteY7" fmla="*/ 13979 h 106441"/>
                  <a:gd name="connsiteX8" fmla="*/ 5511 w 117921"/>
                  <a:gd name="connsiteY8" fmla="*/ 93810 h 106441"/>
                  <a:gd name="connsiteX9" fmla="*/ 1968 w 117921"/>
                  <a:gd name="connsiteY9" fmla="*/ 99084 h 106441"/>
                  <a:gd name="connsiteX10" fmla="*/ 197 w 117921"/>
                  <a:gd name="connsiteY10" fmla="*/ 106516 h 106441"/>
                  <a:gd name="connsiteX11" fmla="*/ 94838 w 117921"/>
                  <a:gd name="connsiteY11" fmla="*/ 106516 h 106441"/>
                  <a:gd name="connsiteX12" fmla="*/ 98128 w 117921"/>
                  <a:gd name="connsiteY12" fmla="*/ 91653 h 106441"/>
                  <a:gd name="connsiteX13" fmla="*/ 60676 w 117921"/>
                  <a:gd name="connsiteY13" fmla="*/ 91653 h 106441"/>
                  <a:gd name="connsiteX14" fmla="*/ 51566 w 117921"/>
                  <a:gd name="connsiteY14" fmla="*/ 91892 h 106441"/>
                  <a:gd name="connsiteX15" fmla="*/ 28286 w 117921"/>
                  <a:gd name="connsiteY15" fmla="*/ 91892 h 106441"/>
                  <a:gd name="connsiteX16" fmla="*/ 113817 w 117921"/>
                  <a:gd name="connsiteY16" fmla="*/ 11582 h 106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7921" h="106441">
                    <a:moveTo>
                      <a:pt x="113817" y="11582"/>
                    </a:moveTo>
                    <a:cubicBezTo>
                      <a:pt x="116094" y="9424"/>
                      <a:pt x="116094" y="9185"/>
                      <a:pt x="116854" y="6787"/>
                    </a:cubicBezTo>
                    <a:lnTo>
                      <a:pt x="118119" y="75"/>
                    </a:lnTo>
                    <a:lnTo>
                      <a:pt x="27527" y="75"/>
                    </a:lnTo>
                    <a:lnTo>
                      <a:pt x="24490" y="14219"/>
                    </a:lnTo>
                    <a:lnTo>
                      <a:pt x="59917" y="14219"/>
                    </a:lnTo>
                    <a:cubicBezTo>
                      <a:pt x="62954" y="14219"/>
                      <a:pt x="65990" y="13979"/>
                      <a:pt x="69027" y="13979"/>
                    </a:cubicBezTo>
                    <a:lnTo>
                      <a:pt x="90283" y="13979"/>
                    </a:lnTo>
                    <a:lnTo>
                      <a:pt x="5511" y="93810"/>
                    </a:lnTo>
                    <a:cubicBezTo>
                      <a:pt x="2475" y="96447"/>
                      <a:pt x="2475" y="96927"/>
                      <a:pt x="1968" y="99084"/>
                    </a:cubicBezTo>
                    <a:cubicBezTo>
                      <a:pt x="1462" y="100283"/>
                      <a:pt x="450" y="104838"/>
                      <a:pt x="197" y="106516"/>
                    </a:cubicBezTo>
                    <a:lnTo>
                      <a:pt x="94838" y="106516"/>
                    </a:lnTo>
                    <a:lnTo>
                      <a:pt x="98128" y="91653"/>
                    </a:lnTo>
                    <a:lnTo>
                      <a:pt x="60676" y="91653"/>
                    </a:lnTo>
                    <a:cubicBezTo>
                      <a:pt x="57640" y="91653"/>
                      <a:pt x="54603" y="91892"/>
                      <a:pt x="51566" y="91892"/>
                    </a:cubicBezTo>
                    <a:lnTo>
                      <a:pt x="28286" y="91892"/>
                    </a:lnTo>
                    <a:lnTo>
                      <a:pt x="113817" y="11582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DC53B376-FADE-352D-D2B6-7B211645D349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5734140" y="6723167"/>
                <a:ext cx="64021" cy="239732"/>
              </a:xfrm>
              <a:custGeom>
                <a:avLst/>
                <a:gdLst>
                  <a:gd name="connsiteX0" fmla="*/ 48788 w 64021"/>
                  <a:gd name="connsiteY0" fmla="*/ 75 h 239732"/>
                  <a:gd name="connsiteX1" fmla="*/ 12096 w 64021"/>
                  <a:gd name="connsiteY1" fmla="*/ 51377 h 239732"/>
                  <a:gd name="connsiteX2" fmla="*/ 202 w 64021"/>
                  <a:gd name="connsiteY2" fmla="*/ 119941 h 239732"/>
                  <a:gd name="connsiteX3" fmla="*/ 48788 w 64021"/>
                  <a:gd name="connsiteY3" fmla="*/ 239807 h 239732"/>
                  <a:gd name="connsiteX4" fmla="*/ 64224 w 64021"/>
                  <a:gd name="connsiteY4" fmla="*/ 239807 h 239732"/>
                  <a:gd name="connsiteX5" fmla="*/ 19940 w 64021"/>
                  <a:gd name="connsiteY5" fmla="*/ 119941 h 239732"/>
                  <a:gd name="connsiteX6" fmla="*/ 31075 w 64021"/>
                  <a:gd name="connsiteY6" fmla="*/ 50179 h 239732"/>
                  <a:gd name="connsiteX7" fmla="*/ 64224 w 64021"/>
                  <a:gd name="connsiteY7" fmla="*/ 75 h 239732"/>
                  <a:gd name="connsiteX8" fmla="*/ 48788 w 64021"/>
                  <a:gd name="connsiteY8" fmla="*/ 75 h 239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021" h="239732">
                    <a:moveTo>
                      <a:pt x="48788" y="75"/>
                    </a:moveTo>
                    <a:cubicBezTo>
                      <a:pt x="40690" y="7267"/>
                      <a:pt x="23736" y="21890"/>
                      <a:pt x="12096" y="51377"/>
                    </a:cubicBezTo>
                    <a:cubicBezTo>
                      <a:pt x="1974" y="77029"/>
                      <a:pt x="202" y="102441"/>
                      <a:pt x="202" y="119941"/>
                    </a:cubicBezTo>
                    <a:cubicBezTo>
                      <a:pt x="202" y="197375"/>
                      <a:pt x="36642" y="229259"/>
                      <a:pt x="48788" y="239807"/>
                    </a:cubicBezTo>
                    <a:lnTo>
                      <a:pt x="64224" y="239807"/>
                    </a:lnTo>
                    <a:cubicBezTo>
                      <a:pt x="52078" y="228300"/>
                      <a:pt x="19940" y="197375"/>
                      <a:pt x="19940" y="119941"/>
                    </a:cubicBezTo>
                    <a:cubicBezTo>
                      <a:pt x="19940" y="106516"/>
                      <a:pt x="20699" y="78467"/>
                      <a:pt x="31075" y="50179"/>
                    </a:cubicBezTo>
                    <a:cubicBezTo>
                      <a:pt x="41450" y="22370"/>
                      <a:pt x="55874" y="7986"/>
                      <a:pt x="64224" y="75"/>
                    </a:cubicBezTo>
                    <a:lnTo>
                      <a:pt x="48788" y="75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B2A53B9-F49F-A939-87FF-F4C5C36C96DC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5812558" y="6796526"/>
                <a:ext cx="136141" cy="106441"/>
              </a:xfrm>
              <a:custGeom>
                <a:avLst/>
                <a:gdLst>
                  <a:gd name="connsiteX0" fmla="*/ 78399 w 136141"/>
                  <a:gd name="connsiteY0" fmla="*/ 51617 h 106441"/>
                  <a:gd name="connsiteX1" fmla="*/ 136348 w 136141"/>
                  <a:gd name="connsiteY1" fmla="*/ 75 h 106441"/>
                  <a:gd name="connsiteX2" fmla="*/ 115344 w 136141"/>
                  <a:gd name="connsiteY2" fmla="*/ 75 h 106441"/>
                  <a:gd name="connsiteX3" fmla="*/ 72832 w 136141"/>
                  <a:gd name="connsiteY3" fmla="*/ 39631 h 106441"/>
                  <a:gd name="connsiteX4" fmla="*/ 46515 w 136141"/>
                  <a:gd name="connsiteY4" fmla="*/ 75 h 106441"/>
                  <a:gd name="connsiteX5" fmla="*/ 25511 w 136141"/>
                  <a:gd name="connsiteY5" fmla="*/ 75 h 106441"/>
                  <a:gd name="connsiteX6" fmla="*/ 61698 w 136141"/>
                  <a:gd name="connsiteY6" fmla="*/ 51617 h 106441"/>
                  <a:gd name="connsiteX7" fmla="*/ 206 w 136141"/>
                  <a:gd name="connsiteY7" fmla="*/ 106516 h 106441"/>
                  <a:gd name="connsiteX8" fmla="*/ 20956 w 136141"/>
                  <a:gd name="connsiteY8" fmla="*/ 106516 h 106441"/>
                  <a:gd name="connsiteX9" fmla="*/ 67771 w 136141"/>
                  <a:gd name="connsiteY9" fmla="*/ 61446 h 106441"/>
                  <a:gd name="connsiteX10" fmla="*/ 95606 w 136141"/>
                  <a:gd name="connsiteY10" fmla="*/ 106516 h 106441"/>
                  <a:gd name="connsiteX11" fmla="*/ 116610 w 136141"/>
                  <a:gd name="connsiteY11" fmla="*/ 106516 h 106441"/>
                  <a:gd name="connsiteX12" fmla="*/ 78399 w 136141"/>
                  <a:gd name="connsiteY12" fmla="*/ 51617 h 106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6141" h="106441">
                    <a:moveTo>
                      <a:pt x="78399" y="51617"/>
                    </a:moveTo>
                    <a:lnTo>
                      <a:pt x="136348" y="75"/>
                    </a:lnTo>
                    <a:lnTo>
                      <a:pt x="115344" y="75"/>
                    </a:lnTo>
                    <a:lnTo>
                      <a:pt x="72832" y="39631"/>
                    </a:lnTo>
                    <a:lnTo>
                      <a:pt x="46515" y="75"/>
                    </a:lnTo>
                    <a:lnTo>
                      <a:pt x="25511" y="75"/>
                    </a:lnTo>
                    <a:lnTo>
                      <a:pt x="61698" y="51617"/>
                    </a:lnTo>
                    <a:lnTo>
                      <a:pt x="206" y="106516"/>
                    </a:lnTo>
                    <a:lnTo>
                      <a:pt x="20956" y="106516"/>
                    </a:lnTo>
                    <a:lnTo>
                      <a:pt x="67771" y="61446"/>
                    </a:lnTo>
                    <a:lnTo>
                      <a:pt x="95606" y="106516"/>
                    </a:lnTo>
                    <a:lnTo>
                      <a:pt x="116610" y="106516"/>
                    </a:lnTo>
                    <a:lnTo>
                      <a:pt x="78399" y="51617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BFA9D54-BA91-3F3B-2680-0F1DBE220DF2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5966616" y="6723167"/>
                <a:ext cx="64021" cy="239732"/>
              </a:xfrm>
              <a:custGeom>
                <a:avLst/>
                <a:gdLst>
                  <a:gd name="connsiteX0" fmla="*/ 15648 w 64021"/>
                  <a:gd name="connsiteY0" fmla="*/ 239807 h 239732"/>
                  <a:gd name="connsiteX1" fmla="*/ 52340 w 64021"/>
                  <a:gd name="connsiteY1" fmla="*/ 188505 h 239732"/>
                  <a:gd name="connsiteX2" fmla="*/ 64234 w 64021"/>
                  <a:gd name="connsiteY2" fmla="*/ 119941 h 239732"/>
                  <a:gd name="connsiteX3" fmla="*/ 15648 w 64021"/>
                  <a:gd name="connsiteY3" fmla="*/ 75 h 239732"/>
                  <a:gd name="connsiteX4" fmla="*/ 212 w 64021"/>
                  <a:gd name="connsiteY4" fmla="*/ 75 h 239732"/>
                  <a:gd name="connsiteX5" fmla="*/ 44496 w 64021"/>
                  <a:gd name="connsiteY5" fmla="*/ 119941 h 239732"/>
                  <a:gd name="connsiteX6" fmla="*/ 33361 w 64021"/>
                  <a:gd name="connsiteY6" fmla="*/ 189703 h 239732"/>
                  <a:gd name="connsiteX7" fmla="*/ 212 w 64021"/>
                  <a:gd name="connsiteY7" fmla="*/ 239807 h 239732"/>
                  <a:gd name="connsiteX8" fmla="*/ 15648 w 64021"/>
                  <a:gd name="connsiteY8" fmla="*/ 239807 h 239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021" h="239732">
                    <a:moveTo>
                      <a:pt x="15648" y="239807"/>
                    </a:moveTo>
                    <a:cubicBezTo>
                      <a:pt x="23745" y="232615"/>
                      <a:pt x="40700" y="217992"/>
                      <a:pt x="52340" y="188505"/>
                    </a:cubicBezTo>
                    <a:cubicBezTo>
                      <a:pt x="62462" y="162853"/>
                      <a:pt x="64234" y="137442"/>
                      <a:pt x="64234" y="119941"/>
                    </a:cubicBezTo>
                    <a:cubicBezTo>
                      <a:pt x="64234" y="42507"/>
                      <a:pt x="27794" y="10623"/>
                      <a:pt x="15648" y="75"/>
                    </a:cubicBezTo>
                    <a:lnTo>
                      <a:pt x="212" y="75"/>
                    </a:lnTo>
                    <a:cubicBezTo>
                      <a:pt x="12358" y="11582"/>
                      <a:pt x="44496" y="42507"/>
                      <a:pt x="44496" y="119941"/>
                    </a:cubicBezTo>
                    <a:cubicBezTo>
                      <a:pt x="44496" y="133366"/>
                      <a:pt x="43736" y="161415"/>
                      <a:pt x="33361" y="189703"/>
                    </a:cubicBezTo>
                    <a:cubicBezTo>
                      <a:pt x="22986" y="217512"/>
                      <a:pt x="8562" y="231896"/>
                      <a:pt x="212" y="239807"/>
                    </a:cubicBezTo>
                    <a:lnTo>
                      <a:pt x="15648" y="239807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A99D852-2272-90B4-61A0-0E4789465C5F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6135315" y="6814266"/>
                <a:ext cx="168278" cy="57535"/>
              </a:xfrm>
              <a:custGeom>
                <a:avLst/>
                <a:gdLst>
                  <a:gd name="connsiteX0" fmla="*/ 159894 w 168278"/>
                  <a:gd name="connsiteY0" fmla="*/ 9664 h 57535"/>
                  <a:gd name="connsiteX1" fmla="*/ 168497 w 168278"/>
                  <a:gd name="connsiteY1" fmla="*/ 4869 h 57535"/>
                  <a:gd name="connsiteX2" fmla="*/ 160147 w 168278"/>
                  <a:gd name="connsiteY2" fmla="*/ 75 h 57535"/>
                  <a:gd name="connsiteX3" fmla="*/ 8569 w 168278"/>
                  <a:gd name="connsiteY3" fmla="*/ 75 h 57535"/>
                  <a:gd name="connsiteX4" fmla="*/ 218 w 168278"/>
                  <a:gd name="connsiteY4" fmla="*/ 4869 h 57535"/>
                  <a:gd name="connsiteX5" fmla="*/ 8822 w 168278"/>
                  <a:gd name="connsiteY5" fmla="*/ 9664 h 57535"/>
                  <a:gd name="connsiteX6" fmla="*/ 159894 w 168278"/>
                  <a:gd name="connsiteY6" fmla="*/ 9664 h 57535"/>
                  <a:gd name="connsiteX7" fmla="*/ 160147 w 168278"/>
                  <a:gd name="connsiteY7" fmla="*/ 57611 h 57535"/>
                  <a:gd name="connsiteX8" fmla="*/ 168497 w 168278"/>
                  <a:gd name="connsiteY8" fmla="*/ 52816 h 57535"/>
                  <a:gd name="connsiteX9" fmla="*/ 159894 w 168278"/>
                  <a:gd name="connsiteY9" fmla="*/ 48021 h 57535"/>
                  <a:gd name="connsiteX10" fmla="*/ 8822 w 168278"/>
                  <a:gd name="connsiteY10" fmla="*/ 48021 h 57535"/>
                  <a:gd name="connsiteX11" fmla="*/ 218 w 168278"/>
                  <a:gd name="connsiteY11" fmla="*/ 52816 h 57535"/>
                  <a:gd name="connsiteX12" fmla="*/ 8569 w 168278"/>
                  <a:gd name="connsiteY12" fmla="*/ 57611 h 57535"/>
                  <a:gd name="connsiteX13" fmla="*/ 160147 w 168278"/>
                  <a:gd name="connsiteY13" fmla="*/ 57611 h 57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8278" h="57535">
                    <a:moveTo>
                      <a:pt x="159894" y="9664"/>
                    </a:moveTo>
                    <a:cubicBezTo>
                      <a:pt x="163689" y="9664"/>
                      <a:pt x="168497" y="9664"/>
                      <a:pt x="168497" y="4869"/>
                    </a:cubicBezTo>
                    <a:cubicBezTo>
                      <a:pt x="168497" y="75"/>
                      <a:pt x="163689" y="75"/>
                      <a:pt x="160147" y="75"/>
                    </a:cubicBezTo>
                    <a:lnTo>
                      <a:pt x="8569" y="75"/>
                    </a:lnTo>
                    <a:cubicBezTo>
                      <a:pt x="5026" y="75"/>
                      <a:pt x="218" y="75"/>
                      <a:pt x="218" y="4869"/>
                    </a:cubicBezTo>
                    <a:cubicBezTo>
                      <a:pt x="218" y="9664"/>
                      <a:pt x="5026" y="9664"/>
                      <a:pt x="8822" y="9664"/>
                    </a:cubicBezTo>
                    <a:lnTo>
                      <a:pt x="159894" y="9664"/>
                    </a:lnTo>
                    <a:close/>
                    <a:moveTo>
                      <a:pt x="160147" y="57611"/>
                    </a:moveTo>
                    <a:cubicBezTo>
                      <a:pt x="163689" y="57611"/>
                      <a:pt x="168497" y="57611"/>
                      <a:pt x="168497" y="52816"/>
                    </a:cubicBezTo>
                    <a:cubicBezTo>
                      <a:pt x="168497" y="48021"/>
                      <a:pt x="163689" y="48021"/>
                      <a:pt x="159894" y="48021"/>
                    </a:cubicBezTo>
                    <a:lnTo>
                      <a:pt x="8822" y="48021"/>
                    </a:lnTo>
                    <a:cubicBezTo>
                      <a:pt x="5026" y="48021"/>
                      <a:pt x="218" y="48021"/>
                      <a:pt x="218" y="52816"/>
                    </a:cubicBezTo>
                    <a:cubicBezTo>
                      <a:pt x="218" y="57611"/>
                      <a:pt x="5026" y="57611"/>
                      <a:pt x="8569" y="57611"/>
                    </a:cubicBezTo>
                    <a:lnTo>
                      <a:pt x="160147" y="57611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B61AE7AC-B918-EFB1-7C57-842071DAE730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6585685" y="6634345"/>
                <a:ext cx="136141" cy="106441"/>
              </a:xfrm>
              <a:custGeom>
                <a:avLst/>
                <a:gdLst>
                  <a:gd name="connsiteX0" fmla="*/ 78429 w 136141"/>
                  <a:gd name="connsiteY0" fmla="*/ 51610 h 106441"/>
                  <a:gd name="connsiteX1" fmla="*/ 136378 w 136141"/>
                  <a:gd name="connsiteY1" fmla="*/ 68 h 106441"/>
                  <a:gd name="connsiteX2" fmla="*/ 115375 w 136141"/>
                  <a:gd name="connsiteY2" fmla="*/ 68 h 106441"/>
                  <a:gd name="connsiteX3" fmla="*/ 72862 w 136141"/>
                  <a:gd name="connsiteY3" fmla="*/ 39624 h 106441"/>
                  <a:gd name="connsiteX4" fmla="*/ 46545 w 136141"/>
                  <a:gd name="connsiteY4" fmla="*/ 68 h 106441"/>
                  <a:gd name="connsiteX5" fmla="*/ 25542 w 136141"/>
                  <a:gd name="connsiteY5" fmla="*/ 68 h 106441"/>
                  <a:gd name="connsiteX6" fmla="*/ 61728 w 136141"/>
                  <a:gd name="connsiteY6" fmla="*/ 51610 h 106441"/>
                  <a:gd name="connsiteX7" fmla="*/ 237 w 136141"/>
                  <a:gd name="connsiteY7" fmla="*/ 106509 h 106441"/>
                  <a:gd name="connsiteX8" fmla="*/ 20987 w 136141"/>
                  <a:gd name="connsiteY8" fmla="*/ 106509 h 106441"/>
                  <a:gd name="connsiteX9" fmla="*/ 67801 w 136141"/>
                  <a:gd name="connsiteY9" fmla="*/ 61440 h 106441"/>
                  <a:gd name="connsiteX10" fmla="*/ 95637 w 136141"/>
                  <a:gd name="connsiteY10" fmla="*/ 106509 h 106441"/>
                  <a:gd name="connsiteX11" fmla="*/ 116640 w 136141"/>
                  <a:gd name="connsiteY11" fmla="*/ 106509 h 106441"/>
                  <a:gd name="connsiteX12" fmla="*/ 78429 w 136141"/>
                  <a:gd name="connsiteY12" fmla="*/ 51610 h 106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6141" h="106441">
                    <a:moveTo>
                      <a:pt x="78429" y="51610"/>
                    </a:moveTo>
                    <a:lnTo>
                      <a:pt x="136378" y="68"/>
                    </a:lnTo>
                    <a:lnTo>
                      <a:pt x="115375" y="68"/>
                    </a:lnTo>
                    <a:lnTo>
                      <a:pt x="72862" y="39624"/>
                    </a:lnTo>
                    <a:lnTo>
                      <a:pt x="46545" y="68"/>
                    </a:lnTo>
                    <a:lnTo>
                      <a:pt x="25542" y="68"/>
                    </a:lnTo>
                    <a:lnTo>
                      <a:pt x="61728" y="51610"/>
                    </a:lnTo>
                    <a:lnTo>
                      <a:pt x="237" y="106509"/>
                    </a:lnTo>
                    <a:lnTo>
                      <a:pt x="20987" y="106509"/>
                    </a:lnTo>
                    <a:lnTo>
                      <a:pt x="67801" y="61440"/>
                    </a:lnTo>
                    <a:lnTo>
                      <a:pt x="95637" y="106509"/>
                    </a:lnTo>
                    <a:lnTo>
                      <a:pt x="116640" y="106509"/>
                    </a:lnTo>
                    <a:lnTo>
                      <a:pt x="78429" y="51610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67E23373-09E8-11D1-F2BF-30121125D597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6418619" y="6838239"/>
                <a:ext cx="474018" cy="9588"/>
              </a:xfrm>
              <a:custGeom>
                <a:avLst/>
                <a:gdLst>
                  <a:gd name="connsiteX0" fmla="*/ 0 w 474018"/>
                  <a:gd name="connsiteY0" fmla="*/ 0 h 9588"/>
                  <a:gd name="connsiteX1" fmla="*/ 474019 w 474018"/>
                  <a:gd name="connsiteY1" fmla="*/ 0 h 9588"/>
                  <a:gd name="connsiteX2" fmla="*/ 474019 w 474018"/>
                  <a:gd name="connsiteY2" fmla="*/ 9589 h 9588"/>
                  <a:gd name="connsiteX3" fmla="*/ 0 w 474018"/>
                  <a:gd name="connsiteY3" fmla="*/ 9589 h 9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4018" h="9588">
                    <a:moveTo>
                      <a:pt x="0" y="0"/>
                    </a:moveTo>
                    <a:lnTo>
                      <a:pt x="474019" y="0"/>
                    </a:lnTo>
                    <a:lnTo>
                      <a:pt x="474019" y="9589"/>
                    </a:lnTo>
                    <a:lnTo>
                      <a:pt x="0" y="9589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B9612F97-BEEB-1252-4C43-569C8C00C61D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6425704" y="6901037"/>
                <a:ext cx="154361" cy="166374"/>
              </a:xfrm>
              <a:custGeom>
                <a:avLst/>
                <a:gdLst>
                  <a:gd name="connsiteX0" fmla="*/ 125996 w 154361"/>
                  <a:gd name="connsiteY0" fmla="*/ 82 h 166374"/>
                  <a:gd name="connsiteX1" fmla="*/ 103475 w 154361"/>
                  <a:gd name="connsiteY1" fmla="*/ 82 h 166374"/>
                  <a:gd name="connsiteX2" fmla="*/ 230 w 154361"/>
                  <a:gd name="connsiteY2" fmla="*/ 166456 h 166374"/>
                  <a:gd name="connsiteX3" fmla="*/ 18956 w 154361"/>
                  <a:gd name="connsiteY3" fmla="*/ 166456 h 166374"/>
                  <a:gd name="connsiteX4" fmla="*/ 49322 w 154361"/>
                  <a:gd name="connsiteY4" fmla="*/ 117551 h 166374"/>
                  <a:gd name="connsiteX5" fmla="*/ 122960 w 154361"/>
                  <a:gd name="connsiteY5" fmla="*/ 117551 h 166374"/>
                  <a:gd name="connsiteX6" fmla="*/ 131310 w 154361"/>
                  <a:gd name="connsiteY6" fmla="*/ 166456 h 166374"/>
                  <a:gd name="connsiteX7" fmla="*/ 154591 w 154361"/>
                  <a:gd name="connsiteY7" fmla="*/ 166456 h 166374"/>
                  <a:gd name="connsiteX8" fmla="*/ 125996 w 154361"/>
                  <a:gd name="connsiteY8" fmla="*/ 82 h 166374"/>
                  <a:gd name="connsiteX9" fmla="*/ 108789 w 154361"/>
                  <a:gd name="connsiteY9" fmla="*/ 16623 h 166374"/>
                  <a:gd name="connsiteX10" fmla="*/ 120429 w 154361"/>
                  <a:gd name="connsiteY10" fmla="*/ 104126 h 166374"/>
                  <a:gd name="connsiteX11" fmla="*/ 57926 w 154361"/>
                  <a:gd name="connsiteY11" fmla="*/ 104126 h 166374"/>
                  <a:gd name="connsiteX12" fmla="*/ 108789 w 154361"/>
                  <a:gd name="connsiteY12" fmla="*/ 16623 h 166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4361" h="166374">
                    <a:moveTo>
                      <a:pt x="125996" y="82"/>
                    </a:moveTo>
                    <a:lnTo>
                      <a:pt x="103475" y="82"/>
                    </a:lnTo>
                    <a:lnTo>
                      <a:pt x="230" y="166456"/>
                    </a:lnTo>
                    <a:lnTo>
                      <a:pt x="18956" y="166456"/>
                    </a:lnTo>
                    <a:lnTo>
                      <a:pt x="49322" y="117551"/>
                    </a:lnTo>
                    <a:lnTo>
                      <a:pt x="122960" y="117551"/>
                    </a:lnTo>
                    <a:lnTo>
                      <a:pt x="131310" y="166456"/>
                    </a:lnTo>
                    <a:lnTo>
                      <a:pt x="154591" y="166456"/>
                    </a:lnTo>
                    <a:lnTo>
                      <a:pt x="125996" y="82"/>
                    </a:lnTo>
                    <a:close/>
                    <a:moveTo>
                      <a:pt x="108789" y="16623"/>
                    </a:moveTo>
                    <a:lnTo>
                      <a:pt x="120429" y="104126"/>
                    </a:lnTo>
                    <a:lnTo>
                      <a:pt x="57926" y="104126"/>
                    </a:lnTo>
                    <a:lnTo>
                      <a:pt x="108789" y="16623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2F990AD1-0A18-893D-01B0-1AC1F2DFD168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>
                <a:off x="6617256" y="6882868"/>
                <a:ext cx="117618" cy="115287"/>
              </a:xfrm>
              <a:custGeom>
                <a:avLst/>
                <a:gdLst>
                  <a:gd name="connsiteX0" fmla="*/ 66663 w 117618"/>
                  <a:gd name="connsiteY0" fmla="*/ 11658 h 115287"/>
                  <a:gd name="connsiteX1" fmla="*/ 83313 w 117618"/>
                  <a:gd name="connsiteY1" fmla="*/ 11658 h 115287"/>
                  <a:gd name="connsiteX2" fmla="*/ 89690 w 117618"/>
                  <a:gd name="connsiteY2" fmla="*/ 11826 h 115287"/>
                  <a:gd name="connsiteX3" fmla="*/ 115198 w 117618"/>
                  <a:gd name="connsiteY3" fmla="*/ 11826 h 115287"/>
                  <a:gd name="connsiteX4" fmla="*/ 117855 w 117618"/>
                  <a:gd name="connsiteY4" fmla="*/ 79 h 115287"/>
                  <a:gd name="connsiteX5" fmla="*/ 2894 w 117618"/>
                  <a:gd name="connsiteY5" fmla="*/ 79 h 115287"/>
                  <a:gd name="connsiteX6" fmla="*/ 237 w 117618"/>
                  <a:gd name="connsiteY6" fmla="*/ 11826 h 115287"/>
                  <a:gd name="connsiteX7" fmla="*/ 25921 w 117618"/>
                  <a:gd name="connsiteY7" fmla="*/ 11826 h 115287"/>
                  <a:gd name="connsiteX8" fmla="*/ 32298 w 117618"/>
                  <a:gd name="connsiteY8" fmla="*/ 11658 h 115287"/>
                  <a:gd name="connsiteX9" fmla="*/ 48772 w 117618"/>
                  <a:gd name="connsiteY9" fmla="*/ 11658 h 115287"/>
                  <a:gd name="connsiteX10" fmla="*/ 25567 w 117618"/>
                  <a:gd name="connsiteY10" fmla="*/ 115366 h 115287"/>
                  <a:gd name="connsiteX11" fmla="*/ 43458 w 117618"/>
                  <a:gd name="connsiteY11" fmla="*/ 115366 h 115287"/>
                  <a:gd name="connsiteX12" fmla="*/ 66663 w 117618"/>
                  <a:gd name="connsiteY12" fmla="*/ 11658 h 115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7618" h="115287">
                    <a:moveTo>
                      <a:pt x="66663" y="11658"/>
                    </a:moveTo>
                    <a:lnTo>
                      <a:pt x="83313" y="11658"/>
                    </a:lnTo>
                    <a:cubicBezTo>
                      <a:pt x="85439" y="11658"/>
                      <a:pt x="87565" y="11826"/>
                      <a:pt x="89690" y="11826"/>
                    </a:cubicBezTo>
                    <a:lnTo>
                      <a:pt x="115198" y="11826"/>
                    </a:lnTo>
                    <a:lnTo>
                      <a:pt x="117855" y="79"/>
                    </a:lnTo>
                    <a:lnTo>
                      <a:pt x="2894" y="79"/>
                    </a:lnTo>
                    <a:lnTo>
                      <a:pt x="237" y="11826"/>
                    </a:lnTo>
                    <a:lnTo>
                      <a:pt x="25921" y="11826"/>
                    </a:lnTo>
                    <a:cubicBezTo>
                      <a:pt x="28047" y="11826"/>
                      <a:pt x="30173" y="11658"/>
                      <a:pt x="32298" y="11658"/>
                    </a:cubicBezTo>
                    <a:lnTo>
                      <a:pt x="48772" y="11658"/>
                    </a:lnTo>
                    <a:lnTo>
                      <a:pt x="25567" y="115366"/>
                    </a:lnTo>
                    <a:lnTo>
                      <a:pt x="43458" y="115366"/>
                    </a:lnTo>
                    <a:lnTo>
                      <a:pt x="66663" y="11658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63D7814D-2DEB-B5A7-51F6-63C1FC996FBC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6765972" y="6913024"/>
                <a:ext cx="112354" cy="154387"/>
              </a:xfrm>
              <a:custGeom>
                <a:avLst/>
                <a:gdLst>
                  <a:gd name="connsiteX0" fmla="*/ 5557 w 112354"/>
                  <a:gd name="connsiteY0" fmla="*/ 32206 h 154387"/>
                  <a:gd name="connsiteX1" fmla="*/ 243 w 112354"/>
                  <a:gd name="connsiteY1" fmla="*/ 37720 h 154387"/>
                  <a:gd name="connsiteX2" fmla="*/ 5304 w 112354"/>
                  <a:gd name="connsiteY2" fmla="*/ 42514 h 154387"/>
                  <a:gd name="connsiteX3" fmla="*/ 9859 w 112354"/>
                  <a:gd name="connsiteY3" fmla="*/ 40836 h 154387"/>
                  <a:gd name="connsiteX4" fmla="*/ 35164 w 112354"/>
                  <a:gd name="connsiteY4" fmla="*/ 28610 h 154387"/>
                  <a:gd name="connsiteX5" fmla="*/ 35164 w 112354"/>
                  <a:gd name="connsiteY5" fmla="*/ 144880 h 154387"/>
                  <a:gd name="connsiteX6" fmla="*/ 9353 w 112354"/>
                  <a:gd name="connsiteY6" fmla="*/ 144880 h 154387"/>
                  <a:gd name="connsiteX7" fmla="*/ 243 w 112354"/>
                  <a:gd name="connsiteY7" fmla="*/ 149675 h 154387"/>
                  <a:gd name="connsiteX8" fmla="*/ 9353 w 112354"/>
                  <a:gd name="connsiteY8" fmla="*/ 154469 h 154387"/>
                  <a:gd name="connsiteX9" fmla="*/ 103741 w 112354"/>
                  <a:gd name="connsiteY9" fmla="*/ 154469 h 154387"/>
                  <a:gd name="connsiteX10" fmla="*/ 112598 w 112354"/>
                  <a:gd name="connsiteY10" fmla="*/ 149675 h 154387"/>
                  <a:gd name="connsiteX11" fmla="*/ 103741 w 112354"/>
                  <a:gd name="connsiteY11" fmla="*/ 144880 h 154387"/>
                  <a:gd name="connsiteX12" fmla="*/ 77677 w 112354"/>
                  <a:gd name="connsiteY12" fmla="*/ 144880 h 154387"/>
                  <a:gd name="connsiteX13" fmla="*/ 77677 w 112354"/>
                  <a:gd name="connsiteY13" fmla="*/ 8712 h 154387"/>
                  <a:gd name="connsiteX14" fmla="*/ 72616 w 112354"/>
                  <a:gd name="connsiteY14" fmla="*/ 82 h 154387"/>
                  <a:gd name="connsiteX15" fmla="*/ 68314 w 112354"/>
                  <a:gd name="connsiteY15" fmla="*/ 1760 h 154387"/>
                  <a:gd name="connsiteX16" fmla="*/ 5557 w 112354"/>
                  <a:gd name="connsiteY16" fmla="*/ 32206 h 154387"/>
                  <a:gd name="connsiteX17" fmla="*/ 67555 w 112354"/>
                  <a:gd name="connsiteY17" fmla="*/ 144880 h 154387"/>
                  <a:gd name="connsiteX18" fmla="*/ 45286 w 112354"/>
                  <a:gd name="connsiteY18" fmla="*/ 144880 h 154387"/>
                  <a:gd name="connsiteX19" fmla="*/ 45286 w 112354"/>
                  <a:gd name="connsiteY19" fmla="*/ 23575 h 154387"/>
                  <a:gd name="connsiteX20" fmla="*/ 67555 w 112354"/>
                  <a:gd name="connsiteY20" fmla="*/ 12787 h 154387"/>
                  <a:gd name="connsiteX21" fmla="*/ 67555 w 112354"/>
                  <a:gd name="connsiteY21" fmla="*/ 144880 h 154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12354" h="154387">
                    <a:moveTo>
                      <a:pt x="5557" y="32206"/>
                    </a:moveTo>
                    <a:cubicBezTo>
                      <a:pt x="3027" y="33404"/>
                      <a:pt x="243" y="34843"/>
                      <a:pt x="243" y="37720"/>
                    </a:cubicBezTo>
                    <a:cubicBezTo>
                      <a:pt x="243" y="40357"/>
                      <a:pt x="2774" y="42514"/>
                      <a:pt x="5304" y="42514"/>
                    </a:cubicBezTo>
                    <a:cubicBezTo>
                      <a:pt x="6316" y="42514"/>
                      <a:pt x="6823" y="42514"/>
                      <a:pt x="9859" y="40836"/>
                    </a:cubicBezTo>
                    <a:lnTo>
                      <a:pt x="35164" y="28610"/>
                    </a:lnTo>
                    <a:lnTo>
                      <a:pt x="35164" y="144880"/>
                    </a:lnTo>
                    <a:lnTo>
                      <a:pt x="9353" y="144880"/>
                    </a:lnTo>
                    <a:cubicBezTo>
                      <a:pt x="5557" y="144880"/>
                      <a:pt x="243" y="144880"/>
                      <a:pt x="243" y="149675"/>
                    </a:cubicBezTo>
                    <a:cubicBezTo>
                      <a:pt x="243" y="154469"/>
                      <a:pt x="5557" y="154469"/>
                      <a:pt x="9353" y="154469"/>
                    </a:cubicBezTo>
                    <a:lnTo>
                      <a:pt x="103741" y="154469"/>
                    </a:lnTo>
                    <a:cubicBezTo>
                      <a:pt x="108043" y="154469"/>
                      <a:pt x="112598" y="154469"/>
                      <a:pt x="112598" y="149675"/>
                    </a:cubicBezTo>
                    <a:cubicBezTo>
                      <a:pt x="112598" y="144880"/>
                      <a:pt x="108043" y="144880"/>
                      <a:pt x="103741" y="144880"/>
                    </a:cubicBezTo>
                    <a:lnTo>
                      <a:pt x="77677" y="144880"/>
                    </a:lnTo>
                    <a:lnTo>
                      <a:pt x="77677" y="8712"/>
                    </a:lnTo>
                    <a:cubicBezTo>
                      <a:pt x="77677" y="4397"/>
                      <a:pt x="77677" y="82"/>
                      <a:pt x="72616" y="82"/>
                    </a:cubicBezTo>
                    <a:cubicBezTo>
                      <a:pt x="71857" y="82"/>
                      <a:pt x="71351" y="82"/>
                      <a:pt x="68314" y="1760"/>
                    </a:cubicBezTo>
                    <a:lnTo>
                      <a:pt x="5557" y="32206"/>
                    </a:lnTo>
                    <a:close/>
                    <a:moveTo>
                      <a:pt x="67555" y="144880"/>
                    </a:moveTo>
                    <a:lnTo>
                      <a:pt x="45286" y="144880"/>
                    </a:lnTo>
                    <a:lnTo>
                      <a:pt x="45286" y="23575"/>
                    </a:lnTo>
                    <a:lnTo>
                      <a:pt x="67555" y="12787"/>
                    </a:lnTo>
                    <a:lnTo>
                      <a:pt x="67555" y="144880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179EB6E8-D7C3-B4C6-FDAD-695C341DC99E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6930089" y="6736592"/>
                <a:ext cx="154361" cy="166374"/>
              </a:xfrm>
              <a:custGeom>
                <a:avLst/>
                <a:gdLst>
                  <a:gd name="connsiteX0" fmla="*/ 126016 w 154361"/>
                  <a:gd name="connsiteY0" fmla="*/ 75 h 166374"/>
                  <a:gd name="connsiteX1" fmla="*/ 103495 w 154361"/>
                  <a:gd name="connsiteY1" fmla="*/ 75 h 166374"/>
                  <a:gd name="connsiteX2" fmla="*/ 250 w 154361"/>
                  <a:gd name="connsiteY2" fmla="*/ 166449 h 166374"/>
                  <a:gd name="connsiteX3" fmla="*/ 18976 w 154361"/>
                  <a:gd name="connsiteY3" fmla="*/ 166449 h 166374"/>
                  <a:gd name="connsiteX4" fmla="*/ 49342 w 154361"/>
                  <a:gd name="connsiteY4" fmla="*/ 117544 h 166374"/>
                  <a:gd name="connsiteX5" fmla="*/ 122980 w 154361"/>
                  <a:gd name="connsiteY5" fmla="*/ 117544 h 166374"/>
                  <a:gd name="connsiteX6" fmla="*/ 131330 w 154361"/>
                  <a:gd name="connsiteY6" fmla="*/ 166449 h 166374"/>
                  <a:gd name="connsiteX7" fmla="*/ 154611 w 154361"/>
                  <a:gd name="connsiteY7" fmla="*/ 166449 h 166374"/>
                  <a:gd name="connsiteX8" fmla="*/ 126016 w 154361"/>
                  <a:gd name="connsiteY8" fmla="*/ 75 h 166374"/>
                  <a:gd name="connsiteX9" fmla="*/ 108809 w 154361"/>
                  <a:gd name="connsiteY9" fmla="*/ 16616 h 166374"/>
                  <a:gd name="connsiteX10" fmla="*/ 120449 w 154361"/>
                  <a:gd name="connsiteY10" fmla="*/ 104119 h 166374"/>
                  <a:gd name="connsiteX11" fmla="*/ 57946 w 154361"/>
                  <a:gd name="connsiteY11" fmla="*/ 104119 h 166374"/>
                  <a:gd name="connsiteX12" fmla="*/ 108809 w 154361"/>
                  <a:gd name="connsiteY12" fmla="*/ 16616 h 166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4361" h="166374">
                    <a:moveTo>
                      <a:pt x="126016" y="75"/>
                    </a:moveTo>
                    <a:lnTo>
                      <a:pt x="103495" y="75"/>
                    </a:lnTo>
                    <a:lnTo>
                      <a:pt x="250" y="166449"/>
                    </a:lnTo>
                    <a:lnTo>
                      <a:pt x="18976" y="166449"/>
                    </a:lnTo>
                    <a:lnTo>
                      <a:pt x="49342" y="117544"/>
                    </a:lnTo>
                    <a:lnTo>
                      <a:pt x="122980" y="117544"/>
                    </a:lnTo>
                    <a:lnTo>
                      <a:pt x="131330" y="166449"/>
                    </a:lnTo>
                    <a:lnTo>
                      <a:pt x="154611" y="166449"/>
                    </a:lnTo>
                    <a:lnTo>
                      <a:pt x="126016" y="75"/>
                    </a:lnTo>
                    <a:close/>
                    <a:moveTo>
                      <a:pt x="108809" y="16616"/>
                    </a:moveTo>
                    <a:lnTo>
                      <a:pt x="120449" y="104119"/>
                    </a:lnTo>
                    <a:lnTo>
                      <a:pt x="57946" y="104119"/>
                    </a:lnTo>
                    <a:lnTo>
                      <a:pt x="108809" y="16616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EDBB2D6C-09B7-B232-4F61-FF5DD4D3093A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7121641" y="6688696"/>
                <a:ext cx="117618" cy="115287"/>
              </a:xfrm>
              <a:custGeom>
                <a:avLst/>
                <a:gdLst>
                  <a:gd name="connsiteX0" fmla="*/ 66682 w 117618"/>
                  <a:gd name="connsiteY0" fmla="*/ 11650 h 115287"/>
                  <a:gd name="connsiteX1" fmla="*/ 83333 w 117618"/>
                  <a:gd name="connsiteY1" fmla="*/ 11650 h 115287"/>
                  <a:gd name="connsiteX2" fmla="*/ 89710 w 117618"/>
                  <a:gd name="connsiteY2" fmla="*/ 11818 h 115287"/>
                  <a:gd name="connsiteX3" fmla="*/ 115218 w 117618"/>
                  <a:gd name="connsiteY3" fmla="*/ 11818 h 115287"/>
                  <a:gd name="connsiteX4" fmla="*/ 117875 w 117618"/>
                  <a:gd name="connsiteY4" fmla="*/ 71 h 115287"/>
                  <a:gd name="connsiteX5" fmla="*/ 2914 w 117618"/>
                  <a:gd name="connsiteY5" fmla="*/ 71 h 115287"/>
                  <a:gd name="connsiteX6" fmla="*/ 257 w 117618"/>
                  <a:gd name="connsiteY6" fmla="*/ 11818 h 115287"/>
                  <a:gd name="connsiteX7" fmla="*/ 25941 w 117618"/>
                  <a:gd name="connsiteY7" fmla="*/ 11818 h 115287"/>
                  <a:gd name="connsiteX8" fmla="*/ 32318 w 117618"/>
                  <a:gd name="connsiteY8" fmla="*/ 11650 h 115287"/>
                  <a:gd name="connsiteX9" fmla="*/ 48792 w 117618"/>
                  <a:gd name="connsiteY9" fmla="*/ 11650 h 115287"/>
                  <a:gd name="connsiteX10" fmla="*/ 25587 w 117618"/>
                  <a:gd name="connsiteY10" fmla="*/ 115358 h 115287"/>
                  <a:gd name="connsiteX11" fmla="*/ 43478 w 117618"/>
                  <a:gd name="connsiteY11" fmla="*/ 115358 h 115287"/>
                  <a:gd name="connsiteX12" fmla="*/ 66682 w 117618"/>
                  <a:gd name="connsiteY12" fmla="*/ 11650 h 115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7618" h="115287">
                    <a:moveTo>
                      <a:pt x="66682" y="11650"/>
                    </a:moveTo>
                    <a:lnTo>
                      <a:pt x="83333" y="11650"/>
                    </a:lnTo>
                    <a:cubicBezTo>
                      <a:pt x="85459" y="11650"/>
                      <a:pt x="87584" y="11818"/>
                      <a:pt x="89710" y="11818"/>
                    </a:cubicBezTo>
                    <a:lnTo>
                      <a:pt x="115218" y="11818"/>
                    </a:lnTo>
                    <a:lnTo>
                      <a:pt x="117875" y="71"/>
                    </a:lnTo>
                    <a:lnTo>
                      <a:pt x="2914" y="71"/>
                    </a:lnTo>
                    <a:lnTo>
                      <a:pt x="257" y="11818"/>
                    </a:lnTo>
                    <a:lnTo>
                      <a:pt x="25941" y="11818"/>
                    </a:lnTo>
                    <a:cubicBezTo>
                      <a:pt x="28067" y="11818"/>
                      <a:pt x="30193" y="11650"/>
                      <a:pt x="32318" y="11650"/>
                    </a:cubicBezTo>
                    <a:lnTo>
                      <a:pt x="48792" y="11650"/>
                    </a:lnTo>
                    <a:lnTo>
                      <a:pt x="25587" y="115358"/>
                    </a:lnTo>
                    <a:lnTo>
                      <a:pt x="43478" y="115358"/>
                    </a:lnTo>
                    <a:lnTo>
                      <a:pt x="66682" y="11650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F2639B8-92ED-6853-70F5-030D0EBD2A00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7582710" y="6631708"/>
                <a:ext cx="177641" cy="109078"/>
              </a:xfrm>
              <a:custGeom>
                <a:avLst/>
                <a:gdLst>
                  <a:gd name="connsiteX0" fmla="*/ 176399 w 177641"/>
                  <a:gd name="connsiteY0" fmla="*/ 36268 h 109078"/>
                  <a:gd name="connsiteX1" fmla="*/ 177917 w 177641"/>
                  <a:gd name="connsiteY1" fmla="*/ 24041 h 109078"/>
                  <a:gd name="connsiteX2" fmla="*/ 149828 w 177641"/>
                  <a:gd name="connsiteY2" fmla="*/ 68 h 109078"/>
                  <a:gd name="connsiteX3" fmla="*/ 107569 w 177641"/>
                  <a:gd name="connsiteY3" fmla="*/ 19966 h 109078"/>
                  <a:gd name="connsiteX4" fmla="*/ 79733 w 177641"/>
                  <a:gd name="connsiteY4" fmla="*/ 68 h 109078"/>
                  <a:gd name="connsiteX5" fmla="*/ 38992 w 177641"/>
                  <a:gd name="connsiteY5" fmla="*/ 18288 h 109078"/>
                  <a:gd name="connsiteX6" fmla="*/ 42788 w 177641"/>
                  <a:gd name="connsiteY6" fmla="*/ 1267 h 109078"/>
                  <a:gd name="connsiteX7" fmla="*/ 24568 w 177641"/>
                  <a:gd name="connsiteY7" fmla="*/ 1267 h 109078"/>
                  <a:gd name="connsiteX8" fmla="*/ 275 w 177641"/>
                  <a:gd name="connsiteY8" fmla="*/ 109146 h 109078"/>
                  <a:gd name="connsiteX9" fmla="*/ 20013 w 177641"/>
                  <a:gd name="connsiteY9" fmla="*/ 109146 h 109078"/>
                  <a:gd name="connsiteX10" fmla="*/ 32160 w 177641"/>
                  <a:gd name="connsiteY10" fmla="*/ 54727 h 109078"/>
                  <a:gd name="connsiteX11" fmla="*/ 66827 w 177641"/>
                  <a:gd name="connsiteY11" fmla="*/ 14692 h 109078"/>
                  <a:gd name="connsiteX12" fmla="*/ 87325 w 177641"/>
                  <a:gd name="connsiteY12" fmla="*/ 30514 h 109078"/>
                  <a:gd name="connsiteX13" fmla="*/ 86819 w 177641"/>
                  <a:gd name="connsiteY13" fmla="*/ 35548 h 109078"/>
                  <a:gd name="connsiteX14" fmla="*/ 70370 w 177641"/>
                  <a:gd name="connsiteY14" fmla="*/ 109146 h 109078"/>
                  <a:gd name="connsiteX15" fmla="*/ 90108 w 177641"/>
                  <a:gd name="connsiteY15" fmla="*/ 109146 h 109078"/>
                  <a:gd name="connsiteX16" fmla="*/ 102255 w 177641"/>
                  <a:gd name="connsiteY16" fmla="*/ 54727 h 109078"/>
                  <a:gd name="connsiteX17" fmla="*/ 136923 w 177641"/>
                  <a:gd name="connsiteY17" fmla="*/ 14692 h 109078"/>
                  <a:gd name="connsiteX18" fmla="*/ 157420 w 177641"/>
                  <a:gd name="connsiteY18" fmla="*/ 30514 h 109078"/>
                  <a:gd name="connsiteX19" fmla="*/ 156914 w 177641"/>
                  <a:gd name="connsiteY19" fmla="*/ 35548 h 109078"/>
                  <a:gd name="connsiteX20" fmla="*/ 140465 w 177641"/>
                  <a:gd name="connsiteY20" fmla="*/ 109146 h 109078"/>
                  <a:gd name="connsiteX21" fmla="*/ 160203 w 177641"/>
                  <a:gd name="connsiteY21" fmla="*/ 109146 h 109078"/>
                  <a:gd name="connsiteX22" fmla="*/ 176399 w 177641"/>
                  <a:gd name="connsiteY22" fmla="*/ 36268 h 109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77641" h="109078">
                    <a:moveTo>
                      <a:pt x="176399" y="36268"/>
                    </a:moveTo>
                    <a:cubicBezTo>
                      <a:pt x="177411" y="31952"/>
                      <a:pt x="177917" y="29555"/>
                      <a:pt x="177917" y="24041"/>
                    </a:cubicBezTo>
                    <a:cubicBezTo>
                      <a:pt x="177917" y="9418"/>
                      <a:pt x="170325" y="68"/>
                      <a:pt x="149828" y="68"/>
                    </a:cubicBezTo>
                    <a:cubicBezTo>
                      <a:pt x="127813" y="68"/>
                      <a:pt x="113642" y="13972"/>
                      <a:pt x="107569" y="19966"/>
                    </a:cubicBezTo>
                    <a:cubicBezTo>
                      <a:pt x="106557" y="10376"/>
                      <a:pt x="101495" y="68"/>
                      <a:pt x="79733" y="68"/>
                    </a:cubicBezTo>
                    <a:cubicBezTo>
                      <a:pt x="59489" y="68"/>
                      <a:pt x="44559" y="12534"/>
                      <a:pt x="38992" y="18288"/>
                    </a:cubicBezTo>
                    <a:lnTo>
                      <a:pt x="42788" y="1267"/>
                    </a:lnTo>
                    <a:lnTo>
                      <a:pt x="24568" y="1267"/>
                    </a:lnTo>
                    <a:lnTo>
                      <a:pt x="275" y="109146"/>
                    </a:lnTo>
                    <a:lnTo>
                      <a:pt x="20013" y="109146"/>
                    </a:lnTo>
                    <a:lnTo>
                      <a:pt x="32160" y="54727"/>
                    </a:lnTo>
                    <a:cubicBezTo>
                      <a:pt x="37221" y="32672"/>
                      <a:pt x="47596" y="14692"/>
                      <a:pt x="66827" y="14692"/>
                    </a:cubicBezTo>
                    <a:cubicBezTo>
                      <a:pt x="77456" y="14692"/>
                      <a:pt x="87325" y="17808"/>
                      <a:pt x="87325" y="30514"/>
                    </a:cubicBezTo>
                    <a:cubicBezTo>
                      <a:pt x="87325" y="31233"/>
                      <a:pt x="86819" y="35069"/>
                      <a:pt x="86819" y="35548"/>
                    </a:cubicBezTo>
                    <a:lnTo>
                      <a:pt x="70370" y="109146"/>
                    </a:lnTo>
                    <a:lnTo>
                      <a:pt x="90108" y="109146"/>
                    </a:lnTo>
                    <a:lnTo>
                      <a:pt x="102255" y="54727"/>
                    </a:lnTo>
                    <a:cubicBezTo>
                      <a:pt x="107316" y="32672"/>
                      <a:pt x="117691" y="14692"/>
                      <a:pt x="136923" y="14692"/>
                    </a:cubicBezTo>
                    <a:cubicBezTo>
                      <a:pt x="147551" y="14692"/>
                      <a:pt x="157420" y="17808"/>
                      <a:pt x="157420" y="30514"/>
                    </a:cubicBezTo>
                    <a:cubicBezTo>
                      <a:pt x="157420" y="31233"/>
                      <a:pt x="156914" y="35069"/>
                      <a:pt x="156914" y="35548"/>
                    </a:cubicBezTo>
                    <a:lnTo>
                      <a:pt x="140465" y="109146"/>
                    </a:lnTo>
                    <a:lnTo>
                      <a:pt x="160203" y="109146"/>
                    </a:lnTo>
                    <a:lnTo>
                      <a:pt x="176399" y="36268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E6EF03A8-27F6-EB7B-2EA7-A3D24235C3F4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7286805" y="6838239"/>
                <a:ext cx="756349" cy="9588"/>
              </a:xfrm>
              <a:custGeom>
                <a:avLst/>
                <a:gdLst>
                  <a:gd name="connsiteX0" fmla="*/ 0 w 756349"/>
                  <a:gd name="connsiteY0" fmla="*/ 0 h 9588"/>
                  <a:gd name="connsiteX1" fmla="*/ 756350 w 756349"/>
                  <a:gd name="connsiteY1" fmla="*/ 0 h 9588"/>
                  <a:gd name="connsiteX2" fmla="*/ 756350 w 756349"/>
                  <a:gd name="connsiteY2" fmla="*/ 9589 h 9588"/>
                  <a:gd name="connsiteX3" fmla="*/ 0 w 756349"/>
                  <a:gd name="connsiteY3" fmla="*/ 9589 h 9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6349" h="9588">
                    <a:moveTo>
                      <a:pt x="0" y="0"/>
                    </a:moveTo>
                    <a:lnTo>
                      <a:pt x="756350" y="0"/>
                    </a:lnTo>
                    <a:lnTo>
                      <a:pt x="756350" y="9589"/>
                    </a:lnTo>
                    <a:lnTo>
                      <a:pt x="0" y="9589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226F5623-18D9-B269-D091-54BD65288FB8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>
                <a:off x="7293890" y="6901037"/>
                <a:ext cx="154361" cy="166374"/>
              </a:xfrm>
              <a:custGeom>
                <a:avLst/>
                <a:gdLst>
                  <a:gd name="connsiteX0" fmla="*/ 126031 w 154361"/>
                  <a:gd name="connsiteY0" fmla="*/ 82 h 166374"/>
                  <a:gd name="connsiteX1" fmla="*/ 103509 w 154361"/>
                  <a:gd name="connsiteY1" fmla="*/ 82 h 166374"/>
                  <a:gd name="connsiteX2" fmla="*/ 264 w 154361"/>
                  <a:gd name="connsiteY2" fmla="*/ 166456 h 166374"/>
                  <a:gd name="connsiteX3" fmla="*/ 18990 w 154361"/>
                  <a:gd name="connsiteY3" fmla="*/ 166456 h 166374"/>
                  <a:gd name="connsiteX4" fmla="*/ 49356 w 154361"/>
                  <a:gd name="connsiteY4" fmla="*/ 117551 h 166374"/>
                  <a:gd name="connsiteX5" fmla="*/ 122994 w 154361"/>
                  <a:gd name="connsiteY5" fmla="*/ 117551 h 166374"/>
                  <a:gd name="connsiteX6" fmla="*/ 131345 w 154361"/>
                  <a:gd name="connsiteY6" fmla="*/ 166456 h 166374"/>
                  <a:gd name="connsiteX7" fmla="*/ 154625 w 154361"/>
                  <a:gd name="connsiteY7" fmla="*/ 166456 h 166374"/>
                  <a:gd name="connsiteX8" fmla="*/ 126031 w 154361"/>
                  <a:gd name="connsiteY8" fmla="*/ 82 h 166374"/>
                  <a:gd name="connsiteX9" fmla="*/ 108823 w 154361"/>
                  <a:gd name="connsiteY9" fmla="*/ 16623 h 166374"/>
                  <a:gd name="connsiteX10" fmla="*/ 120463 w 154361"/>
                  <a:gd name="connsiteY10" fmla="*/ 104126 h 166374"/>
                  <a:gd name="connsiteX11" fmla="*/ 57960 w 154361"/>
                  <a:gd name="connsiteY11" fmla="*/ 104126 h 166374"/>
                  <a:gd name="connsiteX12" fmla="*/ 108823 w 154361"/>
                  <a:gd name="connsiteY12" fmla="*/ 16623 h 166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4361" h="166374">
                    <a:moveTo>
                      <a:pt x="126031" y="82"/>
                    </a:moveTo>
                    <a:lnTo>
                      <a:pt x="103509" y="82"/>
                    </a:lnTo>
                    <a:lnTo>
                      <a:pt x="264" y="166456"/>
                    </a:lnTo>
                    <a:lnTo>
                      <a:pt x="18990" y="166456"/>
                    </a:lnTo>
                    <a:lnTo>
                      <a:pt x="49356" y="117551"/>
                    </a:lnTo>
                    <a:lnTo>
                      <a:pt x="122994" y="117551"/>
                    </a:lnTo>
                    <a:lnTo>
                      <a:pt x="131345" y="166456"/>
                    </a:lnTo>
                    <a:lnTo>
                      <a:pt x="154625" y="166456"/>
                    </a:lnTo>
                    <a:lnTo>
                      <a:pt x="126031" y="82"/>
                    </a:lnTo>
                    <a:close/>
                    <a:moveTo>
                      <a:pt x="108823" y="16623"/>
                    </a:moveTo>
                    <a:lnTo>
                      <a:pt x="120463" y="104126"/>
                    </a:lnTo>
                    <a:lnTo>
                      <a:pt x="57960" y="104126"/>
                    </a:lnTo>
                    <a:lnTo>
                      <a:pt x="108823" y="16623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92480A82-1B5E-180C-F7B3-F7879A5C2DB5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7455506" y="6960970"/>
                <a:ext cx="136141" cy="106441"/>
              </a:xfrm>
              <a:custGeom>
                <a:avLst/>
                <a:gdLst>
                  <a:gd name="connsiteX0" fmla="*/ 78464 w 136141"/>
                  <a:gd name="connsiteY0" fmla="*/ 51624 h 106441"/>
                  <a:gd name="connsiteX1" fmla="*/ 136412 w 136141"/>
                  <a:gd name="connsiteY1" fmla="*/ 82 h 106441"/>
                  <a:gd name="connsiteX2" fmla="*/ 115409 w 136141"/>
                  <a:gd name="connsiteY2" fmla="*/ 82 h 106441"/>
                  <a:gd name="connsiteX3" fmla="*/ 72897 w 136141"/>
                  <a:gd name="connsiteY3" fmla="*/ 39637 h 106441"/>
                  <a:gd name="connsiteX4" fmla="*/ 46579 w 136141"/>
                  <a:gd name="connsiteY4" fmla="*/ 82 h 106441"/>
                  <a:gd name="connsiteX5" fmla="*/ 25576 w 136141"/>
                  <a:gd name="connsiteY5" fmla="*/ 82 h 106441"/>
                  <a:gd name="connsiteX6" fmla="*/ 61762 w 136141"/>
                  <a:gd name="connsiteY6" fmla="*/ 51624 h 106441"/>
                  <a:gd name="connsiteX7" fmla="*/ 271 w 136141"/>
                  <a:gd name="connsiteY7" fmla="*/ 106523 h 106441"/>
                  <a:gd name="connsiteX8" fmla="*/ 21021 w 136141"/>
                  <a:gd name="connsiteY8" fmla="*/ 106523 h 106441"/>
                  <a:gd name="connsiteX9" fmla="*/ 67836 w 136141"/>
                  <a:gd name="connsiteY9" fmla="*/ 61453 h 106441"/>
                  <a:gd name="connsiteX10" fmla="*/ 95671 w 136141"/>
                  <a:gd name="connsiteY10" fmla="*/ 106523 h 106441"/>
                  <a:gd name="connsiteX11" fmla="*/ 116674 w 136141"/>
                  <a:gd name="connsiteY11" fmla="*/ 106523 h 106441"/>
                  <a:gd name="connsiteX12" fmla="*/ 78464 w 136141"/>
                  <a:gd name="connsiteY12" fmla="*/ 51624 h 106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6141" h="106441">
                    <a:moveTo>
                      <a:pt x="78464" y="51624"/>
                    </a:moveTo>
                    <a:lnTo>
                      <a:pt x="136412" y="82"/>
                    </a:lnTo>
                    <a:lnTo>
                      <a:pt x="115409" y="82"/>
                    </a:lnTo>
                    <a:lnTo>
                      <a:pt x="72897" y="39637"/>
                    </a:lnTo>
                    <a:lnTo>
                      <a:pt x="46579" y="82"/>
                    </a:lnTo>
                    <a:lnTo>
                      <a:pt x="25576" y="82"/>
                    </a:lnTo>
                    <a:lnTo>
                      <a:pt x="61762" y="51624"/>
                    </a:lnTo>
                    <a:lnTo>
                      <a:pt x="271" y="106523"/>
                    </a:lnTo>
                    <a:lnTo>
                      <a:pt x="21021" y="106523"/>
                    </a:lnTo>
                    <a:lnTo>
                      <a:pt x="67836" y="61453"/>
                    </a:lnTo>
                    <a:lnTo>
                      <a:pt x="95671" y="106523"/>
                    </a:lnTo>
                    <a:lnTo>
                      <a:pt x="116674" y="106523"/>
                    </a:lnTo>
                    <a:lnTo>
                      <a:pt x="78464" y="51624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B7F6A712-605B-351B-32F8-D9B54128D134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>
                <a:off x="7665797" y="6927647"/>
                <a:ext cx="168278" cy="159661"/>
              </a:xfrm>
              <a:custGeom>
                <a:avLst/>
                <a:gdLst>
                  <a:gd name="connsiteX0" fmla="*/ 89606 w 168278"/>
                  <a:gd name="connsiteY0" fmla="*/ 84707 h 159661"/>
                  <a:gd name="connsiteX1" fmla="*/ 160207 w 168278"/>
                  <a:gd name="connsiteY1" fmla="*/ 84707 h 159661"/>
                  <a:gd name="connsiteX2" fmla="*/ 168558 w 168278"/>
                  <a:gd name="connsiteY2" fmla="*/ 79913 h 159661"/>
                  <a:gd name="connsiteX3" fmla="*/ 160207 w 168278"/>
                  <a:gd name="connsiteY3" fmla="*/ 75118 h 159661"/>
                  <a:gd name="connsiteX4" fmla="*/ 89606 w 168278"/>
                  <a:gd name="connsiteY4" fmla="*/ 75118 h 159661"/>
                  <a:gd name="connsiteX5" fmla="*/ 89606 w 168278"/>
                  <a:gd name="connsiteY5" fmla="*/ 7993 h 159661"/>
                  <a:gd name="connsiteX6" fmla="*/ 84545 w 168278"/>
                  <a:gd name="connsiteY6" fmla="*/ 82 h 159661"/>
                  <a:gd name="connsiteX7" fmla="*/ 79484 w 168278"/>
                  <a:gd name="connsiteY7" fmla="*/ 7993 h 159661"/>
                  <a:gd name="connsiteX8" fmla="*/ 79484 w 168278"/>
                  <a:gd name="connsiteY8" fmla="*/ 75118 h 159661"/>
                  <a:gd name="connsiteX9" fmla="*/ 8629 w 168278"/>
                  <a:gd name="connsiteY9" fmla="*/ 75118 h 159661"/>
                  <a:gd name="connsiteX10" fmla="*/ 279 w 168278"/>
                  <a:gd name="connsiteY10" fmla="*/ 79913 h 159661"/>
                  <a:gd name="connsiteX11" fmla="*/ 8629 w 168278"/>
                  <a:gd name="connsiteY11" fmla="*/ 84707 h 159661"/>
                  <a:gd name="connsiteX12" fmla="*/ 79484 w 168278"/>
                  <a:gd name="connsiteY12" fmla="*/ 84707 h 159661"/>
                  <a:gd name="connsiteX13" fmla="*/ 79484 w 168278"/>
                  <a:gd name="connsiteY13" fmla="*/ 151832 h 159661"/>
                  <a:gd name="connsiteX14" fmla="*/ 84545 w 168278"/>
                  <a:gd name="connsiteY14" fmla="*/ 159743 h 159661"/>
                  <a:gd name="connsiteX15" fmla="*/ 89606 w 168278"/>
                  <a:gd name="connsiteY15" fmla="*/ 151832 h 159661"/>
                  <a:gd name="connsiteX16" fmla="*/ 89606 w 168278"/>
                  <a:gd name="connsiteY16" fmla="*/ 84707 h 159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68278" h="159661">
                    <a:moveTo>
                      <a:pt x="89606" y="84707"/>
                    </a:moveTo>
                    <a:lnTo>
                      <a:pt x="160207" y="84707"/>
                    </a:lnTo>
                    <a:cubicBezTo>
                      <a:pt x="163750" y="84707"/>
                      <a:pt x="168558" y="84707"/>
                      <a:pt x="168558" y="79913"/>
                    </a:cubicBezTo>
                    <a:cubicBezTo>
                      <a:pt x="168558" y="75118"/>
                      <a:pt x="163750" y="75118"/>
                      <a:pt x="160207" y="75118"/>
                    </a:cubicBezTo>
                    <a:lnTo>
                      <a:pt x="89606" y="75118"/>
                    </a:lnTo>
                    <a:lnTo>
                      <a:pt x="89606" y="7993"/>
                    </a:lnTo>
                    <a:cubicBezTo>
                      <a:pt x="89606" y="4636"/>
                      <a:pt x="89606" y="82"/>
                      <a:pt x="84545" y="82"/>
                    </a:cubicBezTo>
                    <a:cubicBezTo>
                      <a:pt x="79484" y="82"/>
                      <a:pt x="79484" y="4636"/>
                      <a:pt x="79484" y="7993"/>
                    </a:cubicBezTo>
                    <a:lnTo>
                      <a:pt x="79484" y="75118"/>
                    </a:lnTo>
                    <a:lnTo>
                      <a:pt x="8629" y="75118"/>
                    </a:lnTo>
                    <a:cubicBezTo>
                      <a:pt x="5087" y="75118"/>
                      <a:pt x="279" y="75118"/>
                      <a:pt x="279" y="79913"/>
                    </a:cubicBezTo>
                    <a:cubicBezTo>
                      <a:pt x="279" y="84707"/>
                      <a:pt x="5087" y="84707"/>
                      <a:pt x="8629" y="84707"/>
                    </a:cubicBezTo>
                    <a:lnTo>
                      <a:pt x="79484" y="84707"/>
                    </a:lnTo>
                    <a:lnTo>
                      <a:pt x="79484" y="151832"/>
                    </a:lnTo>
                    <a:cubicBezTo>
                      <a:pt x="79484" y="155189"/>
                      <a:pt x="79484" y="159743"/>
                      <a:pt x="84545" y="159743"/>
                    </a:cubicBezTo>
                    <a:cubicBezTo>
                      <a:pt x="89606" y="159743"/>
                      <a:pt x="89606" y="155189"/>
                      <a:pt x="89606" y="151832"/>
                    </a:cubicBezTo>
                    <a:lnTo>
                      <a:pt x="89606" y="84707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D761BC70-E426-58A7-FA85-842369815EBB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>
                <a:off x="7925427" y="6901037"/>
                <a:ext cx="114632" cy="169011"/>
              </a:xfrm>
              <a:custGeom>
                <a:avLst/>
                <a:gdLst>
                  <a:gd name="connsiteX0" fmla="*/ 56719 w 114632"/>
                  <a:gd name="connsiteY0" fmla="*/ 82 h 169011"/>
                  <a:gd name="connsiteX1" fmla="*/ 37740 w 114632"/>
                  <a:gd name="connsiteY1" fmla="*/ 82 h 169011"/>
                  <a:gd name="connsiteX2" fmla="*/ 289 w 114632"/>
                  <a:gd name="connsiteY2" fmla="*/ 166456 h 169011"/>
                  <a:gd name="connsiteX3" fmla="*/ 20027 w 114632"/>
                  <a:gd name="connsiteY3" fmla="*/ 166456 h 169011"/>
                  <a:gd name="connsiteX4" fmla="*/ 22557 w 114632"/>
                  <a:gd name="connsiteY4" fmla="*/ 155428 h 169011"/>
                  <a:gd name="connsiteX5" fmla="*/ 53429 w 114632"/>
                  <a:gd name="connsiteY5" fmla="*/ 169093 h 169011"/>
                  <a:gd name="connsiteX6" fmla="*/ 114921 w 114632"/>
                  <a:gd name="connsiteY6" fmla="*/ 96454 h 169011"/>
                  <a:gd name="connsiteX7" fmla="*/ 84302 w 114632"/>
                  <a:gd name="connsiteY7" fmla="*/ 57378 h 169011"/>
                  <a:gd name="connsiteX8" fmla="*/ 40524 w 114632"/>
                  <a:gd name="connsiteY8" fmla="*/ 71522 h 169011"/>
                  <a:gd name="connsiteX9" fmla="*/ 56719 w 114632"/>
                  <a:gd name="connsiteY9" fmla="*/ 82 h 169011"/>
                  <a:gd name="connsiteX10" fmla="*/ 38246 w 114632"/>
                  <a:gd name="connsiteY10" fmla="*/ 85906 h 169011"/>
                  <a:gd name="connsiteX11" fmla="*/ 68106 w 114632"/>
                  <a:gd name="connsiteY11" fmla="*/ 72001 h 169011"/>
                  <a:gd name="connsiteX12" fmla="*/ 94930 w 114632"/>
                  <a:gd name="connsiteY12" fmla="*/ 100050 h 169011"/>
                  <a:gd name="connsiteX13" fmla="*/ 47103 w 114632"/>
                  <a:gd name="connsiteY13" fmla="*/ 154469 h 169011"/>
                  <a:gd name="connsiteX14" fmla="*/ 26353 w 114632"/>
                  <a:gd name="connsiteY14" fmla="*/ 139126 h 169011"/>
                  <a:gd name="connsiteX15" fmla="*/ 38246 w 114632"/>
                  <a:gd name="connsiteY15" fmla="*/ 85906 h 169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632" h="169011">
                    <a:moveTo>
                      <a:pt x="56719" y="82"/>
                    </a:moveTo>
                    <a:lnTo>
                      <a:pt x="37740" y="82"/>
                    </a:lnTo>
                    <a:lnTo>
                      <a:pt x="289" y="166456"/>
                    </a:lnTo>
                    <a:lnTo>
                      <a:pt x="20027" y="166456"/>
                    </a:lnTo>
                    <a:lnTo>
                      <a:pt x="22557" y="155428"/>
                    </a:lnTo>
                    <a:cubicBezTo>
                      <a:pt x="29642" y="163339"/>
                      <a:pt x="39258" y="169093"/>
                      <a:pt x="53429" y="169093"/>
                    </a:cubicBezTo>
                    <a:cubicBezTo>
                      <a:pt x="83542" y="169093"/>
                      <a:pt x="114921" y="135770"/>
                      <a:pt x="114921" y="96454"/>
                    </a:cubicBezTo>
                    <a:cubicBezTo>
                      <a:pt x="114921" y="77036"/>
                      <a:pt x="105558" y="57378"/>
                      <a:pt x="84302" y="57378"/>
                    </a:cubicBezTo>
                    <a:cubicBezTo>
                      <a:pt x="69625" y="57378"/>
                      <a:pt x="52923" y="62891"/>
                      <a:pt x="40524" y="71522"/>
                    </a:cubicBezTo>
                    <a:lnTo>
                      <a:pt x="56719" y="82"/>
                    </a:lnTo>
                    <a:close/>
                    <a:moveTo>
                      <a:pt x="38246" y="85906"/>
                    </a:moveTo>
                    <a:cubicBezTo>
                      <a:pt x="40777" y="83269"/>
                      <a:pt x="52164" y="72001"/>
                      <a:pt x="68106" y="72001"/>
                    </a:cubicBezTo>
                    <a:cubicBezTo>
                      <a:pt x="83036" y="72001"/>
                      <a:pt x="94930" y="81591"/>
                      <a:pt x="94930" y="100050"/>
                    </a:cubicBezTo>
                    <a:cubicBezTo>
                      <a:pt x="94930" y="127140"/>
                      <a:pt x="75698" y="154469"/>
                      <a:pt x="47103" y="154469"/>
                    </a:cubicBezTo>
                    <a:cubicBezTo>
                      <a:pt x="36222" y="154469"/>
                      <a:pt x="29389" y="148716"/>
                      <a:pt x="26353" y="139126"/>
                    </a:cubicBezTo>
                    <a:lnTo>
                      <a:pt x="38246" y="85906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AAB62EB-407A-4B80-DDAA-F2B521F4CA10}"/>
                </a:ext>
              </a:extLst>
            </p:cNvPr>
            <p:cNvSpPr/>
            <p:nvPr/>
          </p:nvSpPr>
          <p:spPr>
            <a:xfrm>
              <a:off x="444977" y="4906520"/>
              <a:ext cx="3389023" cy="844925"/>
            </a:xfrm>
            <a:prstGeom prst="rect">
              <a:avLst/>
            </a:prstGeom>
            <a:noFill/>
            <a:ln w="28575">
              <a:solidFill>
                <a:srgbClr val="A40C0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  <p:pic>
        <p:nvPicPr>
          <p:cNvPr id="31" name="Graphic 30" descr="Badge Question Mark with solid fill">
            <a:extLst>
              <a:ext uri="{FF2B5EF4-FFF2-40B4-BE49-F238E27FC236}">
                <a16:creationId xmlns:a16="http://schemas.microsoft.com/office/drawing/2014/main" id="{93D9894B-6E7E-075F-55BE-401EE37E4CA9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5001985" y="3846563"/>
            <a:ext cx="594449" cy="594449"/>
          </a:xfrm>
          <a:prstGeom prst="rect">
            <a:avLst/>
          </a:prstGeom>
        </p:spPr>
      </p:pic>
      <p:pic>
        <p:nvPicPr>
          <p:cNvPr id="32" name="Graphic 31" descr="Badge Question Mark with solid fill">
            <a:extLst>
              <a:ext uri="{FF2B5EF4-FFF2-40B4-BE49-F238E27FC236}">
                <a16:creationId xmlns:a16="http://schemas.microsoft.com/office/drawing/2014/main" id="{32931B8A-5E53-EAF7-1DF5-2C5AA2B0CE34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8743070" y="6179473"/>
            <a:ext cx="594449" cy="594449"/>
          </a:xfrm>
          <a:prstGeom prst="rect">
            <a:avLst/>
          </a:prstGeom>
        </p:spPr>
      </p:pic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4C1809AE-E74D-0AE4-C17B-34942D79D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95FC-6C5F-014C-AC71-E8811E141A3F}" type="slidenum">
              <a:rPr lang="en-BE" smtClean="0"/>
              <a:t>15</a:t>
            </a:fld>
            <a:endParaRPr lang="en-BE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136CD8C-15C0-2837-E496-08D7876EC6E6}"/>
              </a:ext>
            </a:extLst>
          </p:cNvPr>
          <p:cNvGrpSpPr/>
          <p:nvPr/>
        </p:nvGrpSpPr>
        <p:grpSpPr>
          <a:xfrm>
            <a:off x="4893345" y="4639321"/>
            <a:ext cx="7150100" cy="1313639"/>
            <a:chOff x="4893345" y="4639321"/>
            <a:chExt cx="7150100" cy="1313639"/>
          </a:xfrm>
        </p:grpSpPr>
        <p:pic>
          <p:nvPicPr>
            <p:cNvPr id="34" name="Picture 33" descr="A screen shot of a computer program&#10;&#10;Description automatically generated">
              <a:extLst>
                <a:ext uri="{FF2B5EF4-FFF2-40B4-BE49-F238E27FC236}">
                  <a16:creationId xmlns:a16="http://schemas.microsoft.com/office/drawing/2014/main" id="{98E96C3C-2CD5-6019-AB24-8B0F983A2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5"/>
            <a:srcRect b="64696"/>
            <a:stretch/>
          </p:blipFill>
          <p:spPr>
            <a:xfrm>
              <a:off x="4893345" y="4639321"/>
              <a:ext cx="7150100" cy="632195"/>
            </a:xfrm>
            <a:prstGeom prst="rect">
              <a:avLst/>
            </a:prstGeom>
          </p:spPr>
        </p:pic>
        <p:pic>
          <p:nvPicPr>
            <p:cNvPr id="35" name="Picture 34" descr="A screen shot of a computer program&#10;&#10;Description automatically generated">
              <a:extLst>
                <a:ext uri="{FF2B5EF4-FFF2-40B4-BE49-F238E27FC236}">
                  <a16:creationId xmlns:a16="http://schemas.microsoft.com/office/drawing/2014/main" id="{4CE06395-252D-EEE4-04AB-34883F4093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5"/>
            <a:srcRect t="60970"/>
            <a:stretch/>
          </p:blipFill>
          <p:spPr>
            <a:xfrm>
              <a:off x="4893345" y="5254053"/>
              <a:ext cx="7150100" cy="6989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918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0A2E5-5DCB-CD89-00B8-DD7DFFAAE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EM update module as a computational graph</a:t>
            </a:r>
          </a:p>
        </p:txBody>
      </p:sp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03BF0E4-D3F5-B703-1C9E-D463CE781DC8}"/>
              </a:ext>
            </a:extLst>
          </p:cNvPr>
          <p:cNvPicPr>
            <a:picLocks noChangeAspect="1"/>
          </p:cNvPicPr>
          <p:nvPr/>
        </p:nvPicPr>
        <p:blipFill rotWithShape="1">
          <a:blip r:embed="rId78"/>
          <a:srcRect r="39381"/>
          <a:stretch/>
        </p:blipFill>
        <p:spPr>
          <a:xfrm>
            <a:off x="118167" y="1162258"/>
            <a:ext cx="4281812" cy="282363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24CFA86-477D-100F-0FE5-0C9D02891B81}"/>
              </a:ext>
            </a:extLst>
          </p:cNvPr>
          <p:cNvSpPr/>
          <p:nvPr/>
        </p:nvSpPr>
        <p:spPr>
          <a:xfrm>
            <a:off x="746980" y="3224907"/>
            <a:ext cx="1335157" cy="2882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4E95D4-B233-D05F-8B0C-40EAE4648461}"/>
              </a:ext>
            </a:extLst>
          </p:cNvPr>
          <p:cNvSpPr txBox="1"/>
          <p:nvPr/>
        </p:nvSpPr>
        <p:spPr>
          <a:xfrm>
            <a:off x="137537" y="3967136"/>
            <a:ext cx="4182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A40C0D"/>
                </a:solidFill>
              </a:rPr>
              <a:t>t</a:t>
            </a:r>
            <a:r>
              <a:rPr lang="en-BE" b="1" dirty="0">
                <a:solidFill>
                  <a:srgbClr val="A40C0D"/>
                </a:solidFill>
              </a:rPr>
              <a:t>raining needs gradient back propagation!</a:t>
            </a:r>
          </a:p>
        </p:txBody>
      </p:sp>
      <p:grpSp>
        <p:nvGrpSpPr>
          <p:cNvPr id="48" name="Group 47" descr="\documentclass{article}&#10;\usepackage{amsmath}&#10;\usepackage{amssymb}&#10;\usepackage[cm]{sfmath}&#10;\usepackage{bbold}&#10;\pagestyle{empty}&#10;&#10;\DeclareMathOperator{\argmin}{argmin}&#10;&#10;&#10;\begin{document}&#10;&#10;$$&#10;\frac{\partial z}{\partial x} = t + x \frac{\partial t}{\partial s}\frac{\partial s}{\partial y}\frac{\partial y}{\partial q}\frac{\partial q}{\partial p}\frac{\partial p}{\partial x}&#10;$$&#10;&#10;&#10;\end{document}" title="IguanaTex Vector Display">
            <a:extLst>
              <a:ext uri="{FF2B5EF4-FFF2-40B4-BE49-F238E27FC236}">
                <a16:creationId xmlns:a16="http://schemas.microsoft.com/office/drawing/2014/main" id="{C763A966-AAA6-EC8F-6322-B27D973AD990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077090" y="3532465"/>
            <a:ext cx="2891615" cy="577831"/>
            <a:chOff x="5566937" y="8789572"/>
            <a:chExt cx="2891615" cy="577831"/>
          </a:xfrm>
        </p:grpSpPr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58B14E55-3FCD-26DA-B2DB-C8D7CD133958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5580804" y="8789572"/>
              <a:ext cx="131947" cy="186751"/>
            </a:xfrm>
            <a:custGeom>
              <a:avLst/>
              <a:gdLst>
                <a:gd name="connsiteX0" fmla="*/ 106286 w 131947"/>
                <a:gd name="connsiteY0" fmla="*/ 95471 h 186751"/>
                <a:gd name="connsiteX1" fmla="*/ 73926 w 131947"/>
                <a:gd name="connsiteY1" fmla="*/ 65611 h 186751"/>
                <a:gd name="connsiteX2" fmla="*/ 22753 w 131947"/>
                <a:gd name="connsiteY2" fmla="*/ 89398 h 186751"/>
                <a:gd name="connsiteX3" fmla="*/ 176 w 131947"/>
                <a:gd name="connsiteY3" fmla="*/ 141779 h 186751"/>
                <a:gd name="connsiteX4" fmla="*/ 46333 w 131947"/>
                <a:gd name="connsiteY4" fmla="*/ 186822 h 186751"/>
                <a:gd name="connsiteX5" fmla="*/ 132124 w 131947"/>
                <a:gd name="connsiteY5" fmla="*/ 65611 h 186751"/>
                <a:gd name="connsiteX6" fmla="*/ 77940 w 131947"/>
                <a:gd name="connsiteY6" fmla="*/ 71 h 186751"/>
                <a:gd name="connsiteX7" fmla="*/ 30028 w 131947"/>
                <a:gd name="connsiteY7" fmla="*/ 40053 h 186751"/>
                <a:gd name="connsiteX8" fmla="*/ 39560 w 131947"/>
                <a:gd name="connsiteY8" fmla="*/ 48910 h 186751"/>
                <a:gd name="connsiteX9" fmla="*/ 53106 w 131947"/>
                <a:gd name="connsiteY9" fmla="*/ 35498 h 186751"/>
                <a:gd name="connsiteX10" fmla="*/ 41316 w 131947"/>
                <a:gd name="connsiteY10" fmla="*/ 26641 h 186751"/>
                <a:gd name="connsiteX11" fmla="*/ 77438 w 131947"/>
                <a:gd name="connsiteY11" fmla="*/ 6397 h 186751"/>
                <a:gd name="connsiteX12" fmla="*/ 113310 w 131947"/>
                <a:gd name="connsiteY12" fmla="*/ 52199 h 186751"/>
                <a:gd name="connsiteX13" fmla="*/ 106537 w 131947"/>
                <a:gd name="connsiteY13" fmla="*/ 95471 h 186751"/>
                <a:gd name="connsiteX14" fmla="*/ 106286 w 131947"/>
                <a:gd name="connsiteY14" fmla="*/ 95471 h 186751"/>
                <a:gd name="connsiteX15" fmla="*/ 47085 w 131947"/>
                <a:gd name="connsiteY15" fmla="*/ 179737 h 186751"/>
                <a:gd name="connsiteX16" fmla="*/ 19492 w 131947"/>
                <a:gd name="connsiteY16" fmla="*/ 151142 h 186751"/>
                <a:gd name="connsiteX17" fmla="*/ 36048 w 131947"/>
                <a:gd name="connsiteY17" fmla="*/ 93700 h 186751"/>
                <a:gd name="connsiteX18" fmla="*/ 73926 w 131947"/>
                <a:gd name="connsiteY18" fmla="*/ 71178 h 186751"/>
                <a:gd name="connsiteX19" fmla="*/ 101771 w 131947"/>
                <a:gd name="connsiteY19" fmla="*/ 104581 h 186751"/>
                <a:gd name="connsiteX20" fmla="*/ 47085 w 131947"/>
                <a:gd name="connsiteY20" fmla="*/ 179737 h 18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1947" h="186751">
                  <a:moveTo>
                    <a:pt x="106286" y="95471"/>
                  </a:moveTo>
                  <a:cubicBezTo>
                    <a:pt x="103778" y="79782"/>
                    <a:pt x="93493" y="65611"/>
                    <a:pt x="73926" y="65611"/>
                  </a:cubicBezTo>
                  <a:cubicBezTo>
                    <a:pt x="58625" y="65611"/>
                    <a:pt x="42319" y="69660"/>
                    <a:pt x="22753" y="89398"/>
                  </a:cubicBezTo>
                  <a:cubicBezTo>
                    <a:pt x="1932" y="110401"/>
                    <a:pt x="176" y="133935"/>
                    <a:pt x="176" y="141779"/>
                  </a:cubicBezTo>
                  <a:cubicBezTo>
                    <a:pt x="176" y="157468"/>
                    <a:pt x="11214" y="186822"/>
                    <a:pt x="46333" y="186822"/>
                  </a:cubicBezTo>
                  <a:cubicBezTo>
                    <a:pt x="106035" y="186822"/>
                    <a:pt x="132124" y="101797"/>
                    <a:pt x="132124" y="65611"/>
                  </a:cubicBezTo>
                  <a:cubicBezTo>
                    <a:pt x="132124" y="25376"/>
                    <a:pt x="108795" y="71"/>
                    <a:pt x="77940" y="71"/>
                  </a:cubicBezTo>
                  <a:cubicBezTo>
                    <a:pt x="41567" y="71"/>
                    <a:pt x="30028" y="32967"/>
                    <a:pt x="30028" y="40053"/>
                  </a:cubicBezTo>
                  <a:cubicBezTo>
                    <a:pt x="30028" y="43595"/>
                    <a:pt x="32034" y="48910"/>
                    <a:pt x="39560" y="48910"/>
                  </a:cubicBezTo>
                  <a:cubicBezTo>
                    <a:pt x="47838" y="48910"/>
                    <a:pt x="53106" y="41318"/>
                    <a:pt x="53106" y="35498"/>
                  </a:cubicBezTo>
                  <a:cubicBezTo>
                    <a:pt x="53106" y="26641"/>
                    <a:pt x="45329" y="26641"/>
                    <a:pt x="41316" y="26641"/>
                  </a:cubicBezTo>
                  <a:cubicBezTo>
                    <a:pt x="52353" y="7915"/>
                    <a:pt x="70164" y="6397"/>
                    <a:pt x="77438" y="6397"/>
                  </a:cubicBezTo>
                  <a:cubicBezTo>
                    <a:pt x="95750" y="6397"/>
                    <a:pt x="113310" y="19556"/>
                    <a:pt x="113310" y="52199"/>
                  </a:cubicBezTo>
                  <a:cubicBezTo>
                    <a:pt x="113310" y="62068"/>
                    <a:pt x="111805" y="74974"/>
                    <a:pt x="106537" y="95471"/>
                  </a:cubicBezTo>
                  <a:lnTo>
                    <a:pt x="106286" y="95471"/>
                  </a:lnTo>
                  <a:close/>
                  <a:moveTo>
                    <a:pt x="47085" y="179737"/>
                  </a:moveTo>
                  <a:cubicBezTo>
                    <a:pt x="19492" y="179737"/>
                    <a:pt x="19492" y="153673"/>
                    <a:pt x="19492" y="151142"/>
                  </a:cubicBezTo>
                  <a:cubicBezTo>
                    <a:pt x="19492" y="144310"/>
                    <a:pt x="25763" y="108883"/>
                    <a:pt x="36048" y="93700"/>
                  </a:cubicBezTo>
                  <a:cubicBezTo>
                    <a:pt x="46082" y="79276"/>
                    <a:pt x="58374" y="71178"/>
                    <a:pt x="73926" y="71178"/>
                  </a:cubicBezTo>
                  <a:cubicBezTo>
                    <a:pt x="101269" y="71178"/>
                    <a:pt x="101771" y="99520"/>
                    <a:pt x="101771" y="104581"/>
                  </a:cubicBezTo>
                  <a:cubicBezTo>
                    <a:pt x="101771" y="122800"/>
                    <a:pt x="85716" y="179737"/>
                    <a:pt x="47085" y="179737"/>
                  </a:cubicBezTo>
                  <a:close/>
                </a:path>
              </a:pathLst>
            </a:custGeom>
            <a:solidFill>
              <a:srgbClr val="000000"/>
            </a:solidFill>
            <a:ln w="2511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6A5BCDA-0D9B-7B59-0CF9-F5DEFD8B59C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5724907" y="8858401"/>
              <a:ext cx="116896" cy="112354"/>
            </a:xfrm>
            <a:custGeom>
              <a:avLst/>
              <a:gdLst>
                <a:gd name="connsiteX0" fmla="*/ 112814 w 116896"/>
                <a:gd name="connsiteY0" fmla="*/ 12217 h 112354"/>
                <a:gd name="connsiteX1" fmla="*/ 115824 w 116896"/>
                <a:gd name="connsiteY1" fmla="*/ 7156 h 112354"/>
                <a:gd name="connsiteX2" fmla="*/ 117079 w 116896"/>
                <a:gd name="connsiteY2" fmla="*/ 71 h 112354"/>
                <a:gd name="connsiteX3" fmla="*/ 27274 w 116896"/>
                <a:gd name="connsiteY3" fmla="*/ 71 h 112354"/>
                <a:gd name="connsiteX4" fmla="*/ 24264 w 116896"/>
                <a:gd name="connsiteY4" fmla="*/ 15001 h 112354"/>
                <a:gd name="connsiteX5" fmla="*/ 59383 w 116896"/>
                <a:gd name="connsiteY5" fmla="*/ 15001 h 112354"/>
                <a:gd name="connsiteX6" fmla="*/ 68414 w 116896"/>
                <a:gd name="connsiteY6" fmla="*/ 14748 h 112354"/>
                <a:gd name="connsiteX7" fmla="*/ 89485 w 116896"/>
                <a:gd name="connsiteY7" fmla="*/ 14748 h 112354"/>
                <a:gd name="connsiteX8" fmla="*/ 5450 w 116896"/>
                <a:gd name="connsiteY8" fmla="*/ 99014 h 112354"/>
                <a:gd name="connsiteX9" fmla="*/ 1938 w 116896"/>
                <a:gd name="connsiteY9" fmla="*/ 104581 h 112354"/>
                <a:gd name="connsiteX10" fmla="*/ 182 w 116896"/>
                <a:gd name="connsiteY10" fmla="*/ 112425 h 112354"/>
                <a:gd name="connsiteX11" fmla="*/ 94000 w 116896"/>
                <a:gd name="connsiteY11" fmla="*/ 112425 h 112354"/>
                <a:gd name="connsiteX12" fmla="*/ 97261 w 116896"/>
                <a:gd name="connsiteY12" fmla="*/ 96736 h 112354"/>
                <a:gd name="connsiteX13" fmla="*/ 60135 w 116896"/>
                <a:gd name="connsiteY13" fmla="*/ 96736 h 112354"/>
                <a:gd name="connsiteX14" fmla="*/ 51105 w 116896"/>
                <a:gd name="connsiteY14" fmla="*/ 96989 h 112354"/>
                <a:gd name="connsiteX15" fmla="*/ 28027 w 116896"/>
                <a:gd name="connsiteY15" fmla="*/ 96989 h 112354"/>
                <a:gd name="connsiteX16" fmla="*/ 112814 w 116896"/>
                <a:gd name="connsiteY16" fmla="*/ 12217 h 112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6896" h="112354">
                  <a:moveTo>
                    <a:pt x="112814" y="12217"/>
                  </a:moveTo>
                  <a:cubicBezTo>
                    <a:pt x="115072" y="9940"/>
                    <a:pt x="115072" y="9687"/>
                    <a:pt x="115824" y="7156"/>
                  </a:cubicBezTo>
                  <a:lnTo>
                    <a:pt x="117079" y="71"/>
                  </a:lnTo>
                  <a:lnTo>
                    <a:pt x="27274" y="71"/>
                  </a:lnTo>
                  <a:lnTo>
                    <a:pt x="24264" y="15001"/>
                  </a:lnTo>
                  <a:lnTo>
                    <a:pt x="59383" y="15001"/>
                  </a:lnTo>
                  <a:cubicBezTo>
                    <a:pt x="62393" y="15001"/>
                    <a:pt x="65403" y="14748"/>
                    <a:pt x="68414" y="14748"/>
                  </a:cubicBezTo>
                  <a:lnTo>
                    <a:pt x="89485" y="14748"/>
                  </a:lnTo>
                  <a:lnTo>
                    <a:pt x="5450" y="99014"/>
                  </a:lnTo>
                  <a:cubicBezTo>
                    <a:pt x="2440" y="101797"/>
                    <a:pt x="2440" y="102303"/>
                    <a:pt x="1938" y="104581"/>
                  </a:cubicBezTo>
                  <a:cubicBezTo>
                    <a:pt x="1436" y="105846"/>
                    <a:pt x="433" y="110654"/>
                    <a:pt x="182" y="112425"/>
                  </a:cubicBezTo>
                  <a:lnTo>
                    <a:pt x="94000" y="112425"/>
                  </a:lnTo>
                  <a:lnTo>
                    <a:pt x="97261" y="96736"/>
                  </a:lnTo>
                  <a:lnTo>
                    <a:pt x="60135" y="96736"/>
                  </a:lnTo>
                  <a:cubicBezTo>
                    <a:pt x="57125" y="96736"/>
                    <a:pt x="54115" y="96989"/>
                    <a:pt x="51105" y="96989"/>
                  </a:cubicBezTo>
                  <a:lnTo>
                    <a:pt x="28027" y="96989"/>
                  </a:lnTo>
                  <a:lnTo>
                    <a:pt x="112814" y="12217"/>
                  </a:lnTo>
                  <a:close/>
                </a:path>
              </a:pathLst>
            </a:custGeom>
            <a:solidFill>
              <a:srgbClr val="000000"/>
            </a:solidFill>
            <a:ln w="2511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0475C71F-EE27-D8EA-53C7-69E86354AAE4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5566937" y="9073623"/>
              <a:ext cx="285784" cy="10121"/>
            </a:xfrm>
            <a:custGeom>
              <a:avLst/>
              <a:gdLst>
                <a:gd name="connsiteX0" fmla="*/ 0 w 285784"/>
                <a:gd name="connsiteY0" fmla="*/ 0 h 10121"/>
                <a:gd name="connsiteX1" fmla="*/ 285784 w 285784"/>
                <a:gd name="connsiteY1" fmla="*/ 0 h 10121"/>
                <a:gd name="connsiteX2" fmla="*/ 285784 w 285784"/>
                <a:gd name="connsiteY2" fmla="*/ 10121 h 10121"/>
                <a:gd name="connsiteX3" fmla="*/ 0 w 285784"/>
                <a:gd name="connsiteY3" fmla="*/ 10121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84" h="10121">
                  <a:moveTo>
                    <a:pt x="0" y="0"/>
                  </a:moveTo>
                  <a:lnTo>
                    <a:pt x="285784" y="0"/>
                  </a:lnTo>
                  <a:lnTo>
                    <a:pt x="285784" y="10121"/>
                  </a:lnTo>
                  <a:lnTo>
                    <a:pt x="0" y="10121"/>
                  </a:lnTo>
                  <a:close/>
                </a:path>
              </a:pathLst>
            </a:custGeom>
            <a:solidFill>
              <a:srgbClr val="000000"/>
            </a:solidFill>
            <a:ln w="2511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BA77109F-D16B-772A-C3AD-40079F570A42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5576971" y="9134343"/>
              <a:ext cx="131947" cy="186751"/>
            </a:xfrm>
            <a:custGeom>
              <a:avLst/>
              <a:gdLst>
                <a:gd name="connsiteX0" fmla="*/ 106286 w 131947"/>
                <a:gd name="connsiteY0" fmla="*/ 95485 h 186751"/>
                <a:gd name="connsiteX1" fmla="*/ 73926 w 131947"/>
                <a:gd name="connsiteY1" fmla="*/ 65624 h 186751"/>
                <a:gd name="connsiteX2" fmla="*/ 22753 w 131947"/>
                <a:gd name="connsiteY2" fmla="*/ 89411 h 186751"/>
                <a:gd name="connsiteX3" fmla="*/ 176 w 131947"/>
                <a:gd name="connsiteY3" fmla="*/ 141793 h 186751"/>
                <a:gd name="connsiteX4" fmla="*/ 46333 w 131947"/>
                <a:gd name="connsiteY4" fmla="*/ 186836 h 186751"/>
                <a:gd name="connsiteX5" fmla="*/ 132124 w 131947"/>
                <a:gd name="connsiteY5" fmla="*/ 65624 h 186751"/>
                <a:gd name="connsiteX6" fmla="*/ 77940 w 131947"/>
                <a:gd name="connsiteY6" fmla="*/ 84 h 186751"/>
                <a:gd name="connsiteX7" fmla="*/ 30027 w 131947"/>
                <a:gd name="connsiteY7" fmla="*/ 40066 h 186751"/>
                <a:gd name="connsiteX8" fmla="*/ 39560 w 131947"/>
                <a:gd name="connsiteY8" fmla="*/ 48923 h 186751"/>
                <a:gd name="connsiteX9" fmla="*/ 53106 w 131947"/>
                <a:gd name="connsiteY9" fmla="*/ 35511 h 186751"/>
                <a:gd name="connsiteX10" fmla="*/ 41316 w 131947"/>
                <a:gd name="connsiteY10" fmla="*/ 26655 h 186751"/>
                <a:gd name="connsiteX11" fmla="*/ 77438 w 131947"/>
                <a:gd name="connsiteY11" fmla="*/ 6411 h 186751"/>
                <a:gd name="connsiteX12" fmla="*/ 113310 w 131947"/>
                <a:gd name="connsiteY12" fmla="*/ 52213 h 186751"/>
                <a:gd name="connsiteX13" fmla="*/ 106537 w 131947"/>
                <a:gd name="connsiteY13" fmla="*/ 95485 h 186751"/>
                <a:gd name="connsiteX14" fmla="*/ 106286 w 131947"/>
                <a:gd name="connsiteY14" fmla="*/ 95485 h 186751"/>
                <a:gd name="connsiteX15" fmla="*/ 47085 w 131947"/>
                <a:gd name="connsiteY15" fmla="*/ 179751 h 186751"/>
                <a:gd name="connsiteX16" fmla="*/ 19492 w 131947"/>
                <a:gd name="connsiteY16" fmla="*/ 151156 h 186751"/>
                <a:gd name="connsiteX17" fmla="*/ 36048 w 131947"/>
                <a:gd name="connsiteY17" fmla="*/ 93713 h 186751"/>
                <a:gd name="connsiteX18" fmla="*/ 73926 w 131947"/>
                <a:gd name="connsiteY18" fmla="*/ 71192 h 186751"/>
                <a:gd name="connsiteX19" fmla="*/ 101771 w 131947"/>
                <a:gd name="connsiteY19" fmla="*/ 104594 h 186751"/>
                <a:gd name="connsiteX20" fmla="*/ 47085 w 131947"/>
                <a:gd name="connsiteY20" fmla="*/ 179751 h 18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1947" h="186751">
                  <a:moveTo>
                    <a:pt x="106286" y="95485"/>
                  </a:moveTo>
                  <a:cubicBezTo>
                    <a:pt x="103777" y="79795"/>
                    <a:pt x="93493" y="65624"/>
                    <a:pt x="73926" y="65624"/>
                  </a:cubicBezTo>
                  <a:cubicBezTo>
                    <a:pt x="58624" y="65624"/>
                    <a:pt x="42319" y="69673"/>
                    <a:pt x="22753" y="89411"/>
                  </a:cubicBezTo>
                  <a:cubicBezTo>
                    <a:pt x="1932" y="110415"/>
                    <a:pt x="176" y="133948"/>
                    <a:pt x="176" y="141793"/>
                  </a:cubicBezTo>
                  <a:cubicBezTo>
                    <a:pt x="176" y="157482"/>
                    <a:pt x="11214" y="186836"/>
                    <a:pt x="46333" y="186836"/>
                  </a:cubicBezTo>
                  <a:cubicBezTo>
                    <a:pt x="106035" y="186836"/>
                    <a:pt x="132124" y="101811"/>
                    <a:pt x="132124" y="65624"/>
                  </a:cubicBezTo>
                  <a:cubicBezTo>
                    <a:pt x="132124" y="25389"/>
                    <a:pt x="108794" y="84"/>
                    <a:pt x="77940" y="84"/>
                  </a:cubicBezTo>
                  <a:cubicBezTo>
                    <a:pt x="41567" y="84"/>
                    <a:pt x="30027" y="32981"/>
                    <a:pt x="30027" y="40066"/>
                  </a:cubicBezTo>
                  <a:cubicBezTo>
                    <a:pt x="30027" y="43609"/>
                    <a:pt x="32034" y="48923"/>
                    <a:pt x="39560" y="48923"/>
                  </a:cubicBezTo>
                  <a:cubicBezTo>
                    <a:pt x="47838" y="48923"/>
                    <a:pt x="53106" y="41332"/>
                    <a:pt x="53106" y="35511"/>
                  </a:cubicBezTo>
                  <a:cubicBezTo>
                    <a:pt x="53106" y="26655"/>
                    <a:pt x="45329" y="26655"/>
                    <a:pt x="41316" y="26655"/>
                  </a:cubicBezTo>
                  <a:cubicBezTo>
                    <a:pt x="52353" y="7929"/>
                    <a:pt x="70163" y="6411"/>
                    <a:pt x="77438" y="6411"/>
                  </a:cubicBezTo>
                  <a:cubicBezTo>
                    <a:pt x="95750" y="6411"/>
                    <a:pt x="113310" y="19569"/>
                    <a:pt x="113310" y="52213"/>
                  </a:cubicBezTo>
                  <a:cubicBezTo>
                    <a:pt x="113310" y="62082"/>
                    <a:pt x="111805" y="74987"/>
                    <a:pt x="106537" y="95485"/>
                  </a:cubicBezTo>
                  <a:lnTo>
                    <a:pt x="106286" y="95485"/>
                  </a:lnTo>
                  <a:close/>
                  <a:moveTo>
                    <a:pt x="47085" y="179751"/>
                  </a:moveTo>
                  <a:cubicBezTo>
                    <a:pt x="19492" y="179751"/>
                    <a:pt x="19492" y="153686"/>
                    <a:pt x="19492" y="151156"/>
                  </a:cubicBezTo>
                  <a:cubicBezTo>
                    <a:pt x="19492" y="144323"/>
                    <a:pt x="25763" y="108896"/>
                    <a:pt x="36048" y="93713"/>
                  </a:cubicBezTo>
                  <a:cubicBezTo>
                    <a:pt x="46082" y="79289"/>
                    <a:pt x="58374" y="71192"/>
                    <a:pt x="73926" y="71192"/>
                  </a:cubicBezTo>
                  <a:cubicBezTo>
                    <a:pt x="101269" y="71192"/>
                    <a:pt x="101771" y="99533"/>
                    <a:pt x="101771" y="104594"/>
                  </a:cubicBezTo>
                  <a:cubicBezTo>
                    <a:pt x="101771" y="122814"/>
                    <a:pt x="85716" y="179751"/>
                    <a:pt x="47085" y="179751"/>
                  </a:cubicBezTo>
                  <a:close/>
                </a:path>
              </a:pathLst>
            </a:custGeom>
            <a:solidFill>
              <a:srgbClr val="000000"/>
            </a:solidFill>
            <a:ln w="2511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42371C21-2749-B513-EFA7-BDBBCE9BD336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5714051" y="9203173"/>
              <a:ext cx="134957" cy="112354"/>
            </a:xfrm>
            <a:custGeom>
              <a:avLst/>
              <a:gdLst>
                <a:gd name="connsiteX0" fmla="*/ 77695 w 134957"/>
                <a:gd name="connsiteY0" fmla="*/ 54490 h 112354"/>
                <a:gd name="connsiteX1" fmla="*/ 135140 w 134957"/>
                <a:gd name="connsiteY1" fmla="*/ 84 h 112354"/>
                <a:gd name="connsiteX2" fmla="*/ 114319 w 134957"/>
                <a:gd name="connsiteY2" fmla="*/ 84 h 112354"/>
                <a:gd name="connsiteX3" fmla="*/ 72176 w 134957"/>
                <a:gd name="connsiteY3" fmla="*/ 41838 h 112354"/>
                <a:gd name="connsiteX4" fmla="*/ 46088 w 134957"/>
                <a:gd name="connsiteY4" fmla="*/ 84 h 112354"/>
                <a:gd name="connsiteX5" fmla="*/ 25267 w 134957"/>
                <a:gd name="connsiteY5" fmla="*/ 84 h 112354"/>
                <a:gd name="connsiteX6" fmla="*/ 61139 w 134957"/>
                <a:gd name="connsiteY6" fmla="*/ 54490 h 112354"/>
                <a:gd name="connsiteX7" fmla="*/ 182 w 134957"/>
                <a:gd name="connsiteY7" fmla="*/ 112439 h 112354"/>
                <a:gd name="connsiteX8" fmla="*/ 20752 w 134957"/>
                <a:gd name="connsiteY8" fmla="*/ 112439 h 112354"/>
                <a:gd name="connsiteX9" fmla="*/ 67159 w 134957"/>
                <a:gd name="connsiteY9" fmla="*/ 64865 h 112354"/>
                <a:gd name="connsiteX10" fmla="*/ 94753 w 134957"/>
                <a:gd name="connsiteY10" fmla="*/ 112439 h 112354"/>
                <a:gd name="connsiteX11" fmla="*/ 115573 w 134957"/>
                <a:gd name="connsiteY11" fmla="*/ 112439 h 112354"/>
                <a:gd name="connsiteX12" fmla="*/ 77695 w 134957"/>
                <a:gd name="connsiteY12" fmla="*/ 54490 h 112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957" h="112354">
                  <a:moveTo>
                    <a:pt x="77695" y="54490"/>
                  </a:moveTo>
                  <a:lnTo>
                    <a:pt x="135140" y="84"/>
                  </a:lnTo>
                  <a:lnTo>
                    <a:pt x="114319" y="84"/>
                  </a:lnTo>
                  <a:lnTo>
                    <a:pt x="72176" y="41838"/>
                  </a:lnTo>
                  <a:lnTo>
                    <a:pt x="46088" y="84"/>
                  </a:lnTo>
                  <a:lnTo>
                    <a:pt x="25267" y="84"/>
                  </a:lnTo>
                  <a:lnTo>
                    <a:pt x="61139" y="54490"/>
                  </a:lnTo>
                  <a:lnTo>
                    <a:pt x="182" y="112439"/>
                  </a:lnTo>
                  <a:lnTo>
                    <a:pt x="20752" y="112439"/>
                  </a:lnTo>
                  <a:lnTo>
                    <a:pt x="67159" y="64865"/>
                  </a:lnTo>
                  <a:lnTo>
                    <a:pt x="94753" y="112439"/>
                  </a:lnTo>
                  <a:lnTo>
                    <a:pt x="115573" y="112439"/>
                  </a:lnTo>
                  <a:lnTo>
                    <a:pt x="77695" y="54490"/>
                  </a:lnTo>
                  <a:close/>
                </a:path>
              </a:pathLst>
            </a:custGeom>
            <a:solidFill>
              <a:srgbClr val="000000"/>
            </a:solidFill>
            <a:ln w="2511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73E7FC86-7624-28B3-D2F0-B7C3939A1D02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5966550" y="9048318"/>
              <a:ext cx="166815" cy="60732"/>
            </a:xfrm>
            <a:custGeom>
              <a:avLst/>
              <a:gdLst>
                <a:gd name="connsiteX0" fmla="*/ 158478 w 166815"/>
                <a:gd name="connsiteY0" fmla="*/ 10199 h 60732"/>
                <a:gd name="connsiteX1" fmla="*/ 167007 w 166815"/>
                <a:gd name="connsiteY1" fmla="*/ 5138 h 60732"/>
                <a:gd name="connsiteX2" fmla="*/ 158729 w 166815"/>
                <a:gd name="connsiteY2" fmla="*/ 77 h 60732"/>
                <a:gd name="connsiteX3" fmla="*/ 8470 w 166815"/>
                <a:gd name="connsiteY3" fmla="*/ 77 h 60732"/>
                <a:gd name="connsiteX4" fmla="*/ 192 w 166815"/>
                <a:gd name="connsiteY4" fmla="*/ 5138 h 60732"/>
                <a:gd name="connsiteX5" fmla="*/ 8720 w 166815"/>
                <a:gd name="connsiteY5" fmla="*/ 10199 h 60732"/>
                <a:gd name="connsiteX6" fmla="*/ 158478 w 166815"/>
                <a:gd name="connsiteY6" fmla="*/ 10199 h 60732"/>
                <a:gd name="connsiteX7" fmla="*/ 158729 w 166815"/>
                <a:gd name="connsiteY7" fmla="*/ 60810 h 60732"/>
                <a:gd name="connsiteX8" fmla="*/ 167007 w 166815"/>
                <a:gd name="connsiteY8" fmla="*/ 55749 h 60732"/>
                <a:gd name="connsiteX9" fmla="*/ 158478 w 166815"/>
                <a:gd name="connsiteY9" fmla="*/ 50688 h 60732"/>
                <a:gd name="connsiteX10" fmla="*/ 8720 w 166815"/>
                <a:gd name="connsiteY10" fmla="*/ 50688 h 60732"/>
                <a:gd name="connsiteX11" fmla="*/ 192 w 166815"/>
                <a:gd name="connsiteY11" fmla="*/ 55749 h 60732"/>
                <a:gd name="connsiteX12" fmla="*/ 8470 w 166815"/>
                <a:gd name="connsiteY12" fmla="*/ 60810 h 60732"/>
                <a:gd name="connsiteX13" fmla="*/ 158729 w 166815"/>
                <a:gd name="connsiteY13" fmla="*/ 60810 h 60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815" h="60732">
                  <a:moveTo>
                    <a:pt x="158478" y="10199"/>
                  </a:moveTo>
                  <a:cubicBezTo>
                    <a:pt x="162241" y="10199"/>
                    <a:pt x="167007" y="10199"/>
                    <a:pt x="167007" y="5138"/>
                  </a:cubicBezTo>
                  <a:cubicBezTo>
                    <a:pt x="167007" y="77"/>
                    <a:pt x="162241" y="77"/>
                    <a:pt x="158729" y="77"/>
                  </a:cubicBezTo>
                  <a:lnTo>
                    <a:pt x="8470" y="77"/>
                  </a:lnTo>
                  <a:cubicBezTo>
                    <a:pt x="4958" y="77"/>
                    <a:pt x="192" y="77"/>
                    <a:pt x="192" y="5138"/>
                  </a:cubicBezTo>
                  <a:cubicBezTo>
                    <a:pt x="192" y="10199"/>
                    <a:pt x="4958" y="10199"/>
                    <a:pt x="8720" y="10199"/>
                  </a:cubicBezTo>
                  <a:lnTo>
                    <a:pt x="158478" y="10199"/>
                  </a:lnTo>
                  <a:close/>
                  <a:moveTo>
                    <a:pt x="158729" y="60810"/>
                  </a:moveTo>
                  <a:cubicBezTo>
                    <a:pt x="162241" y="60810"/>
                    <a:pt x="167007" y="60810"/>
                    <a:pt x="167007" y="55749"/>
                  </a:cubicBezTo>
                  <a:cubicBezTo>
                    <a:pt x="167007" y="50688"/>
                    <a:pt x="162241" y="50688"/>
                    <a:pt x="158478" y="50688"/>
                  </a:cubicBezTo>
                  <a:lnTo>
                    <a:pt x="8720" y="50688"/>
                  </a:lnTo>
                  <a:cubicBezTo>
                    <a:pt x="4958" y="50688"/>
                    <a:pt x="192" y="50688"/>
                    <a:pt x="192" y="55749"/>
                  </a:cubicBezTo>
                  <a:cubicBezTo>
                    <a:pt x="192" y="60810"/>
                    <a:pt x="4958" y="60810"/>
                    <a:pt x="8470" y="60810"/>
                  </a:cubicBezTo>
                  <a:lnTo>
                    <a:pt x="158729" y="60810"/>
                  </a:lnTo>
                  <a:close/>
                </a:path>
              </a:pathLst>
            </a:custGeom>
            <a:solidFill>
              <a:srgbClr val="000000"/>
            </a:solidFill>
            <a:ln w="2511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C361E0B0-827C-BB91-C6B0-77C1EB07DA06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6242624" y="8997455"/>
              <a:ext cx="77512" cy="147275"/>
            </a:xfrm>
            <a:custGeom>
              <a:avLst/>
              <a:gdLst>
                <a:gd name="connsiteX0" fmla="*/ 39335 w 77512"/>
                <a:gd name="connsiteY0" fmla="*/ 46892 h 147275"/>
                <a:gd name="connsiteX1" fmla="*/ 74705 w 77512"/>
                <a:gd name="connsiteY1" fmla="*/ 46892 h 147275"/>
                <a:gd name="connsiteX2" fmla="*/ 77715 w 77512"/>
                <a:gd name="connsiteY2" fmla="*/ 32215 h 147275"/>
                <a:gd name="connsiteX3" fmla="*/ 42345 w 77512"/>
                <a:gd name="connsiteY3" fmla="*/ 32215 h 147275"/>
                <a:gd name="connsiteX4" fmla="*/ 49118 w 77512"/>
                <a:gd name="connsiteY4" fmla="*/ 77 h 147275"/>
                <a:gd name="connsiteX5" fmla="*/ 31809 w 77512"/>
                <a:gd name="connsiteY5" fmla="*/ 77 h 147275"/>
                <a:gd name="connsiteX6" fmla="*/ 25036 w 77512"/>
                <a:gd name="connsiteY6" fmla="*/ 32215 h 147275"/>
                <a:gd name="connsiteX7" fmla="*/ 3212 w 77512"/>
                <a:gd name="connsiteY7" fmla="*/ 32215 h 147275"/>
                <a:gd name="connsiteX8" fmla="*/ 202 w 77512"/>
                <a:gd name="connsiteY8" fmla="*/ 46892 h 147275"/>
                <a:gd name="connsiteX9" fmla="*/ 21273 w 77512"/>
                <a:gd name="connsiteY9" fmla="*/ 46892 h 147275"/>
                <a:gd name="connsiteX10" fmla="*/ 5470 w 77512"/>
                <a:gd name="connsiteY10" fmla="*/ 127868 h 147275"/>
                <a:gd name="connsiteX11" fmla="*/ 21023 w 77512"/>
                <a:gd name="connsiteY11" fmla="*/ 147353 h 147275"/>
                <a:gd name="connsiteX12" fmla="*/ 59654 w 77512"/>
                <a:gd name="connsiteY12" fmla="*/ 137737 h 147275"/>
                <a:gd name="connsiteX13" fmla="*/ 58650 w 77512"/>
                <a:gd name="connsiteY13" fmla="*/ 122807 h 147275"/>
                <a:gd name="connsiteX14" fmla="*/ 34318 w 77512"/>
                <a:gd name="connsiteY14" fmla="*/ 131158 h 147275"/>
                <a:gd name="connsiteX15" fmla="*/ 24785 w 77512"/>
                <a:gd name="connsiteY15" fmla="*/ 119264 h 147275"/>
                <a:gd name="connsiteX16" fmla="*/ 25538 w 77512"/>
                <a:gd name="connsiteY16" fmla="*/ 113191 h 147275"/>
                <a:gd name="connsiteX17" fmla="*/ 39335 w 77512"/>
                <a:gd name="connsiteY17" fmla="*/ 46892 h 14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512" h="147275">
                  <a:moveTo>
                    <a:pt x="39335" y="46892"/>
                  </a:moveTo>
                  <a:lnTo>
                    <a:pt x="74705" y="46892"/>
                  </a:lnTo>
                  <a:lnTo>
                    <a:pt x="77715" y="32215"/>
                  </a:lnTo>
                  <a:lnTo>
                    <a:pt x="42345" y="32215"/>
                  </a:lnTo>
                  <a:lnTo>
                    <a:pt x="49118" y="77"/>
                  </a:lnTo>
                  <a:lnTo>
                    <a:pt x="31809" y="77"/>
                  </a:lnTo>
                  <a:lnTo>
                    <a:pt x="25036" y="32215"/>
                  </a:lnTo>
                  <a:lnTo>
                    <a:pt x="3212" y="32215"/>
                  </a:lnTo>
                  <a:lnTo>
                    <a:pt x="202" y="46892"/>
                  </a:lnTo>
                  <a:lnTo>
                    <a:pt x="21273" y="46892"/>
                  </a:lnTo>
                  <a:cubicBezTo>
                    <a:pt x="18012" y="61316"/>
                    <a:pt x="5470" y="118252"/>
                    <a:pt x="5470" y="127868"/>
                  </a:cubicBezTo>
                  <a:cubicBezTo>
                    <a:pt x="5470" y="142292"/>
                    <a:pt x="11490" y="147353"/>
                    <a:pt x="21023" y="147353"/>
                  </a:cubicBezTo>
                  <a:cubicBezTo>
                    <a:pt x="34318" y="147353"/>
                    <a:pt x="47362" y="143557"/>
                    <a:pt x="59654" y="137737"/>
                  </a:cubicBezTo>
                  <a:lnTo>
                    <a:pt x="58650" y="122807"/>
                  </a:lnTo>
                  <a:cubicBezTo>
                    <a:pt x="49620" y="129133"/>
                    <a:pt x="40840" y="131158"/>
                    <a:pt x="34318" y="131158"/>
                  </a:cubicBezTo>
                  <a:cubicBezTo>
                    <a:pt x="31558" y="131158"/>
                    <a:pt x="24785" y="131158"/>
                    <a:pt x="24785" y="119264"/>
                  </a:cubicBezTo>
                  <a:cubicBezTo>
                    <a:pt x="24785" y="116734"/>
                    <a:pt x="25287" y="114710"/>
                    <a:pt x="25538" y="113191"/>
                  </a:cubicBezTo>
                  <a:lnTo>
                    <a:pt x="39335" y="46892"/>
                  </a:lnTo>
                  <a:close/>
                </a:path>
              </a:pathLst>
            </a:custGeom>
            <a:solidFill>
              <a:srgbClr val="000000"/>
            </a:solidFill>
            <a:ln w="2511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2C5D142A-6AC8-62C5-A14C-8F1FB1500E11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6395787" y="8994418"/>
              <a:ext cx="166815" cy="168531"/>
            </a:xfrm>
            <a:custGeom>
              <a:avLst/>
              <a:gdLst>
                <a:gd name="connsiteX0" fmla="*/ 88759 w 166815"/>
                <a:gd name="connsiteY0" fmla="*/ 89404 h 168531"/>
                <a:gd name="connsiteX1" fmla="*/ 158746 w 166815"/>
                <a:gd name="connsiteY1" fmla="*/ 89404 h 168531"/>
                <a:gd name="connsiteX2" fmla="*/ 167024 w 166815"/>
                <a:gd name="connsiteY2" fmla="*/ 84343 h 168531"/>
                <a:gd name="connsiteX3" fmla="*/ 158746 w 166815"/>
                <a:gd name="connsiteY3" fmla="*/ 79282 h 168531"/>
                <a:gd name="connsiteX4" fmla="*/ 88759 w 166815"/>
                <a:gd name="connsiteY4" fmla="*/ 79282 h 168531"/>
                <a:gd name="connsiteX5" fmla="*/ 88759 w 166815"/>
                <a:gd name="connsiteY5" fmla="*/ 8428 h 168531"/>
                <a:gd name="connsiteX6" fmla="*/ 83742 w 166815"/>
                <a:gd name="connsiteY6" fmla="*/ 77 h 168531"/>
                <a:gd name="connsiteX7" fmla="*/ 78725 w 166815"/>
                <a:gd name="connsiteY7" fmla="*/ 8428 h 168531"/>
                <a:gd name="connsiteX8" fmla="*/ 78725 w 166815"/>
                <a:gd name="connsiteY8" fmla="*/ 79282 h 168531"/>
                <a:gd name="connsiteX9" fmla="*/ 8487 w 166815"/>
                <a:gd name="connsiteY9" fmla="*/ 79282 h 168531"/>
                <a:gd name="connsiteX10" fmla="*/ 209 w 166815"/>
                <a:gd name="connsiteY10" fmla="*/ 84343 h 168531"/>
                <a:gd name="connsiteX11" fmla="*/ 8487 w 166815"/>
                <a:gd name="connsiteY11" fmla="*/ 89404 h 168531"/>
                <a:gd name="connsiteX12" fmla="*/ 78725 w 166815"/>
                <a:gd name="connsiteY12" fmla="*/ 89404 h 168531"/>
                <a:gd name="connsiteX13" fmla="*/ 78725 w 166815"/>
                <a:gd name="connsiteY13" fmla="*/ 160259 h 168531"/>
                <a:gd name="connsiteX14" fmla="*/ 83742 w 166815"/>
                <a:gd name="connsiteY14" fmla="*/ 168609 h 168531"/>
                <a:gd name="connsiteX15" fmla="*/ 88759 w 166815"/>
                <a:gd name="connsiteY15" fmla="*/ 160259 h 168531"/>
                <a:gd name="connsiteX16" fmla="*/ 88759 w 166815"/>
                <a:gd name="connsiteY16" fmla="*/ 89404 h 1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15" h="168531">
                  <a:moveTo>
                    <a:pt x="88759" y="89404"/>
                  </a:moveTo>
                  <a:lnTo>
                    <a:pt x="158746" y="89404"/>
                  </a:lnTo>
                  <a:cubicBezTo>
                    <a:pt x="162258" y="89404"/>
                    <a:pt x="167024" y="89404"/>
                    <a:pt x="167024" y="84343"/>
                  </a:cubicBezTo>
                  <a:cubicBezTo>
                    <a:pt x="167024" y="79282"/>
                    <a:pt x="162258" y="79282"/>
                    <a:pt x="158746" y="79282"/>
                  </a:cubicBezTo>
                  <a:lnTo>
                    <a:pt x="88759" y="79282"/>
                  </a:lnTo>
                  <a:lnTo>
                    <a:pt x="88759" y="8428"/>
                  </a:lnTo>
                  <a:cubicBezTo>
                    <a:pt x="88759" y="4885"/>
                    <a:pt x="88759" y="77"/>
                    <a:pt x="83742" y="77"/>
                  </a:cubicBezTo>
                  <a:cubicBezTo>
                    <a:pt x="78725" y="77"/>
                    <a:pt x="78725" y="4885"/>
                    <a:pt x="78725" y="8428"/>
                  </a:cubicBezTo>
                  <a:lnTo>
                    <a:pt x="78725" y="79282"/>
                  </a:lnTo>
                  <a:lnTo>
                    <a:pt x="8487" y="79282"/>
                  </a:lnTo>
                  <a:cubicBezTo>
                    <a:pt x="4975" y="79282"/>
                    <a:pt x="209" y="79282"/>
                    <a:pt x="209" y="84343"/>
                  </a:cubicBezTo>
                  <a:cubicBezTo>
                    <a:pt x="209" y="89404"/>
                    <a:pt x="4975" y="89404"/>
                    <a:pt x="8487" y="89404"/>
                  </a:cubicBezTo>
                  <a:lnTo>
                    <a:pt x="78725" y="89404"/>
                  </a:lnTo>
                  <a:lnTo>
                    <a:pt x="78725" y="160259"/>
                  </a:lnTo>
                  <a:cubicBezTo>
                    <a:pt x="78725" y="163801"/>
                    <a:pt x="78725" y="168609"/>
                    <a:pt x="83742" y="168609"/>
                  </a:cubicBezTo>
                  <a:cubicBezTo>
                    <a:pt x="88759" y="168609"/>
                    <a:pt x="88759" y="163801"/>
                    <a:pt x="88759" y="160259"/>
                  </a:cubicBezTo>
                  <a:lnTo>
                    <a:pt x="88759" y="89404"/>
                  </a:lnTo>
                  <a:close/>
                </a:path>
              </a:pathLst>
            </a:custGeom>
            <a:solidFill>
              <a:srgbClr val="000000"/>
            </a:solidFill>
            <a:ln w="2511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B62462A-60F0-B494-3036-DE759FEE39AD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6632589" y="9029592"/>
              <a:ext cx="134957" cy="112354"/>
            </a:xfrm>
            <a:custGeom>
              <a:avLst/>
              <a:gdLst>
                <a:gd name="connsiteX0" fmla="*/ 77731 w 134957"/>
                <a:gd name="connsiteY0" fmla="*/ 54483 h 112354"/>
                <a:gd name="connsiteX1" fmla="*/ 135176 w 134957"/>
                <a:gd name="connsiteY1" fmla="*/ 77 h 112354"/>
                <a:gd name="connsiteX2" fmla="*/ 114356 w 134957"/>
                <a:gd name="connsiteY2" fmla="*/ 77 h 112354"/>
                <a:gd name="connsiteX3" fmla="*/ 72213 w 134957"/>
                <a:gd name="connsiteY3" fmla="*/ 41831 h 112354"/>
                <a:gd name="connsiteX4" fmla="*/ 46124 w 134957"/>
                <a:gd name="connsiteY4" fmla="*/ 77 h 112354"/>
                <a:gd name="connsiteX5" fmla="*/ 25304 w 134957"/>
                <a:gd name="connsiteY5" fmla="*/ 77 h 112354"/>
                <a:gd name="connsiteX6" fmla="*/ 61175 w 134957"/>
                <a:gd name="connsiteY6" fmla="*/ 54483 h 112354"/>
                <a:gd name="connsiteX7" fmla="*/ 219 w 134957"/>
                <a:gd name="connsiteY7" fmla="*/ 112432 h 112354"/>
                <a:gd name="connsiteX8" fmla="*/ 20788 w 134957"/>
                <a:gd name="connsiteY8" fmla="*/ 112432 h 112354"/>
                <a:gd name="connsiteX9" fmla="*/ 67196 w 134957"/>
                <a:gd name="connsiteY9" fmla="*/ 64858 h 112354"/>
                <a:gd name="connsiteX10" fmla="*/ 94789 w 134957"/>
                <a:gd name="connsiteY10" fmla="*/ 112432 h 112354"/>
                <a:gd name="connsiteX11" fmla="*/ 115610 w 134957"/>
                <a:gd name="connsiteY11" fmla="*/ 112432 h 112354"/>
                <a:gd name="connsiteX12" fmla="*/ 77731 w 134957"/>
                <a:gd name="connsiteY12" fmla="*/ 54483 h 112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957" h="112354">
                  <a:moveTo>
                    <a:pt x="77731" y="54483"/>
                  </a:moveTo>
                  <a:lnTo>
                    <a:pt x="135176" y="77"/>
                  </a:lnTo>
                  <a:lnTo>
                    <a:pt x="114356" y="77"/>
                  </a:lnTo>
                  <a:lnTo>
                    <a:pt x="72213" y="41831"/>
                  </a:lnTo>
                  <a:lnTo>
                    <a:pt x="46124" y="77"/>
                  </a:lnTo>
                  <a:lnTo>
                    <a:pt x="25304" y="77"/>
                  </a:lnTo>
                  <a:lnTo>
                    <a:pt x="61175" y="54483"/>
                  </a:lnTo>
                  <a:lnTo>
                    <a:pt x="219" y="112432"/>
                  </a:lnTo>
                  <a:lnTo>
                    <a:pt x="20788" y="112432"/>
                  </a:lnTo>
                  <a:lnTo>
                    <a:pt x="67196" y="64858"/>
                  </a:lnTo>
                  <a:lnTo>
                    <a:pt x="94789" y="112432"/>
                  </a:lnTo>
                  <a:lnTo>
                    <a:pt x="115610" y="112432"/>
                  </a:lnTo>
                  <a:lnTo>
                    <a:pt x="77731" y="54483"/>
                  </a:lnTo>
                  <a:close/>
                </a:path>
              </a:pathLst>
            </a:custGeom>
            <a:solidFill>
              <a:srgbClr val="000000"/>
            </a:solidFill>
            <a:ln w="2511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70D0F731-5F71-B201-7757-9C78FA1EB49D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6814880" y="8789572"/>
              <a:ext cx="131947" cy="186751"/>
            </a:xfrm>
            <a:custGeom>
              <a:avLst/>
              <a:gdLst>
                <a:gd name="connsiteX0" fmla="*/ 106335 w 131947"/>
                <a:gd name="connsiteY0" fmla="*/ 95471 h 186751"/>
                <a:gd name="connsiteX1" fmla="*/ 73975 w 131947"/>
                <a:gd name="connsiteY1" fmla="*/ 65611 h 186751"/>
                <a:gd name="connsiteX2" fmla="*/ 22802 w 131947"/>
                <a:gd name="connsiteY2" fmla="*/ 89398 h 186751"/>
                <a:gd name="connsiteX3" fmla="*/ 225 w 131947"/>
                <a:gd name="connsiteY3" fmla="*/ 141779 h 186751"/>
                <a:gd name="connsiteX4" fmla="*/ 46382 w 131947"/>
                <a:gd name="connsiteY4" fmla="*/ 186822 h 186751"/>
                <a:gd name="connsiteX5" fmla="*/ 132173 w 131947"/>
                <a:gd name="connsiteY5" fmla="*/ 65611 h 186751"/>
                <a:gd name="connsiteX6" fmla="*/ 77989 w 131947"/>
                <a:gd name="connsiteY6" fmla="*/ 71 h 186751"/>
                <a:gd name="connsiteX7" fmla="*/ 30077 w 131947"/>
                <a:gd name="connsiteY7" fmla="*/ 40053 h 186751"/>
                <a:gd name="connsiteX8" fmla="*/ 39609 w 131947"/>
                <a:gd name="connsiteY8" fmla="*/ 48910 h 186751"/>
                <a:gd name="connsiteX9" fmla="*/ 53155 w 131947"/>
                <a:gd name="connsiteY9" fmla="*/ 35498 h 186751"/>
                <a:gd name="connsiteX10" fmla="*/ 41365 w 131947"/>
                <a:gd name="connsiteY10" fmla="*/ 26641 h 186751"/>
                <a:gd name="connsiteX11" fmla="*/ 77487 w 131947"/>
                <a:gd name="connsiteY11" fmla="*/ 6397 h 186751"/>
                <a:gd name="connsiteX12" fmla="*/ 113359 w 131947"/>
                <a:gd name="connsiteY12" fmla="*/ 52199 h 186751"/>
                <a:gd name="connsiteX13" fmla="*/ 106586 w 131947"/>
                <a:gd name="connsiteY13" fmla="*/ 95471 h 186751"/>
                <a:gd name="connsiteX14" fmla="*/ 106335 w 131947"/>
                <a:gd name="connsiteY14" fmla="*/ 95471 h 186751"/>
                <a:gd name="connsiteX15" fmla="*/ 47134 w 131947"/>
                <a:gd name="connsiteY15" fmla="*/ 179737 h 186751"/>
                <a:gd name="connsiteX16" fmla="*/ 19541 w 131947"/>
                <a:gd name="connsiteY16" fmla="*/ 151142 h 186751"/>
                <a:gd name="connsiteX17" fmla="*/ 36097 w 131947"/>
                <a:gd name="connsiteY17" fmla="*/ 93700 h 186751"/>
                <a:gd name="connsiteX18" fmla="*/ 73975 w 131947"/>
                <a:gd name="connsiteY18" fmla="*/ 71178 h 186751"/>
                <a:gd name="connsiteX19" fmla="*/ 101820 w 131947"/>
                <a:gd name="connsiteY19" fmla="*/ 104581 h 186751"/>
                <a:gd name="connsiteX20" fmla="*/ 47134 w 131947"/>
                <a:gd name="connsiteY20" fmla="*/ 179737 h 18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1947" h="186751">
                  <a:moveTo>
                    <a:pt x="106335" y="95471"/>
                  </a:moveTo>
                  <a:cubicBezTo>
                    <a:pt x="103827" y="79782"/>
                    <a:pt x="93542" y="65611"/>
                    <a:pt x="73975" y="65611"/>
                  </a:cubicBezTo>
                  <a:cubicBezTo>
                    <a:pt x="58674" y="65611"/>
                    <a:pt x="42368" y="69660"/>
                    <a:pt x="22802" y="89398"/>
                  </a:cubicBezTo>
                  <a:cubicBezTo>
                    <a:pt x="1981" y="110401"/>
                    <a:pt x="225" y="133935"/>
                    <a:pt x="225" y="141779"/>
                  </a:cubicBezTo>
                  <a:cubicBezTo>
                    <a:pt x="225" y="157468"/>
                    <a:pt x="11263" y="186822"/>
                    <a:pt x="46382" y="186822"/>
                  </a:cubicBezTo>
                  <a:cubicBezTo>
                    <a:pt x="106084" y="186822"/>
                    <a:pt x="132173" y="101797"/>
                    <a:pt x="132173" y="65611"/>
                  </a:cubicBezTo>
                  <a:cubicBezTo>
                    <a:pt x="132173" y="25376"/>
                    <a:pt x="108844" y="71"/>
                    <a:pt x="77989" y="71"/>
                  </a:cubicBezTo>
                  <a:cubicBezTo>
                    <a:pt x="41616" y="71"/>
                    <a:pt x="30077" y="32967"/>
                    <a:pt x="30077" y="40053"/>
                  </a:cubicBezTo>
                  <a:cubicBezTo>
                    <a:pt x="30077" y="43595"/>
                    <a:pt x="32083" y="48910"/>
                    <a:pt x="39609" y="48910"/>
                  </a:cubicBezTo>
                  <a:cubicBezTo>
                    <a:pt x="47887" y="48910"/>
                    <a:pt x="53155" y="41318"/>
                    <a:pt x="53155" y="35498"/>
                  </a:cubicBezTo>
                  <a:cubicBezTo>
                    <a:pt x="53155" y="26641"/>
                    <a:pt x="45378" y="26641"/>
                    <a:pt x="41365" y="26641"/>
                  </a:cubicBezTo>
                  <a:cubicBezTo>
                    <a:pt x="52402" y="7915"/>
                    <a:pt x="70213" y="6397"/>
                    <a:pt x="77487" y="6397"/>
                  </a:cubicBezTo>
                  <a:cubicBezTo>
                    <a:pt x="95799" y="6397"/>
                    <a:pt x="113359" y="19556"/>
                    <a:pt x="113359" y="52199"/>
                  </a:cubicBezTo>
                  <a:cubicBezTo>
                    <a:pt x="113359" y="62068"/>
                    <a:pt x="111854" y="74974"/>
                    <a:pt x="106586" y="95471"/>
                  </a:cubicBezTo>
                  <a:lnTo>
                    <a:pt x="106335" y="95471"/>
                  </a:lnTo>
                  <a:close/>
                  <a:moveTo>
                    <a:pt x="47134" y="179737"/>
                  </a:moveTo>
                  <a:cubicBezTo>
                    <a:pt x="19541" y="179737"/>
                    <a:pt x="19541" y="153673"/>
                    <a:pt x="19541" y="151142"/>
                  </a:cubicBezTo>
                  <a:cubicBezTo>
                    <a:pt x="19541" y="144310"/>
                    <a:pt x="25812" y="108883"/>
                    <a:pt x="36097" y="93700"/>
                  </a:cubicBezTo>
                  <a:cubicBezTo>
                    <a:pt x="46131" y="79276"/>
                    <a:pt x="58423" y="71178"/>
                    <a:pt x="73975" y="71178"/>
                  </a:cubicBezTo>
                  <a:cubicBezTo>
                    <a:pt x="101318" y="71178"/>
                    <a:pt x="101820" y="99520"/>
                    <a:pt x="101820" y="104581"/>
                  </a:cubicBezTo>
                  <a:cubicBezTo>
                    <a:pt x="101820" y="122800"/>
                    <a:pt x="85765" y="179737"/>
                    <a:pt x="47134" y="179737"/>
                  </a:cubicBezTo>
                  <a:close/>
                </a:path>
              </a:pathLst>
            </a:custGeom>
            <a:solidFill>
              <a:srgbClr val="000000"/>
            </a:solidFill>
            <a:ln w="2511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071D2CBC-B363-5646-4D68-B0B1F991EF33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6977296" y="8826264"/>
              <a:ext cx="77512" cy="147275"/>
            </a:xfrm>
            <a:custGeom>
              <a:avLst/>
              <a:gdLst>
                <a:gd name="connsiteX0" fmla="*/ 39364 w 77512"/>
                <a:gd name="connsiteY0" fmla="*/ 46885 h 147275"/>
                <a:gd name="connsiteX1" fmla="*/ 74734 w 77512"/>
                <a:gd name="connsiteY1" fmla="*/ 46885 h 147275"/>
                <a:gd name="connsiteX2" fmla="*/ 77744 w 77512"/>
                <a:gd name="connsiteY2" fmla="*/ 32208 h 147275"/>
                <a:gd name="connsiteX3" fmla="*/ 42374 w 77512"/>
                <a:gd name="connsiteY3" fmla="*/ 32208 h 147275"/>
                <a:gd name="connsiteX4" fmla="*/ 49147 w 77512"/>
                <a:gd name="connsiteY4" fmla="*/ 71 h 147275"/>
                <a:gd name="connsiteX5" fmla="*/ 31838 w 77512"/>
                <a:gd name="connsiteY5" fmla="*/ 71 h 147275"/>
                <a:gd name="connsiteX6" fmla="*/ 25065 w 77512"/>
                <a:gd name="connsiteY6" fmla="*/ 32208 h 147275"/>
                <a:gd name="connsiteX7" fmla="*/ 3241 w 77512"/>
                <a:gd name="connsiteY7" fmla="*/ 32208 h 147275"/>
                <a:gd name="connsiteX8" fmla="*/ 231 w 77512"/>
                <a:gd name="connsiteY8" fmla="*/ 46885 h 147275"/>
                <a:gd name="connsiteX9" fmla="*/ 21303 w 77512"/>
                <a:gd name="connsiteY9" fmla="*/ 46885 h 147275"/>
                <a:gd name="connsiteX10" fmla="*/ 5499 w 77512"/>
                <a:gd name="connsiteY10" fmla="*/ 127861 h 147275"/>
                <a:gd name="connsiteX11" fmla="*/ 21052 w 77512"/>
                <a:gd name="connsiteY11" fmla="*/ 147346 h 147275"/>
                <a:gd name="connsiteX12" fmla="*/ 59683 w 77512"/>
                <a:gd name="connsiteY12" fmla="*/ 137730 h 147275"/>
                <a:gd name="connsiteX13" fmla="*/ 58679 w 77512"/>
                <a:gd name="connsiteY13" fmla="*/ 122800 h 147275"/>
                <a:gd name="connsiteX14" fmla="*/ 34347 w 77512"/>
                <a:gd name="connsiteY14" fmla="*/ 131151 h 147275"/>
                <a:gd name="connsiteX15" fmla="*/ 24815 w 77512"/>
                <a:gd name="connsiteY15" fmla="*/ 119258 h 147275"/>
                <a:gd name="connsiteX16" fmla="*/ 25567 w 77512"/>
                <a:gd name="connsiteY16" fmla="*/ 113185 h 147275"/>
                <a:gd name="connsiteX17" fmla="*/ 39364 w 77512"/>
                <a:gd name="connsiteY17" fmla="*/ 46885 h 14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512" h="147275">
                  <a:moveTo>
                    <a:pt x="39364" y="46885"/>
                  </a:moveTo>
                  <a:lnTo>
                    <a:pt x="74734" y="46885"/>
                  </a:lnTo>
                  <a:lnTo>
                    <a:pt x="77744" y="32208"/>
                  </a:lnTo>
                  <a:lnTo>
                    <a:pt x="42374" y="32208"/>
                  </a:lnTo>
                  <a:lnTo>
                    <a:pt x="49147" y="71"/>
                  </a:lnTo>
                  <a:lnTo>
                    <a:pt x="31838" y="71"/>
                  </a:lnTo>
                  <a:lnTo>
                    <a:pt x="25065" y="32208"/>
                  </a:lnTo>
                  <a:lnTo>
                    <a:pt x="3241" y="32208"/>
                  </a:lnTo>
                  <a:lnTo>
                    <a:pt x="231" y="46885"/>
                  </a:lnTo>
                  <a:lnTo>
                    <a:pt x="21303" y="46885"/>
                  </a:lnTo>
                  <a:cubicBezTo>
                    <a:pt x="18042" y="61309"/>
                    <a:pt x="5499" y="118245"/>
                    <a:pt x="5499" y="127861"/>
                  </a:cubicBezTo>
                  <a:cubicBezTo>
                    <a:pt x="5499" y="142285"/>
                    <a:pt x="11519" y="147346"/>
                    <a:pt x="21052" y="147346"/>
                  </a:cubicBezTo>
                  <a:cubicBezTo>
                    <a:pt x="34347" y="147346"/>
                    <a:pt x="47391" y="143551"/>
                    <a:pt x="59683" y="137730"/>
                  </a:cubicBezTo>
                  <a:lnTo>
                    <a:pt x="58679" y="122800"/>
                  </a:lnTo>
                  <a:cubicBezTo>
                    <a:pt x="49649" y="129127"/>
                    <a:pt x="40869" y="131151"/>
                    <a:pt x="34347" y="131151"/>
                  </a:cubicBezTo>
                  <a:cubicBezTo>
                    <a:pt x="31588" y="131151"/>
                    <a:pt x="24815" y="131151"/>
                    <a:pt x="24815" y="119258"/>
                  </a:cubicBezTo>
                  <a:cubicBezTo>
                    <a:pt x="24815" y="116727"/>
                    <a:pt x="25316" y="114703"/>
                    <a:pt x="25567" y="113185"/>
                  </a:cubicBezTo>
                  <a:lnTo>
                    <a:pt x="39364" y="46885"/>
                  </a:lnTo>
                  <a:close/>
                </a:path>
              </a:pathLst>
            </a:custGeom>
            <a:solidFill>
              <a:srgbClr val="000000"/>
            </a:solidFill>
            <a:ln w="2511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9EF529FD-87D1-D283-2633-CFF11B9ED1F5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6801362" y="9073623"/>
              <a:ext cx="262789" cy="10121"/>
            </a:xfrm>
            <a:custGeom>
              <a:avLst/>
              <a:gdLst>
                <a:gd name="connsiteX0" fmla="*/ 0 w 262789"/>
                <a:gd name="connsiteY0" fmla="*/ 0 h 10121"/>
                <a:gd name="connsiteX1" fmla="*/ 262789 w 262789"/>
                <a:gd name="connsiteY1" fmla="*/ 0 h 10121"/>
                <a:gd name="connsiteX2" fmla="*/ 262789 w 262789"/>
                <a:gd name="connsiteY2" fmla="*/ 10121 h 10121"/>
                <a:gd name="connsiteX3" fmla="*/ 0 w 262789"/>
                <a:gd name="connsiteY3" fmla="*/ 10121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789" h="10121">
                  <a:moveTo>
                    <a:pt x="0" y="0"/>
                  </a:moveTo>
                  <a:lnTo>
                    <a:pt x="262789" y="0"/>
                  </a:lnTo>
                  <a:lnTo>
                    <a:pt x="262789" y="10121"/>
                  </a:lnTo>
                  <a:lnTo>
                    <a:pt x="0" y="10121"/>
                  </a:lnTo>
                  <a:close/>
                </a:path>
              </a:pathLst>
            </a:custGeom>
            <a:solidFill>
              <a:srgbClr val="000000"/>
            </a:solidFill>
            <a:ln w="2511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0FE77EEB-3CBB-BA5A-B9A9-8C7DAF48A11C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6811396" y="9134343"/>
              <a:ext cx="131947" cy="186751"/>
            </a:xfrm>
            <a:custGeom>
              <a:avLst/>
              <a:gdLst>
                <a:gd name="connsiteX0" fmla="*/ 106335 w 131947"/>
                <a:gd name="connsiteY0" fmla="*/ 95485 h 186751"/>
                <a:gd name="connsiteX1" fmla="*/ 73975 w 131947"/>
                <a:gd name="connsiteY1" fmla="*/ 65624 h 186751"/>
                <a:gd name="connsiteX2" fmla="*/ 22802 w 131947"/>
                <a:gd name="connsiteY2" fmla="*/ 89411 h 186751"/>
                <a:gd name="connsiteX3" fmla="*/ 225 w 131947"/>
                <a:gd name="connsiteY3" fmla="*/ 141793 h 186751"/>
                <a:gd name="connsiteX4" fmla="*/ 46382 w 131947"/>
                <a:gd name="connsiteY4" fmla="*/ 186836 h 186751"/>
                <a:gd name="connsiteX5" fmla="*/ 132173 w 131947"/>
                <a:gd name="connsiteY5" fmla="*/ 65624 h 186751"/>
                <a:gd name="connsiteX6" fmla="*/ 77989 w 131947"/>
                <a:gd name="connsiteY6" fmla="*/ 84 h 186751"/>
                <a:gd name="connsiteX7" fmla="*/ 30076 w 131947"/>
                <a:gd name="connsiteY7" fmla="*/ 40066 h 186751"/>
                <a:gd name="connsiteX8" fmla="*/ 39609 w 131947"/>
                <a:gd name="connsiteY8" fmla="*/ 48923 h 186751"/>
                <a:gd name="connsiteX9" fmla="*/ 53155 w 131947"/>
                <a:gd name="connsiteY9" fmla="*/ 35511 h 186751"/>
                <a:gd name="connsiteX10" fmla="*/ 41365 w 131947"/>
                <a:gd name="connsiteY10" fmla="*/ 26655 h 186751"/>
                <a:gd name="connsiteX11" fmla="*/ 77487 w 131947"/>
                <a:gd name="connsiteY11" fmla="*/ 6411 h 186751"/>
                <a:gd name="connsiteX12" fmla="*/ 113359 w 131947"/>
                <a:gd name="connsiteY12" fmla="*/ 52213 h 186751"/>
                <a:gd name="connsiteX13" fmla="*/ 106586 w 131947"/>
                <a:gd name="connsiteY13" fmla="*/ 95485 h 186751"/>
                <a:gd name="connsiteX14" fmla="*/ 106335 w 131947"/>
                <a:gd name="connsiteY14" fmla="*/ 95485 h 186751"/>
                <a:gd name="connsiteX15" fmla="*/ 47134 w 131947"/>
                <a:gd name="connsiteY15" fmla="*/ 179751 h 186751"/>
                <a:gd name="connsiteX16" fmla="*/ 19541 w 131947"/>
                <a:gd name="connsiteY16" fmla="*/ 151156 h 186751"/>
                <a:gd name="connsiteX17" fmla="*/ 36097 w 131947"/>
                <a:gd name="connsiteY17" fmla="*/ 93713 h 186751"/>
                <a:gd name="connsiteX18" fmla="*/ 73975 w 131947"/>
                <a:gd name="connsiteY18" fmla="*/ 71192 h 186751"/>
                <a:gd name="connsiteX19" fmla="*/ 101820 w 131947"/>
                <a:gd name="connsiteY19" fmla="*/ 104594 h 186751"/>
                <a:gd name="connsiteX20" fmla="*/ 47134 w 131947"/>
                <a:gd name="connsiteY20" fmla="*/ 179751 h 18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1947" h="186751">
                  <a:moveTo>
                    <a:pt x="106335" y="95485"/>
                  </a:moveTo>
                  <a:cubicBezTo>
                    <a:pt x="103826" y="79795"/>
                    <a:pt x="93542" y="65624"/>
                    <a:pt x="73975" y="65624"/>
                  </a:cubicBezTo>
                  <a:cubicBezTo>
                    <a:pt x="58673" y="65624"/>
                    <a:pt x="42368" y="69673"/>
                    <a:pt x="22802" y="89411"/>
                  </a:cubicBezTo>
                  <a:cubicBezTo>
                    <a:pt x="1981" y="110415"/>
                    <a:pt x="225" y="133948"/>
                    <a:pt x="225" y="141793"/>
                  </a:cubicBezTo>
                  <a:cubicBezTo>
                    <a:pt x="225" y="157482"/>
                    <a:pt x="11263" y="186836"/>
                    <a:pt x="46382" y="186836"/>
                  </a:cubicBezTo>
                  <a:cubicBezTo>
                    <a:pt x="106084" y="186836"/>
                    <a:pt x="132173" y="101811"/>
                    <a:pt x="132173" y="65624"/>
                  </a:cubicBezTo>
                  <a:cubicBezTo>
                    <a:pt x="132173" y="25389"/>
                    <a:pt x="108844" y="84"/>
                    <a:pt x="77989" y="84"/>
                  </a:cubicBezTo>
                  <a:cubicBezTo>
                    <a:pt x="41616" y="84"/>
                    <a:pt x="30076" y="32981"/>
                    <a:pt x="30076" y="40066"/>
                  </a:cubicBezTo>
                  <a:cubicBezTo>
                    <a:pt x="30076" y="43609"/>
                    <a:pt x="32083" y="48923"/>
                    <a:pt x="39609" y="48923"/>
                  </a:cubicBezTo>
                  <a:cubicBezTo>
                    <a:pt x="47887" y="48923"/>
                    <a:pt x="53155" y="41332"/>
                    <a:pt x="53155" y="35511"/>
                  </a:cubicBezTo>
                  <a:cubicBezTo>
                    <a:pt x="53155" y="26655"/>
                    <a:pt x="45378" y="26655"/>
                    <a:pt x="41365" y="26655"/>
                  </a:cubicBezTo>
                  <a:cubicBezTo>
                    <a:pt x="52402" y="7929"/>
                    <a:pt x="70213" y="6411"/>
                    <a:pt x="77487" y="6411"/>
                  </a:cubicBezTo>
                  <a:cubicBezTo>
                    <a:pt x="95799" y="6411"/>
                    <a:pt x="113359" y="19569"/>
                    <a:pt x="113359" y="52213"/>
                  </a:cubicBezTo>
                  <a:cubicBezTo>
                    <a:pt x="113359" y="62082"/>
                    <a:pt x="111854" y="74987"/>
                    <a:pt x="106586" y="95485"/>
                  </a:cubicBezTo>
                  <a:lnTo>
                    <a:pt x="106335" y="95485"/>
                  </a:lnTo>
                  <a:close/>
                  <a:moveTo>
                    <a:pt x="47134" y="179751"/>
                  </a:moveTo>
                  <a:cubicBezTo>
                    <a:pt x="19541" y="179751"/>
                    <a:pt x="19541" y="153686"/>
                    <a:pt x="19541" y="151156"/>
                  </a:cubicBezTo>
                  <a:cubicBezTo>
                    <a:pt x="19541" y="144323"/>
                    <a:pt x="25812" y="108896"/>
                    <a:pt x="36097" y="93713"/>
                  </a:cubicBezTo>
                  <a:cubicBezTo>
                    <a:pt x="46131" y="79289"/>
                    <a:pt x="58423" y="71192"/>
                    <a:pt x="73975" y="71192"/>
                  </a:cubicBezTo>
                  <a:cubicBezTo>
                    <a:pt x="101318" y="71192"/>
                    <a:pt x="101820" y="99533"/>
                    <a:pt x="101820" y="104594"/>
                  </a:cubicBezTo>
                  <a:cubicBezTo>
                    <a:pt x="101820" y="122814"/>
                    <a:pt x="85765" y="179751"/>
                    <a:pt x="47134" y="179751"/>
                  </a:cubicBezTo>
                  <a:close/>
                </a:path>
              </a:pathLst>
            </a:custGeom>
            <a:solidFill>
              <a:srgbClr val="000000"/>
            </a:solidFill>
            <a:ln w="2511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2CE6D2F4-6C3F-FB93-DABC-B7E48716516D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6957506" y="9198871"/>
              <a:ext cx="99838" cy="119440"/>
            </a:xfrm>
            <a:custGeom>
              <a:avLst/>
              <a:gdLst>
                <a:gd name="connsiteX0" fmla="*/ 100070 w 99838"/>
                <a:gd name="connsiteY0" fmla="*/ 8182 h 119440"/>
                <a:gd name="connsiteX1" fmla="*/ 65452 w 99838"/>
                <a:gd name="connsiteY1" fmla="*/ 84 h 119440"/>
                <a:gd name="connsiteX2" fmla="*/ 31086 w 99838"/>
                <a:gd name="connsiteY2" fmla="*/ 10206 h 119440"/>
                <a:gd name="connsiteX3" fmla="*/ 16286 w 99838"/>
                <a:gd name="connsiteY3" fmla="*/ 39307 h 119440"/>
                <a:gd name="connsiteX4" fmla="*/ 24564 w 99838"/>
                <a:gd name="connsiteY4" fmla="*/ 57527 h 119440"/>
                <a:gd name="connsiteX5" fmla="*/ 52157 w 99838"/>
                <a:gd name="connsiteY5" fmla="*/ 68155 h 119440"/>
                <a:gd name="connsiteX6" fmla="*/ 70469 w 99838"/>
                <a:gd name="connsiteY6" fmla="*/ 83338 h 119440"/>
                <a:gd name="connsiteX7" fmla="*/ 42876 w 99838"/>
                <a:gd name="connsiteY7" fmla="*/ 103582 h 119440"/>
                <a:gd name="connsiteX8" fmla="*/ 6753 w 99838"/>
                <a:gd name="connsiteY8" fmla="*/ 91183 h 119440"/>
                <a:gd name="connsiteX9" fmla="*/ 1234 w 99838"/>
                <a:gd name="connsiteY9" fmla="*/ 104847 h 119440"/>
                <a:gd name="connsiteX10" fmla="*/ 231 w 99838"/>
                <a:gd name="connsiteY10" fmla="*/ 108137 h 119440"/>
                <a:gd name="connsiteX11" fmla="*/ 39865 w 99838"/>
                <a:gd name="connsiteY11" fmla="*/ 119524 h 119440"/>
                <a:gd name="connsiteX12" fmla="*/ 89032 w 99838"/>
                <a:gd name="connsiteY12" fmla="*/ 77771 h 119440"/>
                <a:gd name="connsiteX13" fmla="*/ 79500 w 99838"/>
                <a:gd name="connsiteY13" fmla="*/ 57021 h 119440"/>
                <a:gd name="connsiteX14" fmla="*/ 54415 w 99838"/>
                <a:gd name="connsiteY14" fmla="*/ 47658 h 119440"/>
                <a:gd name="connsiteX15" fmla="*/ 35099 w 99838"/>
                <a:gd name="connsiteY15" fmla="*/ 33487 h 119440"/>
                <a:gd name="connsiteX16" fmla="*/ 60184 w 99838"/>
                <a:gd name="connsiteY16" fmla="*/ 15014 h 119440"/>
                <a:gd name="connsiteX17" fmla="*/ 93547 w 99838"/>
                <a:gd name="connsiteY17" fmla="*/ 24630 h 119440"/>
                <a:gd name="connsiteX18" fmla="*/ 93798 w 99838"/>
                <a:gd name="connsiteY18" fmla="*/ 24630 h 119440"/>
                <a:gd name="connsiteX19" fmla="*/ 100070 w 99838"/>
                <a:gd name="connsiteY19" fmla="*/ 8182 h 11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838" h="119440">
                  <a:moveTo>
                    <a:pt x="100070" y="8182"/>
                  </a:moveTo>
                  <a:cubicBezTo>
                    <a:pt x="88781" y="2615"/>
                    <a:pt x="79751" y="84"/>
                    <a:pt x="65452" y="84"/>
                  </a:cubicBezTo>
                  <a:cubicBezTo>
                    <a:pt x="56171" y="84"/>
                    <a:pt x="42876" y="1096"/>
                    <a:pt x="31086" y="10206"/>
                  </a:cubicBezTo>
                  <a:cubicBezTo>
                    <a:pt x="20550" y="18304"/>
                    <a:pt x="16286" y="31969"/>
                    <a:pt x="16286" y="39307"/>
                  </a:cubicBezTo>
                  <a:cubicBezTo>
                    <a:pt x="16286" y="46899"/>
                    <a:pt x="19547" y="52719"/>
                    <a:pt x="24564" y="57527"/>
                  </a:cubicBezTo>
                  <a:cubicBezTo>
                    <a:pt x="30835" y="63853"/>
                    <a:pt x="37106" y="65118"/>
                    <a:pt x="52157" y="68155"/>
                  </a:cubicBezTo>
                  <a:cubicBezTo>
                    <a:pt x="58930" y="69673"/>
                    <a:pt x="70469" y="72204"/>
                    <a:pt x="70469" y="83338"/>
                  </a:cubicBezTo>
                  <a:cubicBezTo>
                    <a:pt x="70469" y="83591"/>
                    <a:pt x="70469" y="103582"/>
                    <a:pt x="42876" y="103582"/>
                  </a:cubicBezTo>
                  <a:cubicBezTo>
                    <a:pt x="33845" y="103582"/>
                    <a:pt x="19296" y="101558"/>
                    <a:pt x="6753" y="91183"/>
                  </a:cubicBezTo>
                  <a:lnTo>
                    <a:pt x="1234" y="104847"/>
                  </a:lnTo>
                  <a:cubicBezTo>
                    <a:pt x="984" y="105607"/>
                    <a:pt x="231" y="107125"/>
                    <a:pt x="231" y="108137"/>
                  </a:cubicBezTo>
                  <a:cubicBezTo>
                    <a:pt x="231" y="108896"/>
                    <a:pt x="15784" y="119524"/>
                    <a:pt x="39865" y="119524"/>
                  </a:cubicBezTo>
                  <a:cubicBezTo>
                    <a:pt x="81256" y="119524"/>
                    <a:pt x="89032" y="88146"/>
                    <a:pt x="89032" y="77771"/>
                  </a:cubicBezTo>
                  <a:cubicBezTo>
                    <a:pt x="89032" y="65624"/>
                    <a:pt x="81757" y="59045"/>
                    <a:pt x="79500" y="57021"/>
                  </a:cubicBezTo>
                  <a:cubicBezTo>
                    <a:pt x="72476" y="51454"/>
                    <a:pt x="68212" y="50694"/>
                    <a:pt x="54415" y="47658"/>
                  </a:cubicBezTo>
                  <a:cubicBezTo>
                    <a:pt x="44381" y="45633"/>
                    <a:pt x="35099" y="43609"/>
                    <a:pt x="35099" y="33487"/>
                  </a:cubicBezTo>
                  <a:cubicBezTo>
                    <a:pt x="35099" y="32981"/>
                    <a:pt x="35099" y="15014"/>
                    <a:pt x="60184" y="15014"/>
                  </a:cubicBezTo>
                  <a:cubicBezTo>
                    <a:pt x="73730" y="15014"/>
                    <a:pt x="83513" y="18051"/>
                    <a:pt x="93547" y="24630"/>
                  </a:cubicBezTo>
                  <a:lnTo>
                    <a:pt x="93798" y="24630"/>
                  </a:lnTo>
                  <a:lnTo>
                    <a:pt x="100070" y="8182"/>
                  </a:lnTo>
                  <a:close/>
                </a:path>
              </a:pathLst>
            </a:custGeom>
            <a:solidFill>
              <a:srgbClr val="000000"/>
            </a:solidFill>
            <a:ln w="2511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345640E4-24A6-56C2-E638-9CD292347EB0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7147978" y="8789572"/>
              <a:ext cx="131947" cy="186751"/>
            </a:xfrm>
            <a:custGeom>
              <a:avLst/>
              <a:gdLst>
                <a:gd name="connsiteX0" fmla="*/ 106348 w 131947"/>
                <a:gd name="connsiteY0" fmla="*/ 95471 h 186751"/>
                <a:gd name="connsiteX1" fmla="*/ 73989 w 131947"/>
                <a:gd name="connsiteY1" fmla="*/ 65611 h 186751"/>
                <a:gd name="connsiteX2" fmla="*/ 22815 w 131947"/>
                <a:gd name="connsiteY2" fmla="*/ 89398 h 186751"/>
                <a:gd name="connsiteX3" fmla="*/ 239 w 131947"/>
                <a:gd name="connsiteY3" fmla="*/ 141779 h 186751"/>
                <a:gd name="connsiteX4" fmla="*/ 46395 w 131947"/>
                <a:gd name="connsiteY4" fmla="*/ 186822 h 186751"/>
                <a:gd name="connsiteX5" fmla="*/ 132186 w 131947"/>
                <a:gd name="connsiteY5" fmla="*/ 65611 h 186751"/>
                <a:gd name="connsiteX6" fmla="*/ 78002 w 131947"/>
                <a:gd name="connsiteY6" fmla="*/ 71 h 186751"/>
                <a:gd name="connsiteX7" fmla="*/ 30090 w 131947"/>
                <a:gd name="connsiteY7" fmla="*/ 40053 h 186751"/>
                <a:gd name="connsiteX8" fmla="*/ 39622 w 131947"/>
                <a:gd name="connsiteY8" fmla="*/ 48910 h 186751"/>
                <a:gd name="connsiteX9" fmla="*/ 53168 w 131947"/>
                <a:gd name="connsiteY9" fmla="*/ 35498 h 186751"/>
                <a:gd name="connsiteX10" fmla="*/ 41378 w 131947"/>
                <a:gd name="connsiteY10" fmla="*/ 26641 h 186751"/>
                <a:gd name="connsiteX11" fmla="*/ 77501 w 131947"/>
                <a:gd name="connsiteY11" fmla="*/ 6397 h 186751"/>
                <a:gd name="connsiteX12" fmla="*/ 113372 w 131947"/>
                <a:gd name="connsiteY12" fmla="*/ 52199 h 186751"/>
                <a:gd name="connsiteX13" fmla="*/ 106599 w 131947"/>
                <a:gd name="connsiteY13" fmla="*/ 95471 h 186751"/>
                <a:gd name="connsiteX14" fmla="*/ 106348 w 131947"/>
                <a:gd name="connsiteY14" fmla="*/ 95471 h 186751"/>
                <a:gd name="connsiteX15" fmla="*/ 47148 w 131947"/>
                <a:gd name="connsiteY15" fmla="*/ 179737 h 186751"/>
                <a:gd name="connsiteX16" fmla="*/ 19554 w 131947"/>
                <a:gd name="connsiteY16" fmla="*/ 151142 h 186751"/>
                <a:gd name="connsiteX17" fmla="*/ 36110 w 131947"/>
                <a:gd name="connsiteY17" fmla="*/ 93700 h 186751"/>
                <a:gd name="connsiteX18" fmla="*/ 73989 w 131947"/>
                <a:gd name="connsiteY18" fmla="*/ 71178 h 186751"/>
                <a:gd name="connsiteX19" fmla="*/ 101833 w 131947"/>
                <a:gd name="connsiteY19" fmla="*/ 104581 h 186751"/>
                <a:gd name="connsiteX20" fmla="*/ 47148 w 131947"/>
                <a:gd name="connsiteY20" fmla="*/ 179737 h 18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1947" h="186751">
                  <a:moveTo>
                    <a:pt x="106348" y="95471"/>
                  </a:moveTo>
                  <a:cubicBezTo>
                    <a:pt x="103840" y="79782"/>
                    <a:pt x="93555" y="65611"/>
                    <a:pt x="73989" y="65611"/>
                  </a:cubicBezTo>
                  <a:cubicBezTo>
                    <a:pt x="58687" y="65611"/>
                    <a:pt x="42381" y="69660"/>
                    <a:pt x="22815" y="89398"/>
                  </a:cubicBezTo>
                  <a:cubicBezTo>
                    <a:pt x="1995" y="110401"/>
                    <a:pt x="239" y="133935"/>
                    <a:pt x="239" y="141779"/>
                  </a:cubicBezTo>
                  <a:cubicBezTo>
                    <a:pt x="239" y="157468"/>
                    <a:pt x="11276" y="186822"/>
                    <a:pt x="46395" y="186822"/>
                  </a:cubicBezTo>
                  <a:cubicBezTo>
                    <a:pt x="106098" y="186822"/>
                    <a:pt x="132186" y="101797"/>
                    <a:pt x="132186" y="65611"/>
                  </a:cubicBezTo>
                  <a:cubicBezTo>
                    <a:pt x="132186" y="25376"/>
                    <a:pt x="108857" y="71"/>
                    <a:pt x="78002" y="71"/>
                  </a:cubicBezTo>
                  <a:cubicBezTo>
                    <a:pt x="41629" y="71"/>
                    <a:pt x="30090" y="32967"/>
                    <a:pt x="30090" y="40053"/>
                  </a:cubicBezTo>
                  <a:cubicBezTo>
                    <a:pt x="30090" y="43595"/>
                    <a:pt x="32097" y="48910"/>
                    <a:pt x="39622" y="48910"/>
                  </a:cubicBezTo>
                  <a:cubicBezTo>
                    <a:pt x="47900" y="48910"/>
                    <a:pt x="53168" y="41318"/>
                    <a:pt x="53168" y="35498"/>
                  </a:cubicBezTo>
                  <a:cubicBezTo>
                    <a:pt x="53168" y="26641"/>
                    <a:pt x="45392" y="26641"/>
                    <a:pt x="41378" y="26641"/>
                  </a:cubicBezTo>
                  <a:cubicBezTo>
                    <a:pt x="52416" y="7915"/>
                    <a:pt x="70226" y="6397"/>
                    <a:pt x="77501" y="6397"/>
                  </a:cubicBezTo>
                  <a:cubicBezTo>
                    <a:pt x="95813" y="6397"/>
                    <a:pt x="113372" y="19556"/>
                    <a:pt x="113372" y="52199"/>
                  </a:cubicBezTo>
                  <a:cubicBezTo>
                    <a:pt x="113372" y="62068"/>
                    <a:pt x="111867" y="74974"/>
                    <a:pt x="106599" y="95471"/>
                  </a:cubicBezTo>
                  <a:lnTo>
                    <a:pt x="106348" y="95471"/>
                  </a:lnTo>
                  <a:close/>
                  <a:moveTo>
                    <a:pt x="47148" y="179737"/>
                  </a:moveTo>
                  <a:cubicBezTo>
                    <a:pt x="19554" y="179737"/>
                    <a:pt x="19554" y="153673"/>
                    <a:pt x="19554" y="151142"/>
                  </a:cubicBezTo>
                  <a:cubicBezTo>
                    <a:pt x="19554" y="144310"/>
                    <a:pt x="25825" y="108883"/>
                    <a:pt x="36110" y="93700"/>
                  </a:cubicBezTo>
                  <a:cubicBezTo>
                    <a:pt x="46144" y="79276"/>
                    <a:pt x="58436" y="71178"/>
                    <a:pt x="73989" y="71178"/>
                  </a:cubicBezTo>
                  <a:cubicBezTo>
                    <a:pt x="101331" y="71178"/>
                    <a:pt x="101833" y="99520"/>
                    <a:pt x="101833" y="104581"/>
                  </a:cubicBezTo>
                  <a:cubicBezTo>
                    <a:pt x="101833" y="122800"/>
                    <a:pt x="85779" y="179737"/>
                    <a:pt x="47148" y="179737"/>
                  </a:cubicBezTo>
                  <a:close/>
                </a:path>
              </a:pathLst>
            </a:custGeom>
            <a:solidFill>
              <a:srgbClr val="000000"/>
            </a:solidFill>
            <a:ln w="2511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5632E111-0E2F-8B03-C4DE-EF97414F1605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7294088" y="8854100"/>
              <a:ext cx="99838" cy="119440"/>
            </a:xfrm>
            <a:custGeom>
              <a:avLst/>
              <a:gdLst>
                <a:gd name="connsiteX0" fmla="*/ 100083 w 99838"/>
                <a:gd name="connsiteY0" fmla="*/ 8168 h 119440"/>
                <a:gd name="connsiteX1" fmla="*/ 65466 w 99838"/>
                <a:gd name="connsiteY1" fmla="*/ 71 h 119440"/>
                <a:gd name="connsiteX2" fmla="*/ 31099 w 99838"/>
                <a:gd name="connsiteY2" fmla="*/ 10193 h 119440"/>
                <a:gd name="connsiteX3" fmla="*/ 16299 w 99838"/>
                <a:gd name="connsiteY3" fmla="*/ 39294 h 119440"/>
                <a:gd name="connsiteX4" fmla="*/ 24577 w 99838"/>
                <a:gd name="connsiteY4" fmla="*/ 57513 h 119440"/>
                <a:gd name="connsiteX5" fmla="*/ 52171 w 99838"/>
                <a:gd name="connsiteY5" fmla="*/ 68141 h 119440"/>
                <a:gd name="connsiteX6" fmla="*/ 70483 w 99838"/>
                <a:gd name="connsiteY6" fmla="*/ 83324 h 119440"/>
                <a:gd name="connsiteX7" fmla="*/ 42889 w 99838"/>
                <a:gd name="connsiteY7" fmla="*/ 103569 h 119440"/>
                <a:gd name="connsiteX8" fmla="*/ 6767 w 99838"/>
                <a:gd name="connsiteY8" fmla="*/ 91169 h 119440"/>
                <a:gd name="connsiteX9" fmla="*/ 1248 w 99838"/>
                <a:gd name="connsiteY9" fmla="*/ 104834 h 119440"/>
                <a:gd name="connsiteX10" fmla="*/ 244 w 99838"/>
                <a:gd name="connsiteY10" fmla="*/ 108123 h 119440"/>
                <a:gd name="connsiteX11" fmla="*/ 39879 w 99838"/>
                <a:gd name="connsiteY11" fmla="*/ 119511 h 119440"/>
                <a:gd name="connsiteX12" fmla="*/ 89046 w 99838"/>
                <a:gd name="connsiteY12" fmla="*/ 77757 h 119440"/>
                <a:gd name="connsiteX13" fmla="*/ 79513 w 99838"/>
                <a:gd name="connsiteY13" fmla="*/ 57007 h 119440"/>
                <a:gd name="connsiteX14" fmla="*/ 54428 w 99838"/>
                <a:gd name="connsiteY14" fmla="*/ 47644 h 119440"/>
                <a:gd name="connsiteX15" fmla="*/ 35113 w 99838"/>
                <a:gd name="connsiteY15" fmla="*/ 33473 h 119440"/>
                <a:gd name="connsiteX16" fmla="*/ 60198 w 99838"/>
                <a:gd name="connsiteY16" fmla="*/ 15001 h 119440"/>
                <a:gd name="connsiteX17" fmla="*/ 93561 w 99838"/>
                <a:gd name="connsiteY17" fmla="*/ 24617 h 119440"/>
                <a:gd name="connsiteX18" fmla="*/ 93812 w 99838"/>
                <a:gd name="connsiteY18" fmla="*/ 24617 h 119440"/>
                <a:gd name="connsiteX19" fmla="*/ 100083 w 99838"/>
                <a:gd name="connsiteY19" fmla="*/ 8168 h 11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838" h="119440">
                  <a:moveTo>
                    <a:pt x="100083" y="8168"/>
                  </a:moveTo>
                  <a:cubicBezTo>
                    <a:pt x="88795" y="2601"/>
                    <a:pt x="79764" y="71"/>
                    <a:pt x="65466" y="71"/>
                  </a:cubicBezTo>
                  <a:cubicBezTo>
                    <a:pt x="56184" y="71"/>
                    <a:pt x="42889" y="1083"/>
                    <a:pt x="31099" y="10193"/>
                  </a:cubicBezTo>
                  <a:cubicBezTo>
                    <a:pt x="20563" y="18290"/>
                    <a:pt x="16299" y="31955"/>
                    <a:pt x="16299" y="39294"/>
                  </a:cubicBezTo>
                  <a:cubicBezTo>
                    <a:pt x="16299" y="46885"/>
                    <a:pt x="19560" y="52705"/>
                    <a:pt x="24577" y="57513"/>
                  </a:cubicBezTo>
                  <a:cubicBezTo>
                    <a:pt x="30848" y="63840"/>
                    <a:pt x="37119" y="65105"/>
                    <a:pt x="52171" y="68141"/>
                  </a:cubicBezTo>
                  <a:cubicBezTo>
                    <a:pt x="58943" y="69660"/>
                    <a:pt x="70483" y="72190"/>
                    <a:pt x="70483" y="83324"/>
                  </a:cubicBezTo>
                  <a:cubicBezTo>
                    <a:pt x="70483" y="83578"/>
                    <a:pt x="70483" y="103569"/>
                    <a:pt x="42889" y="103569"/>
                  </a:cubicBezTo>
                  <a:cubicBezTo>
                    <a:pt x="33858" y="103569"/>
                    <a:pt x="19309" y="101544"/>
                    <a:pt x="6767" y="91169"/>
                  </a:cubicBezTo>
                  <a:lnTo>
                    <a:pt x="1248" y="104834"/>
                  </a:lnTo>
                  <a:cubicBezTo>
                    <a:pt x="997" y="105593"/>
                    <a:pt x="244" y="107111"/>
                    <a:pt x="244" y="108123"/>
                  </a:cubicBezTo>
                  <a:cubicBezTo>
                    <a:pt x="244" y="108883"/>
                    <a:pt x="15797" y="119511"/>
                    <a:pt x="39879" y="119511"/>
                  </a:cubicBezTo>
                  <a:cubicBezTo>
                    <a:pt x="81269" y="119511"/>
                    <a:pt x="89046" y="88132"/>
                    <a:pt x="89046" y="77757"/>
                  </a:cubicBezTo>
                  <a:cubicBezTo>
                    <a:pt x="89046" y="65611"/>
                    <a:pt x="81771" y="59032"/>
                    <a:pt x="79513" y="57007"/>
                  </a:cubicBezTo>
                  <a:cubicBezTo>
                    <a:pt x="72489" y="51440"/>
                    <a:pt x="68225" y="50681"/>
                    <a:pt x="54428" y="47644"/>
                  </a:cubicBezTo>
                  <a:cubicBezTo>
                    <a:pt x="44394" y="45620"/>
                    <a:pt x="35113" y="43595"/>
                    <a:pt x="35113" y="33473"/>
                  </a:cubicBezTo>
                  <a:cubicBezTo>
                    <a:pt x="35113" y="32967"/>
                    <a:pt x="35113" y="15001"/>
                    <a:pt x="60198" y="15001"/>
                  </a:cubicBezTo>
                  <a:cubicBezTo>
                    <a:pt x="73744" y="15001"/>
                    <a:pt x="83527" y="18037"/>
                    <a:pt x="93561" y="24617"/>
                  </a:cubicBezTo>
                  <a:lnTo>
                    <a:pt x="93812" y="24617"/>
                  </a:lnTo>
                  <a:lnTo>
                    <a:pt x="100083" y="8168"/>
                  </a:lnTo>
                  <a:close/>
                </a:path>
              </a:pathLst>
            </a:custGeom>
            <a:solidFill>
              <a:srgbClr val="000000"/>
            </a:solidFill>
            <a:ln w="2511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E3D2B078-4DCD-0FD9-7F42-F8989C04EB19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>
              <a:off x="7124355" y="9073623"/>
              <a:ext cx="289965" cy="10121"/>
            </a:xfrm>
            <a:custGeom>
              <a:avLst/>
              <a:gdLst>
                <a:gd name="connsiteX0" fmla="*/ 0 w 289965"/>
                <a:gd name="connsiteY0" fmla="*/ 0 h 10121"/>
                <a:gd name="connsiteX1" fmla="*/ 289965 w 289965"/>
                <a:gd name="connsiteY1" fmla="*/ 0 h 10121"/>
                <a:gd name="connsiteX2" fmla="*/ 289965 w 289965"/>
                <a:gd name="connsiteY2" fmla="*/ 10121 h 10121"/>
                <a:gd name="connsiteX3" fmla="*/ 0 w 289965"/>
                <a:gd name="connsiteY3" fmla="*/ 10121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965" h="10121">
                  <a:moveTo>
                    <a:pt x="0" y="0"/>
                  </a:moveTo>
                  <a:lnTo>
                    <a:pt x="289965" y="0"/>
                  </a:lnTo>
                  <a:lnTo>
                    <a:pt x="289965" y="10121"/>
                  </a:lnTo>
                  <a:lnTo>
                    <a:pt x="0" y="10121"/>
                  </a:lnTo>
                  <a:close/>
                </a:path>
              </a:pathLst>
            </a:custGeom>
            <a:solidFill>
              <a:srgbClr val="000000"/>
            </a:solidFill>
            <a:ln w="2511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FBD0A4C8-AB85-7823-0365-72175F87BC43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7134389" y="9134343"/>
              <a:ext cx="131947" cy="186751"/>
            </a:xfrm>
            <a:custGeom>
              <a:avLst/>
              <a:gdLst>
                <a:gd name="connsiteX0" fmla="*/ 106348 w 131947"/>
                <a:gd name="connsiteY0" fmla="*/ 95485 h 186751"/>
                <a:gd name="connsiteX1" fmla="*/ 73988 w 131947"/>
                <a:gd name="connsiteY1" fmla="*/ 65624 h 186751"/>
                <a:gd name="connsiteX2" fmla="*/ 22815 w 131947"/>
                <a:gd name="connsiteY2" fmla="*/ 89411 h 186751"/>
                <a:gd name="connsiteX3" fmla="*/ 238 w 131947"/>
                <a:gd name="connsiteY3" fmla="*/ 141793 h 186751"/>
                <a:gd name="connsiteX4" fmla="*/ 46395 w 131947"/>
                <a:gd name="connsiteY4" fmla="*/ 186836 h 186751"/>
                <a:gd name="connsiteX5" fmla="*/ 132185 w 131947"/>
                <a:gd name="connsiteY5" fmla="*/ 65624 h 186751"/>
                <a:gd name="connsiteX6" fmla="*/ 78002 w 131947"/>
                <a:gd name="connsiteY6" fmla="*/ 84 h 186751"/>
                <a:gd name="connsiteX7" fmla="*/ 30089 w 131947"/>
                <a:gd name="connsiteY7" fmla="*/ 40066 h 186751"/>
                <a:gd name="connsiteX8" fmla="*/ 39622 w 131947"/>
                <a:gd name="connsiteY8" fmla="*/ 48923 h 186751"/>
                <a:gd name="connsiteX9" fmla="*/ 53168 w 131947"/>
                <a:gd name="connsiteY9" fmla="*/ 35511 h 186751"/>
                <a:gd name="connsiteX10" fmla="*/ 41378 w 131947"/>
                <a:gd name="connsiteY10" fmla="*/ 26655 h 186751"/>
                <a:gd name="connsiteX11" fmla="*/ 77500 w 131947"/>
                <a:gd name="connsiteY11" fmla="*/ 6411 h 186751"/>
                <a:gd name="connsiteX12" fmla="*/ 113372 w 131947"/>
                <a:gd name="connsiteY12" fmla="*/ 52213 h 186751"/>
                <a:gd name="connsiteX13" fmla="*/ 106599 w 131947"/>
                <a:gd name="connsiteY13" fmla="*/ 95485 h 186751"/>
                <a:gd name="connsiteX14" fmla="*/ 106348 w 131947"/>
                <a:gd name="connsiteY14" fmla="*/ 95485 h 186751"/>
                <a:gd name="connsiteX15" fmla="*/ 47147 w 131947"/>
                <a:gd name="connsiteY15" fmla="*/ 179751 h 186751"/>
                <a:gd name="connsiteX16" fmla="*/ 19554 w 131947"/>
                <a:gd name="connsiteY16" fmla="*/ 151156 h 186751"/>
                <a:gd name="connsiteX17" fmla="*/ 36110 w 131947"/>
                <a:gd name="connsiteY17" fmla="*/ 93713 h 186751"/>
                <a:gd name="connsiteX18" fmla="*/ 73988 w 131947"/>
                <a:gd name="connsiteY18" fmla="*/ 71192 h 186751"/>
                <a:gd name="connsiteX19" fmla="*/ 101833 w 131947"/>
                <a:gd name="connsiteY19" fmla="*/ 104594 h 186751"/>
                <a:gd name="connsiteX20" fmla="*/ 47147 w 131947"/>
                <a:gd name="connsiteY20" fmla="*/ 179751 h 18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1947" h="186751">
                  <a:moveTo>
                    <a:pt x="106348" y="95485"/>
                  </a:moveTo>
                  <a:cubicBezTo>
                    <a:pt x="103839" y="79795"/>
                    <a:pt x="93554" y="65624"/>
                    <a:pt x="73988" y="65624"/>
                  </a:cubicBezTo>
                  <a:cubicBezTo>
                    <a:pt x="58686" y="65624"/>
                    <a:pt x="42381" y="69673"/>
                    <a:pt x="22815" y="89411"/>
                  </a:cubicBezTo>
                  <a:cubicBezTo>
                    <a:pt x="1994" y="110415"/>
                    <a:pt x="238" y="133948"/>
                    <a:pt x="238" y="141793"/>
                  </a:cubicBezTo>
                  <a:cubicBezTo>
                    <a:pt x="238" y="157482"/>
                    <a:pt x="11275" y="186836"/>
                    <a:pt x="46395" y="186836"/>
                  </a:cubicBezTo>
                  <a:cubicBezTo>
                    <a:pt x="106097" y="186836"/>
                    <a:pt x="132185" y="101811"/>
                    <a:pt x="132185" y="65624"/>
                  </a:cubicBezTo>
                  <a:cubicBezTo>
                    <a:pt x="132185" y="25389"/>
                    <a:pt x="108856" y="84"/>
                    <a:pt x="78002" y="84"/>
                  </a:cubicBezTo>
                  <a:cubicBezTo>
                    <a:pt x="41628" y="84"/>
                    <a:pt x="30089" y="32981"/>
                    <a:pt x="30089" y="40066"/>
                  </a:cubicBezTo>
                  <a:cubicBezTo>
                    <a:pt x="30089" y="43609"/>
                    <a:pt x="32096" y="48923"/>
                    <a:pt x="39622" y="48923"/>
                  </a:cubicBezTo>
                  <a:cubicBezTo>
                    <a:pt x="47900" y="48923"/>
                    <a:pt x="53168" y="41332"/>
                    <a:pt x="53168" y="35511"/>
                  </a:cubicBezTo>
                  <a:cubicBezTo>
                    <a:pt x="53168" y="26655"/>
                    <a:pt x="45391" y="26655"/>
                    <a:pt x="41378" y="26655"/>
                  </a:cubicBezTo>
                  <a:cubicBezTo>
                    <a:pt x="52415" y="7929"/>
                    <a:pt x="70225" y="6411"/>
                    <a:pt x="77500" y="6411"/>
                  </a:cubicBezTo>
                  <a:cubicBezTo>
                    <a:pt x="95812" y="6411"/>
                    <a:pt x="113372" y="19569"/>
                    <a:pt x="113372" y="52213"/>
                  </a:cubicBezTo>
                  <a:cubicBezTo>
                    <a:pt x="113372" y="62082"/>
                    <a:pt x="111867" y="74987"/>
                    <a:pt x="106599" y="95485"/>
                  </a:cubicBezTo>
                  <a:lnTo>
                    <a:pt x="106348" y="95485"/>
                  </a:lnTo>
                  <a:close/>
                  <a:moveTo>
                    <a:pt x="47147" y="179751"/>
                  </a:moveTo>
                  <a:cubicBezTo>
                    <a:pt x="19554" y="179751"/>
                    <a:pt x="19554" y="153686"/>
                    <a:pt x="19554" y="151156"/>
                  </a:cubicBezTo>
                  <a:cubicBezTo>
                    <a:pt x="19554" y="144323"/>
                    <a:pt x="25825" y="108896"/>
                    <a:pt x="36110" y="93713"/>
                  </a:cubicBezTo>
                  <a:cubicBezTo>
                    <a:pt x="46144" y="79289"/>
                    <a:pt x="58435" y="71192"/>
                    <a:pt x="73988" y="71192"/>
                  </a:cubicBezTo>
                  <a:cubicBezTo>
                    <a:pt x="101331" y="71192"/>
                    <a:pt x="101833" y="99533"/>
                    <a:pt x="101833" y="104594"/>
                  </a:cubicBezTo>
                  <a:cubicBezTo>
                    <a:pt x="101833" y="122814"/>
                    <a:pt x="85778" y="179751"/>
                    <a:pt x="47147" y="179751"/>
                  </a:cubicBezTo>
                  <a:close/>
                </a:path>
              </a:pathLst>
            </a:custGeom>
            <a:solidFill>
              <a:srgbClr val="000000"/>
            </a:solidFill>
            <a:ln w="2511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587F5F05-A3EC-586C-83F9-8F39095B5EB0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7271720" y="9203173"/>
              <a:ext cx="135208" cy="164230"/>
            </a:xfrm>
            <a:custGeom>
              <a:avLst/>
              <a:gdLst>
                <a:gd name="connsiteX0" fmla="*/ 135452 w 135208"/>
                <a:gd name="connsiteY0" fmla="*/ 84 h 164230"/>
                <a:gd name="connsiteX1" fmla="*/ 116639 w 135208"/>
                <a:gd name="connsiteY1" fmla="*/ 84 h 164230"/>
                <a:gd name="connsiteX2" fmla="*/ 82523 w 135208"/>
                <a:gd name="connsiteY2" fmla="*/ 57021 h 164230"/>
                <a:gd name="connsiteX3" fmla="*/ 62706 w 135208"/>
                <a:gd name="connsiteY3" fmla="*/ 97762 h 164230"/>
                <a:gd name="connsiteX4" fmla="*/ 62455 w 135208"/>
                <a:gd name="connsiteY4" fmla="*/ 97762 h 164230"/>
                <a:gd name="connsiteX5" fmla="*/ 62706 w 135208"/>
                <a:gd name="connsiteY5" fmla="*/ 91436 h 164230"/>
                <a:gd name="connsiteX6" fmla="*/ 55431 w 135208"/>
                <a:gd name="connsiteY6" fmla="*/ 39813 h 164230"/>
                <a:gd name="connsiteX7" fmla="*/ 46902 w 135208"/>
                <a:gd name="connsiteY7" fmla="*/ 84 h 164230"/>
                <a:gd name="connsiteX8" fmla="*/ 27085 w 135208"/>
                <a:gd name="connsiteY8" fmla="*/ 84 h 164230"/>
                <a:gd name="connsiteX9" fmla="*/ 51417 w 135208"/>
                <a:gd name="connsiteY9" fmla="*/ 108896 h 164230"/>
                <a:gd name="connsiteX10" fmla="*/ 52170 w 135208"/>
                <a:gd name="connsiteY10" fmla="*/ 111933 h 164230"/>
                <a:gd name="connsiteX11" fmla="*/ 38624 w 135208"/>
                <a:gd name="connsiteY11" fmla="*/ 134454 h 164230"/>
                <a:gd name="connsiteX12" fmla="*/ 21064 w 135208"/>
                <a:gd name="connsiteY12" fmla="*/ 149890 h 164230"/>
                <a:gd name="connsiteX13" fmla="*/ 2251 w 135208"/>
                <a:gd name="connsiteY13" fmla="*/ 145842 h 164230"/>
                <a:gd name="connsiteX14" fmla="*/ 244 w 135208"/>
                <a:gd name="connsiteY14" fmla="*/ 162290 h 164230"/>
                <a:gd name="connsiteX15" fmla="*/ 17803 w 135208"/>
                <a:gd name="connsiteY15" fmla="*/ 164314 h 164230"/>
                <a:gd name="connsiteX16" fmla="*/ 52923 w 135208"/>
                <a:gd name="connsiteY16" fmla="*/ 134707 h 164230"/>
                <a:gd name="connsiteX17" fmla="*/ 135452 w 135208"/>
                <a:gd name="connsiteY17" fmla="*/ 84 h 16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5208" h="164230">
                  <a:moveTo>
                    <a:pt x="135452" y="84"/>
                  </a:moveTo>
                  <a:lnTo>
                    <a:pt x="116639" y="84"/>
                  </a:lnTo>
                  <a:lnTo>
                    <a:pt x="82523" y="57021"/>
                  </a:lnTo>
                  <a:cubicBezTo>
                    <a:pt x="74747" y="70939"/>
                    <a:pt x="64963" y="88905"/>
                    <a:pt x="62706" y="97762"/>
                  </a:cubicBezTo>
                  <a:lnTo>
                    <a:pt x="62455" y="97762"/>
                  </a:lnTo>
                  <a:cubicBezTo>
                    <a:pt x="62706" y="95991"/>
                    <a:pt x="62706" y="94219"/>
                    <a:pt x="62706" y="91436"/>
                  </a:cubicBezTo>
                  <a:cubicBezTo>
                    <a:pt x="62706" y="78277"/>
                    <a:pt x="58190" y="52972"/>
                    <a:pt x="55431" y="39813"/>
                  </a:cubicBezTo>
                  <a:lnTo>
                    <a:pt x="46902" y="84"/>
                  </a:lnTo>
                  <a:lnTo>
                    <a:pt x="27085" y="84"/>
                  </a:lnTo>
                  <a:lnTo>
                    <a:pt x="51417" y="108896"/>
                  </a:lnTo>
                  <a:cubicBezTo>
                    <a:pt x="51417" y="109402"/>
                    <a:pt x="52170" y="111680"/>
                    <a:pt x="52170" y="111933"/>
                  </a:cubicBezTo>
                  <a:cubicBezTo>
                    <a:pt x="52170" y="113451"/>
                    <a:pt x="40631" y="131418"/>
                    <a:pt x="38624" y="134454"/>
                  </a:cubicBezTo>
                  <a:cubicBezTo>
                    <a:pt x="31349" y="145589"/>
                    <a:pt x="27336" y="149890"/>
                    <a:pt x="21064" y="149890"/>
                  </a:cubicBezTo>
                  <a:cubicBezTo>
                    <a:pt x="16800" y="149890"/>
                    <a:pt x="8773" y="148878"/>
                    <a:pt x="2251" y="145842"/>
                  </a:cubicBezTo>
                  <a:lnTo>
                    <a:pt x="244" y="162290"/>
                  </a:lnTo>
                  <a:cubicBezTo>
                    <a:pt x="7017" y="163808"/>
                    <a:pt x="13790" y="164314"/>
                    <a:pt x="17803" y="164314"/>
                  </a:cubicBezTo>
                  <a:cubicBezTo>
                    <a:pt x="25078" y="164314"/>
                    <a:pt x="35363" y="163302"/>
                    <a:pt x="52923" y="134707"/>
                  </a:cubicBezTo>
                  <a:lnTo>
                    <a:pt x="135452" y="84"/>
                  </a:lnTo>
                  <a:close/>
                </a:path>
              </a:pathLst>
            </a:custGeom>
            <a:solidFill>
              <a:srgbClr val="000000"/>
            </a:solidFill>
            <a:ln w="2511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91272106-1090-4327-AF6F-60512C4D558B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7484559" y="8789572"/>
              <a:ext cx="131947" cy="186751"/>
            </a:xfrm>
            <a:custGeom>
              <a:avLst/>
              <a:gdLst>
                <a:gd name="connsiteX0" fmla="*/ 106362 w 131947"/>
                <a:gd name="connsiteY0" fmla="*/ 95471 h 186751"/>
                <a:gd name="connsiteX1" fmla="*/ 74002 w 131947"/>
                <a:gd name="connsiteY1" fmla="*/ 65611 h 186751"/>
                <a:gd name="connsiteX2" fmla="*/ 22828 w 131947"/>
                <a:gd name="connsiteY2" fmla="*/ 89398 h 186751"/>
                <a:gd name="connsiteX3" fmla="*/ 252 w 131947"/>
                <a:gd name="connsiteY3" fmla="*/ 141779 h 186751"/>
                <a:gd name="connsiteX4" fmla="*/ 46408 w 131947"/>
                <a:gd name="connsiteY4" fmla="*/ 186822 h 186751"/>
                <a:gd name="connsiteX5" fmla="*/ 132199 w 131947"/>
                <a:gd name="connsiteY5" fmla="*/ 65611 h 186751"/>
                <a:gd name="connsiteX6" fmla="*/ 78016 w 131947"/>
                <a:gd name="connsiteY6" fmla="*/ 71 h 186751"/>
                <a:gd name="connsiteX7" fmla="*/ 30103 w 131947"/>
                <a:gd name="connsiteY7" fmla="*/ 40053 h 186751"/>
                <a:gd name="connsiteX8" fmla="*/ 39635 w 131947"/>
                <a:gd name="connsiteY8" fmla="*/ 48910 h 186751"/>
                <a:gd name="connsiteX9" fmla="*/ 53181 w 131947"/>
                <a:gd name="connsiteY9" fmla="*/ 35498 h 186751"/>
                <a:gd name="connsiteX10" fmla="*/ 41391 w 131947"/>
                <a:gd name="connsiteY10" fmla="*/ 26641 h 186751"/>
                <a:gd name="connsiteX11" fmla="*/ 77514 w 131947"/>
                <a:gd name="connsiteY11" fmla="*/ 6397 h 186751"/>
                <a:gd name="connsiteX12" fmla="*/ 113386 w 131947"/>
                <a:gd name="connsiteY12" fmla="*/ 52199 h 186751"/>
                <a:gd name="connsiteX13" fmla="*/ 106613 w 131947"/>
                <a:gd name="connsiteY13" fmla="*/ 95471 h 186751"/>
                <a:gd name="connsiteX14" fmla="*/ 106362 w 131947"/>
                <a:gd name="connsiteY14" fmla="*/ 95471 h 186751"/>
                <a:gd name="connsiteX15" fmla="*/ 47161 w 131947"/>
                <a:gd name="connsiteY15" fmla="*/ 179737 h 186751"/>
                <a:gd name="connsiteX16" fmla="*/ 19567 w 131947"/>
                <a:gd name="connsiteY16" fmla="*/ 151142 h 186751"/>
                <a:gd name="connsiteX17" fmla="*/ 36124 w 131947"/>
                <a:gd name="connsiteY17" fmla="*/ 93700 h 186751"/>
                <a:gd name="connsiteX18" fmla="*/ 74002 w 131947"/>
                <a:gd name="connsiteY18" fmla="*/ 71178 h 186751"/>
                <a:gd name="connsiteX19" fmla="*/ 101846 w 131947"/>
                <a:gd name="connsiteY19" fmla="*/ 104581 h 186751"/>
                <a:gd name="connsiteX20" fmla="*/ 47161 w 131947"/>
                <a:gd name="connsiteY20" fmla="*/ 179737 h 18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1947" h="186751">
                  <a:moveTo>
                    <a:pt x="106362" y="95471"/>
                  </a:moveTo>
                  <a:cubicBezTo>
                    <a:pt x="103853" y="79782"/>
                    <a:pt x="93568" y="65611"/>
                    <a:pt x="74002" y="65611"/>
                  </a:cubicBezTo>
                  <a:cubicBezTo>
                    <a:pt x="58700" y="65611"/>
                    <a:pt x="42395" y="69660"/>
                    <a:pt x="22828" y="89398"/>
                  </a:cubicBezTo>
                  <a:cubicBezTo>
                    <a:pt x="2008" y="110401"/>
                    <a:pt x="252" y="133935"/>
                    <a:pt x="252" y="141779"/>
                  </a:cubicBezTo>
                  <a:cubicBezTo>
                    <a:pt x="252" y="157468"/>
                    <a:pt x="11289" y="186822"/>
                    <a:pt x="46408" y="186822"/>
                  </a:cubicBezTo>
                  <a:cubicBezTo>
                    <a:pt x="106111" y="186822"/>
                    <a:pt x="132199" y="101797"/>
                    <a:pt x="132199" y="65611"/>
                  </a:cubicBezTo>
                  <a:cubicBezTo>
                    <a:pt x="132199" y="25376"/>
                    <a:pt x="108870" y="71"/>
                    <a:pt x="78016" y="71"/>
                  </a:cubicBezTo>
                  <a:cubicBezTo>
                    <a:pt x="41642" y="71"/>
                    <a:pt x="30103" y="32967"/>
                    <a:pt x="30103" y="40053"/>
                  </a:cubicBezTo>
                  <a:cubicBezTo>
                    <a:pt x="30103" y="43595"/>
                    <a:pt x="32110" y="48910"/>
                    <a:pt x="39635" y="48910"/>
                  </a:cubicBezTo>
                  <a:cubicBezTo>
                    <a:pt x="47914" y="48910"/>
                    <a:pt x="53181" y="41318"/>
                    <a:pt x="53181" y="35498"/>
                  </a:cubicBezTo>
                  <a:cubicBezTo>
                    <a:pt x="53181" y="26641"/>
                    <a:pt x="45405" y="26641"/>
                    <a:pt x="41391" y="26641"/>
                  </a:cubicBezTo>
                  <a:cubicBezTo>
                    <a:pt x="52429" y="7915"/>
                    <a:pt x="70239" y="6397"/>
                    <a:pt x="77514" y="6397"/>
                  </a:cubicBezTo>
                  <a:cubicBezTo>
                    <a:pt x="95826" y="6397"/>
                    <a:pt x="113386" y="19556"/>
                    <a:pt x="113386" y="52199"/>
                  </a:cubicBezTo>
                  <a:cubicBezTo>
                    <a:pt x="113386" y="62068"/>
                    <a:pt x="111880" y="74974"/>
                    <a:pt x="106613" y="95471"/>
                  </a:cubicBezTo>
                  <a:lnTo>
                    <a:pt x="106362" y="95471"/>
                  </a:lnTo>
                  <a:close/>
                  <a:moveTo>
                    <a:pt x="47161" y="179737"/>
                  </a:moveTo>
                  <a:cubicBezTo>
                    <a:pt x="19567" y="179737"/>
                    <a:pt x="19567" y="153673"/>
                    <a:pt x="19567" y="151142"/>
                  </a:cubicBezTo>
                  <a:cubicBezTo>
                    <a:pt x="19567" y="144310"/>
                    <a:pt x="25839" y="108883"/>
                    <a:pt x="36124" y="93700"/>
                  </a:cubicBezTo>
                  <a:cubicBezTo>
                    <a:pt x="46158" y="79276"/>
                    <a:pt x="58449" y="71178"/>
                    <a:pt x="74002" y="71178"/>
                  </a:cubicBezTo>
                  <a:cubicBezTo>
                    <a:pt x="101345" y="71178"/>
                    <a:pt x="101846" y="99520"/>
                    <a:pt x="101846" y="104581"/>
                  </a:cubicBezTo>
                  <a:cubicBezTo>
                    <a:pt x="101846" y="122800"/>
                    <a:pt x="85792" y="179737"/>
                    <a:pt x="47161" y="179737"/>
                  </a:cubicBezTo>
                  <a:close/>
                </a:path>
              </a:pathLst>
            </a:custGeom>
            <a:solidFill>
              <a:srgbClr val="000000"/>
            </a:solidFill>
            <a:ln w="2511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id="{2D645B0B-D4CD-0779-049C-6EF1CE115B6E}"/>
                </a:ext>
              </a:extLst>
            </p:cNvPr>
            <p:cNvSpPr/>
            <p:nvPr>
              <p:custDataLst>
                <p:tags r:id="rId62"/>
              </p:custDataLst>
            </p:nvPr>
          </p:nvSpPr>
          <p:spPr>
            <a:xfrm>
              <a:off x="7621889" y="8858401"/>
              <a:ext cx="135208" cy="164230"/>
            </a:xfrm>
            <a:custGeom>
              <a:avLst/>
              <a:gdLst>
                <a:gd name="connsiteX0" fmla="*/ 135466 w 135208"/>
                <a:gd name="connsiteY0" fmla="*/ 71 h 164230"/>
                <a:gd name="connsiteX1" fmla="*/ 116652 w 135208"/>
                <a:gd name="connsiteY1" fmla="*/ 71 h 164230"/>
                <a:gd name="connsiteX2" fmla="*/ 82537 w 135208"/>
                <a:gd name="connsiteY2" fmla="*/ 57007 h 164230"/>
                <a:gd name="connsiteX3" fmla="*/ 62720 w 135208"/>
                <a:gd name="connsiteY3" fmla="*/ 97748 h 164230"/>
                <a:gd name="connsiteX4" fmla="*/ 62469 w 135208"/>
                <a:gd name="connsiteY4" fmla="*/ 97748 h 164230"/>
                <a:gd name="connsiteX5" fmla="*/ 62720 w 135208"/>
                <a:gd name="connsiteY5" fmla="*/ 91422 h 164230"/>
                <a:gd name="connsiteX6" fmla="*/ 55445 w 135208"/>
                <a:gd name="connsiteY6" fmla="*/ 39800 h 164230"/>
                <a:gd name="connsiteX7" fmla="*/ 46916 w 135208"/>
                <a:gd name="connsiteY7" fmla="*/ 71 h 164230"/>
                <a:gd name="connsiteX8" fmla="*/ 27099 w 135208"/>
                <a:gd name="connsiteY8" fmla="*/ 71 h 164230"/>
                <a:gd name="connsiteX9" fmla="*/ 51431 w 135208"/>
                <a:gd name="connsiteY9" fmla="*/ 108883 h 164230"/>
                <a:gd name="connsiteX10" fmla="*/ 52184 w 135208"/>
                <a:gd name="connsiteY10" fmla="*/ 111919 h 164230"/>
                <a:gd name="connsiteX11" fmla="*/ 38638 w 135208"/>
                <a:gd name="connsiteY11" fmla="*/ 134441 h 164230"/>
                <a:gd name="connsiteX12" fmla="*/ 21078 w 135208"/>
                <a:gd name="connsiteY12" fmla="*/ 149877 h 164230"/>
                <a:gd name="connsiteX13" fmla="*/ 2265 w 135208"/>
                <a:gd name="connsiteY13" fmla="*/ 145828 h 164230"/>
                <a:gd name="connsiteX14" fmla="*/ 258 w 135208"/>
                <a:gd name="connsiteY14" fmla="*/ 162276 h 164230"/>
                <a:gd name="connsiteX15" fmla="*/ 17817 w 135208"/>
                <a:gd name="connsiteY15" fmla="*/ 164301 h 164230"/>
                <a:gd name="connsiteX16" fmla="*/ 52936 w 135208"/>
                <a:gd name="connsiteY16" fmla="*/ 134694 h 164230"/>
                <a:gd name="connsiteX17" fmla="*/ 135466 w 135208"/>
                <a:gd name="connsiteY17" fmla="*/ 71 h 16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5208" h="164230">
                  <a:moveTo>
                    <a:pt x="135466" y="71"/>
                  </a:moveTo>
                  <a:lnTo>
                    <a:pt x="116652" y="71"/>
                  </a:lnTo>
                  <a:lnTo>
                    <a:pt x="82537" y="57007"/>
                  </a:lnTo>
                  <a:cubicBezTo>
                    <a:pt x="74760" y="70925"/>
                    <a:pt x="64977" y="88892"/>
                    <a:pt x="62720" y="97748"/>
                  </a:cubicBezTo>
                  <a:lnTo>
                    <a:pt x="62469" y="97748"/>
                  </a:lnTo>
                  <a:cubicBezTo>
                    <a:pt x="62720" y="95977"/>
                    <a:pt x="62720" y="94206"/>
                    <a:pt x="62720" y="91422"/>
                  </a:cubicBezTo>
                  <a:cubicBezTo>
                    <a:pt x="62720" y="78263"/>
                    <a:pt x="58204" y="52958"/>
                    <a:pt x="55445" y="39800"/>
                  </a:cubicBezTo>
                  <a:lnTo>
                    <a:pt x="46916" y="71"/>
                  </a:lnTo>
                  <a:lnTo>
                    <a:pt x="27099" y="71"/>
                  </a:lnTo>
                  <a:lnTo>
                    <a:pt x="51431" y="108883"/>
                  </a:lnTo>
                  <a:cubicBezTo>
                    <a:pt x="51431" y="109389"/>
                    <a:pt x="52184" y="111666"/>
                    <a:pt x="52184" y="111919"/>
                  </a:cubicBezTo>
                  <a:cubicBezTo>
                    <a:pt x="52184" y="113438"/>
                    <a:pt x="40645" y="131404"/>
                    <a:pt x="38638" y="134441"/>
                  </a:cubicBezTo>
                  <a:cubicBezTo>
                    <a:pt x="31363" y="145575"/>
                    <a:pt x="27350" y="149877"/>
                    <a:pt x="21078" y="149877"/>
                  </a:cubicBezTo>
                  <a:cubicBezTo>
                    <a:pt x="16814" y="149877"/>
                    <a:pt x="8787" y="148865"/>
                    <a:pt x="2265" y="145828"/>
                  </a:cubicBezTo>
                  <a:lnTo>
                    <a:pt x="258" y="162276"/>
                  </a:lnTo>
                  <a:cubicBezTo>
                    <a:pt x="7031" y="163795"/>
                    <a:pt x="13804" y="164301"/>
                    <a:pt x="17817" y="164301"/>
                  </a:cubicBezTo>
                  <a:cubicBezTo>
                    <a:pt x="25092" y="164301"/>
                    <a:pt x="35377" y="163289"/>
                    <a:pt x="52936" y="134694"/>
                  </a:cubicBezTo>
                  <a:lnTo>
                    <a:pt x="135466" y="71"/>
                  </a:lnTo>
                  <a:close/>
                </a:path>
              </a:pathLst>
            </a:custGeom>
            <a:solidFill>
              <a:srgbClr val="000000"/>
            </a:solidFill>
            <a:ln w="2511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F10D125A-CE7C-B11E-289C-00073EB69696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>
              <a:off x="7474525" y="9073623"/>
              <a:ext cx="289965" cy="10121"/>
            </a:xfrm>
            <a:custGeom>
              <a:avLst/>
              <a:gdLst>
                <a:gd name="connsiteX0" fmla="*/ 0 w 289965"/>
                <a:gd name="connsiteY0" fmla="*/ 0 h 10121"/>
                <a:gd name="connsiteX1" fmla="*/ 289965 w 289965"/>
                <a:gd name="connsiteY1" fmla="*/ 0 h 10121"/>
                <a:gd name="connsiteX2" fmla="*/ 289965 w 289965"/>
                <a:gd name="connsiteY2" fmla="*/ 10121 h 10121"/>
                <a:gd name="connsiteX3" fmla="*/ 0 w 289965"/>
                <a:gd name="connsiteY3" fmla="*/ 10121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965" h="10121">
                  <a:moveTo>
                    <a:pt x="0" y="0"/>
                  </a:moveTo>
                  <a:lnTo>
                    <a:pt x="289965" y="0"/>
                  </a:lnTo>
                  <a:lnTo>
                    <a:pt x="289965" y="10121"/>
                  </a:lnTo>
                  <a:lnTo>
                    <a:pt x="0" y="10121"/>
                  </a:lnTo>
                  <a:close/>
                </a:path>
              </a:pathLst>
            </a:custGeom>
            <a:solidFill>
              <a:srgbClr val="000000"/>
            </a:solidFill>
            <a:ln w="2511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05E9FA19-3166-F6A8-0FC9-9D4B7BBEBCC9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>
              <a:off x="7485953" y="9134343"/>
              <a:ext cx="131947" cy="186751"/>
            </a:xfrm>
            <a:custGeom>
              <a:avLst/>
              <a:gdLst>
                <a:gd name="connsiteX0" fmla="*/ 106362 w 131947"/>
                <a:gd name="connsiteY0" fmla="*/ 95485 h 186751"/>
                <a:gd name="connsiteX1" fmla="*/ 74002 w 131947"/>
                <a:gd name="connsiteY1" fmla="*/ 65624 h 186751"/>
                <a:gd name="connsiteX2" fmla="*/ 22829 w 131947"/>
                <a:gd name="connsiteY2" fmla="*/ 89411 h 186751"/>
                <a:gd name="connsiteX3" fmla="*/ 252 w 131947"/>
                <a:gd name="connsiteY3" fmla="*/ 141793 h 186751"/>
                <a:gd name="connsiteX4" fmla="*/ 46408 w 131947"/>
                <a:gd name="connsiteY4" fmla="*/ 186836 h 186751"/>
                <a:gd name="connsiteX5" fmla="*/ 132199 w 131947"/>
                <a:gd name="connsiteY5" fmla="*/ 65624 h 186751"/>
                <a:gd name="connsiteX6" fmla="*/ 78016 w 131947"/>
                <a:gd name="connsiteY6" fmla="*/ 84 h 186751"/>
                <a:gd name="connsiteX7" fmla="*/ 30103 w 131947"/>
                <a:gd name="connsiteY7" fmla="*/ 40066 h 186751"/>
                <a:gd name="connsiteX8" fmla="*/ 39636 w 131947"/>
                <a:gd name="connsiteY8" fmla="*/ 48923 h 186751"/>
                <a:gd name="connsiteX9" fmla="*/ 53181 w 131947"/>
                <a:gd name="connsiteY9" fmla="*/ 35511 h 186751"/>
                <a:gd name="connsiteX10" fmla="*/ 41392 w 131947"/>
                <a:gd name="connsiteY10" fmla="*/ 26655 h 186751"/>
                <a:gd name="connsiteX11" fmla="*/ 77514 w 131947"/>
                <a:gd name="connsiteY11" fmla="*/ 6411 h 186751"/>
                <a:gd name="connsiteX12" fmla="*/ 113386 w 131947"/>
                <a:gd name="connsiteY12" fmla="*/ 52213 h 186751"/>
                <a:gd name="connsiteX13" fmla="*/ 106613 w 131947"/>
                <a:gd name="connsiteY13" fmla="*/ 95485 h 186751"/>
                <a:gd name="connsiteX14" fmla="*/ 106362 w 131947"/>
                <a:gd name="connsiteY14" fmla="*/ 95485 h 186751"/>
                <a:gd name="connsiteX15" fmla="*/ 47161 w 131947"/>
                <a:gd name="connsiteY15" fmla="*/ 179751 h 186751"/>
                <a:gd name="connsiteX16" fmla="*/ 19568 w 131947"/>
                <a:gd name="connsiteY16" fmla="*/ 151156 h 186751"/>
                <a:gd name="connsiteX17" fmla="*/ 36124 w 131947"/>
                <a:gd name="connsiteY17" fmla="*/ 93713 h 186751"/>
                <a:gd name="connsiteX18" fmla="*/ 74002 w 131947"/>
                <a:gd name="connsiteY18" fmla="*/ 71192 h 186751"/>
                <a:gd name="connsiteX19" fmla="*/ 101846 w 131947"/>
                <a:gd name="connsiteY19" fmla="*/ 104594 h 186751"/>
                <a:gd name="connsiteX20" fmla="*/ 47161 w 131947"/>
                <a:gd name="connsiteY20" fmla="*/ 179751 h 18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1947" h="186751">
                  <a:moveTo>
                    <a:pt x="106362" y="95485"/>
                  </a:moveTo>
                  <a:cubicBezTo>
                    <a:pt x="103853" y="79795"/>
                    <a:pt x="93568" y="65624"/>
                    <a:pt x="74002" y="65624"/>
                  </a:cubicBezTo>
                  <a:cubicBezTo>
                    <a:pt x="58700" y="65624"/>
                    <a:pt x="42395" y="69673"/>
                    <a:pt x="22829" y="89411"/>
                  </a:cubicBezTo>
                  <a:cubicBezTo>
                    <a:pt x="2008" y="110415"/>
                    <a:pt x="252" y="133948"/>
                    <a:pt x="252" y="141793"/>
                  </a:cubicBezTo>
                  <a:cubicBezTo>
                    <a:pt x="252" y="157482"/>
                    <a:pt x="11289" y="186836"/>
                    <a:pt x="46408" y="186836"/>
                  </a:cubicBezTo>
                  <a:cubicBezTo>
                    <a:pt x="106111" y="186836"/>
                    <a:pt x="132199" y="101811"/>
                    <a:pt x="132199" y="65624"/>
                  </a:cubicBezTo>
                  <a:cubicBezTo>
                    <a:pt x="132199" y="25389"/>
                    <a:pt x="108870" y="84"/>
                    <a:pt x="78016" y="84"/>
                  </a:cubicBezTo>
                  <a:cubicBezTo>
                    <a:pt x="41642" y="84"/>
                    <a:pt x="30103" y="32981"/>
                    <a:pt x="30103" y="40066"/>
                  </a:cubicBezTo>
                  <a:cubicBezTo>
                    <a:pt x="30103" y="43609"/>
                    <a:pt x="32110" y="48923"/>
                    <a:pt x="39636" y="48923"/>
                  </a:cubicBezTo>
                  <a:cubicBezTo>
                    <a:pt x="47914" y="48923"/>
                    <a:pt x="53181" y="41332"/>
                    <a:pt x="53181" y="35511"/>
                  </a:cubicBezTo>
                  <a:cubicBezTo>
                    <a:pt x="53181" y="26655"/>
                    <a:pt x="45405" y="26655"/>
                    <a:pt x="41392" y="26655"/>
                  </a:cubicBezTo>
                  <a:cubicBezTo>
                    <a:pt x="52429" y="7929"/>
                    <a:pt x="70239" y="6411"/>
                    <a:pt x="77514" y="6411"/>
                  </a:cubicBezTo>
                  <a:cubicBezTo>
                    <a:pt x="95826" y="6411"/>
                    <a:pt x="113386" y="19569"/>
                    <a:pt x="113386" y="52213"/>
                  </a:cubicBezTo>
                  <a:cubicBezTo>
                    <a:pt x="113386" y="62082"/>
                    <a:pt x="111880" y="74987"/>
                    <a:pt x="106613" y="95485"/>
                  </a:cubicBezTo>
                  <a:lnTo>
                    <a:pt x="106362" y="95485"/>
                  </a:lnTo>
                  <a:close/>
                  <a:moveTo>
                    <a:pt x="47161" y="179751"/>
                  </a:moveTo>
                  <a:cubicBezTo>
                    <a:pt x="19568" y="179751"/>
                    <a:pt x="19568" y="153686"/>
                    <a:pt x="19568" y="151156"/>
                  </a:cubicBezTo>
                  <a:cubicBezTo>
                    <a:pt x="19568" y="144323"/>
                    <a:pt x="25839" y="108896"/>
                    <a:pt x="36124" y="93713"/>
                  </a:cubicBezTo>
                  <a:cubicBezTo>
                    <a:pt x="46158" y="79289"/>
                    <a:pt x="58449" y="71192"/>
                    <a:pt x="74002" y="71192"/>
                  </a:cubicBezTo>
                  <a:cubicBezTo>
                    <a:pt x="101345" y="71192"/>
                    <a:pt x="101846" y="99533"/>
                    <a:pt x="101846" y="104594"/>
                  </a:cubicBezTo>
                  <a:cubicBezTo>
                    <a:pt x="101846" y="122814"/>
                    <a:pt x="85792" y="179751"/>
                    <a:pt x="47161" y="179751"/>
                  </a:cubicBezTo>
                  <a:close/>
                </a:path>
              </a:pathLst>
            </a:custGeom>
            <a:solidFill>
              <a:srgbClr val="000000"/>
            </a:solidFill>
            <a:ln w="2511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308113E6-2FF5-9030-4D6B-26F92C44B7C7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>
              <a:off x="7642097" y="9200389"/>
              <a:ext cx="114136" cy="164230"/>
            </a:xfrm>
            <a:custGeom>
              <a:avLst/>
              <a:gdLst>
                <a:gd name="connsiteX0" fmla="*/ 114395 w 114136"/>
                <a:gd name="connsiteY0" fmla="*/ 84 h 164230"/>
                <a:gd name="connsiteX1" fmla="*/ 95581 w 114136"/>
                <a:gd name="connsiteY1" fmla="*/ 84 h 164230"/>
                <a:gd name="connsiteX2" fmla="*/ 92069 w 114136"/>
                <a:gd name="connsiteY2" fmla="*/ 17039 h 164230"/>
                <a:gd name="connsiteX3" fmla="*/ 60964 w 114136"/>
                <a:gd name="connsiteY3" fmla="*/ 84 h 164230"/>
                <a:gd name="connsiteX4" fmla="*/ 258 w 114136"/>
                <a:gd name="connsiteY4" fmla="*/ 76000 h 164230"/>
                <a:gd name="connsiteX5" fmla="*/ 32116 w 114136"/>
                <a:gd name="connsiteY5" fmla="*/ 118006 h 164230"/>
                <a:gd name="connsiteX6" fmla="*/ 73005 w 114136"/>
                <a:gd name="connsiteY6" fmla="*/ 102823 h 164230"/>
                <a:gd name="connsiteX7" fmla="*/ 60211 w 114136"/>
                <a:gd name="connsiteY7" fmla="*/ 164314 h 164230"/>
                <a:gd name="connsiteX8" fmla="*/ 79777 w 114136"/>
                <a:gd name="connsiteY8" fmla="*/ 164314 h 164230"/>
                <a:gd name="connsiteX9" fmla="*/ 114395 w 114136"/>
                <a:gd name="connsiteY9" fmla="*/ 84 h 164230"/>
                <a:gd name="connsiteX10" fmla="*/ 78523 w 114136"/>
                <a:gd name="connsiteY10" fmla="*/ 80554 h 164230"/>
                <a:gd name="connsiteX11" fmla="*/ 66482 w 114136"/>
                <a:gd name="connsiteY11" fmla="*/ 95484 h 164230"/>
                <a:gd name="connsiteX12" fmla="*/ 46665 w 114136"/>
                <a:gd name="connsiteY12" fmla="*/ 102570 h 164230"/>
                <a:gd name="connsiteX13" fmla="*/ 20326 w 114136"/>
                <a:gd name="connsiteY13" fmla="*/ 70432 h 164230"/>
                <a:gd name="connsiteX14" fmla="*/ 66984 w 114136"/>
                <a:gd name="connsiteY14" fmla="*/ 16280 h 164230"/>
                <a:gd name="connsiteX15" fmla="*/ 87052 w 114136"/>
                <a:gd name="connsiteY15" fmla="*/ 39813 h 164230"/>
                <a:gd name="connsiteX16" fmla="*/ 86049 w 114136"/>
                <a:gd name="connsiteY16" fmla="*/ 44368 h 164230"/>
                <a:gd name="connsiteX17" fmla="*/ 78523 w 114136"/>
                <a:gd name="connsiteY17" fmla="*/ 80554 h 16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136" h="164230">
                  <a:moveTo>
                    <a:pt x="114395" y="84"/>
                  </a:moveTo>
                  <a:lnTo>
                    <a:pt x="95581" y="84"/>
                  </a:lnTo>
                  <a:lnTo>
                    <a:pt x="92069" y="17039"/>
                  </a:lnTo>
                  <a:cubicBezTo>
                    <a:pt x="88557" y="11472"/>
                    <a:pt x="78523" y="84"/>
                    <a:pt x="60964" y="84"/>
                  </a:cubicBezTo>
                  <a:cubicBezTo>
                    <a:pt x="31614" y="84"/>
                    <a:pt x="258" y="35005"/>
                    <a:pt x="258" y="76000"/>
                  </a:cubicBezTo>
                  <a:cubicBezTo>
                    <a:pt x="258" y="99786"/>
                    <a:pt x="12048" y="118006"/>
                    <a:pt x="32116" y="118006"/>
                  </a:cubicBezTo>
                  <a:cubicBezTo>
                    <a:pt x="49675" y="118006"/>
                    <a:pt x="64977" y="108896"/>
                    <a:pt x="73005" y="102823"/>
                  </a:cubicBezTo>
                  <a:lnTo>
                    <a:pt x="60211" y="164314"/>
                  </a:lnTo>
                  <a:lnTo>
                    <a:pt x="79777" y="164314"/>
                  </a:lnTo>
                  <a:lnTo>
                    <a:pt x="114395" y="84"/>
                  </a:lnTo>
                  <a:close/>
                  <a:moveTo>
                    <a:pt x="78523" y="80554"/>
                  </a:moveTo>
                  <a:cubicBezTo>
                    <a:pt x="77269" y="86628"/>
                    <a:pt x="71499" y="91942"/>
                    <a:pt x="66482" y="95484"/>
                  </a:cubicBezTo>
                  <a:cubicBezTo>
                    <a:pt x="59459" y="100546"/>
                    <a:pt x="52184" y="102570"/>
                    <a:pt x="46665" y="102570"/>
                  </a:cubicBezTo>
                  <a:cubicBezTo>
                    <a:pt x="29607" y="102570"/>
                    <a:pt x="20326" y="87640"/>
                    <a:pt x="20326" y="70432"/>
                  </a:cubicBezTo>
                  <a:cubicBezTo>
                    <a:pt x="20326" y="41079"/>
                    <a:pt x="44658" y="16280"/>
                    <a:pt x="66984" y="16280"/>
                  </a:cubicBezTo>
                  <a:cubicBezTo>
                    <a:pt x="87052" y="16280"/>
                    <a:pt x="87052" y="39560"/>
                    <a:pt x="87052" y="39813"/>
                  </a:cubicBezTo>
                  <a:lnTo>
                    <a:pt x="86049" y="44368"/>
                  </a:lnTo>
                  <a:lnTo>
                    <a:pt x="78523" y="80554"/>
                  </a:lnTo>
                  <a:close/>
                </a:path>
              </a:pathLst>
            </a:custGeom>
            <a:solidFill>
              <a:srgbClr val="000000"/>
            </a:solidFill>
            <a:ln w="2511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984DC662-A49B-0834-217F-76AC9BEC207F}"/>
                </a:ext>
              </a:extLst>
            </p:cNvPr>
            <p:cNvSpPr/>
            <p:nvPr>
              <p:custDataLst>
                <p:tags r:id="rId66"/>
              </p:custDataLst>
            </p:nvPr>
          </p:nvSpPr>
          <p:spPr>
            <a:xfrm>
              <a:off x="7834728" y="8789572"/>
              <a:ext cx="131947" cy="186751"/>
            </a:xfrm>
            <a:custGeom>
              <a:avLst/>
              <a:gdLst>
                <a:gd name="connsiteX0" fmla="*/ 106376 w 131947"/>
                <a:gd name="connsiteY0" fmla="*/ 95471 h 186751"/>
                <a:gd name="connsiteX1" fmla="*/ 74016 w 131947"/>
                <a:gd name="connsiteY1" fmla="*/ 65611 h 186751"/>
                <a:gd name="connsiteX2" fmla="*/ 22842 w 131947"/>
                <a:gd name="connsiteY2" fmla="*/ 89398 h 186751"/>
                <a:gd name="connsiteX3" fmla="*/ 266 w 131947"/>
                <a:gd name="connsiteY3" fmla="*/ 141779 h 186751"/>
                <a:gd name="connsiteX4" fmla="*/ 46422 w 131947"/>
                <a:gd name="connsiteY4" fmla="*/ 186822 h 186751"/>
                <a:gd name="connsiteX5" fmla="*/ 132213 w 131947"/>
                <a:gd name="connsiteY5" fmla="*/ 65611 h 186751"/>
                <a:gd name="connsiteX6" fmla="*/ 78030 w 131947"/>
                <a:gd name="connsiteY6" fmla="*/ 71 h 186751"/>
                <a:gd name="connsiteX7" fmla="*/ 30117 w 131947"/>
                <a:gd name="connsiteY7" fmla="*/ 40053 h 186751"/>
                <a:gd name="connsiteX8" fmla="*/ 39649 w 131947"/>
                <a:gd name="connsiteY8" fmla="*/ 48910 h 186751"/>
                <a:gd name="connsiteX9" fmla="*/ 53195 w 131947"/>
                <a:gd name="connsiteY9" fmla="*/ 35498 h 186751"/>
                <a:gd name="connsiteX10" fmla="*/ 41405 w 131947"/>
                <a:gd name="connsiteY10" fmla="*/ 26641 h 186751"/>
                <a:gd name="connsiteX11" fmla="*/ 77528 w 131947"/>
                <a:gd name="connsiteY11" fmla="*/ 6397 h 186751"/>
                <a:gd name="connsiteX12" fmla="*/ 113399 w 131947"/>
                <a:gd name="connsiteY12" fmla="*/ 52199 h 186751"/>
                <a:gd name="connsiteX13" fmla="*/ 106626 w 131947"/>
                <a:gd name="connsiteY13" fmla="*/ 95471 h 186751"/>
                <a:gd name="connsiteX14" fmla="*/ 106376 w 131947"/>
                <a:gd name="connsiteY14" fmla="*/ 95471 h 186751"/>
                <a:gd name="connsiteX15" fmla="*/ 47175 w 131947"/>
                <a:gd name="connsiteY15" fmla="*/ 179737 h 186751"/>
                <a:gd name="connsiteX16" fmla="*/ 19581 w 131947"/>
                <a:gd name="connsiteY16" fmla="*/ 151142 h 186751"/>
                <a:gd name="connsiteX17" fmla="*/ 36137 w 131947"/>
                <a:gd name="connsiteY17" fmla="*/ 93700 h 186751"/>
                <a:gd name="connsiteX18" fmla="*/ 74016 w 131947"/>
                <a:gd name="connsiteY18" fmla="*/ 71178 h 186751"/>
                <a:gd name="connsiteX19" fmla="*/ 101860 w 131947"/>
                <a:gd name="connsiteY19" fmla="*/ 104581 h 186751"/>
                <a:gd name="connsiteX20" fmla="*/ 47175 w 131947"/>
                <a:gd name="connsiteY20" fmla="*/ 179737 h 18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1947" h="186751">
                  <a:moveTo>
                    <a:pt x="106376" y="95471"/>
                  </a:moveTo>
                  <a:cubicBezTo>
                    <a:pt x="103867" y="79782"/>
                    <a:pt x="93582" y="65611"/>
                    <a:pt x="74016" y="65611"/>
                  </a:cubicBezTo>
                  <a:cubicBezTo>
                    <a:pt x="58714" y="65611"/>
                    <a:pt x="42409" y="69660"/>
                    <a:pt x="22842" y="89398"/>
                  </a:cubicBezTo>
                  <a:cubicBezTo>
                    <a:pt x="2022" y="110401"/>
                    <a:pt x="266" y="133935"/>
                    <a:pt x="266" y="141779"/>
                  </a:cubicBezTo>
                  <a:cubicBezTo>
                    <a:pt x="266" y="157468"/>
                    <a:pt x="11303" y="186822"/>
                    <a:pt x="46422" y="186822"/>
                  </a:cubicBezTo>
                  <a:cubicBezTo>
                    <a:pt x="106125" y="186822"/>
                    <a:pt x="132213" y="101797"/>
                    <a:pt x="132213" y="65611"/>
                  </a:cubicBezTo>
                  <a:cubicBezTo>
                    <a:pt x="132213" y="25376"/>
                    <a:pt x="108884" y="71"/>
                    <a:pt x="78030" y="71"/>
                  </a:cubicBezTo>
                  <a:cubicBezTo>
                    <a:pt x="41656" y="71"/>
                    <a:pt x="30117" y="32967"/>
                    <a:pt x="30117" y="40053"/>
                  </a:cubicBezTo>
                  <a:cubicBezTo>
                    <a:pt x="30117" y="43595"/>
                    <a:pt x="32124" y="48910"/>
                    <a:pt x="39649" y="48910"/>
                  </a:cubicBezTo>
                  <a:cubicBezTo>
                    <a:pt x="47927" y="48910"/>
                    <a:pt x="53195" y="41318"/>
                    <a:pt x="53195" y="35498"/>
                  </a:cubicBezTo>
                  <a:cubicBezTo>
                    <a:pt x="53195" y="26641"/>
                    <a:pt x="45419" y="26641"/>
                    <a:pt x="41405" y="26641"/>
                  </a:cubicBezTo>
                  <a:cubicBezTo>
                    <a:pt x="52443" y="7915"/>
                    <a:pt x="70253" y="6397"/>
                    <a:pt x="77528" y="6397"/>
                  </a:cubicBezTo>
                  <a:cubicBezTo>
                    <a:pt x="95840" y="6397"/>
                    <a:pt x="113399" y="19556"/>
                    <a:pt x="113399" y="52199"/>
                  </a:cubicBezTo>
                  <a:cubicBezTo>
                    <a:pt x="113399" y="62068"/>
                    <a:pt x="111894" y="74974"/>
                    <a:pt x="106626" y="95471"/>
                  </a:cubicBezTo>
                  <a:lnTo>
                    <a:pt x="106376" y="95471"/>
                  </a:lnTo>
                  <a:close/>
                  <a:moveTo>
                    <a:pt x="47175" y="179737"/>
                  </a:moveTo>
                  <a:cubicBezTo>
                    <a:pt x="19581" y="179737"/>
                    <a:pt x="19581" y="153673"/>
                    <a:pt x="19581" y="151142"/>
                  </a:cubicBezTo>
                  <a:cubicBezTo>
                    <a:pt x="19581" y="144310"/>
                    <a:pt x="25853" y="108883"/>
                    <a:pt x="36137" y="93700"/>
                  </a:cubicBezTo>
                  <a:cubicBezTo>
                    <a:pt x="46172" y="79276"/>
                    <a:pt x="58463" y="71178"/>
                    <a:pt x="74016" y="71178"/>
                  </a:cubicBezTo>
                  <a:cubicBezTo>
                    <a:pt x="101359" y="71178"/>
                    <a:pt x="101860" y="99520"/>
                    <a:pt x="101860" y="104581"/>
                  </a:cubicBezTo>
                  <a:cubicBezTo>
                    <a:pt x="101860" y="122800"/>
                    <a:pt x="85806" y="179737"/>
                    <a:pt x="47175" y="179737"/>
                  </a:cubicBezTo>
                  <a:close/>
                </a:path>
              </a:pathLst>
            </a:custGeom>
            <a:solidFill>
              <a:srgbClr val="000000"/>
            </a:solidFill>
            <a:ln w="2511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FF12BFDD-0AC0-E26F-91FD-08FD8CB73FA3}"/>
                </a:ext>
              </a:extLst>
            </p:cNvPr>
            <p:cNvSpPr/>
            <p:nvPr>
              <p:custDataLst>
                <p:tags r:id="rId67"/>
              </p:custDataLst>
            </p:nvPr>
          </p:nvSpPr>
          <p:spPr>
            <a:xfrm>
              <a:off x="7990872" y="8855618"/>
              <a:ext cx="114136" cy="164230"/>
            </a:xfrm>
            <a:custGeom>
              <a:avLst/>
              <a:gdLst>
                <a:gd name="connsiteX0" fmla="*/ 114409 w 114136"/>
                <a:gd name="connsiteY0" fmla="*/ 71 h 164230"/>
                <a:gd name="connsiteX1" fmla="*/ 95595 w 114136"/>
                <a:gd name="connsiteY1" fmla="*/ 71 h 164230"/>
                <a:gd name="connsiteX2" fmla="*/ 92083 w 114136"/>
                <a:gd name="connsiteY2" fmla="*/ 17025 h 164230"/>
                <a:gd name="connsiteX3" fmla="*/ 60978 w 114136"/>
                <a:gd name="connsiteY3" fmla="*/ 71 h 164230"/>
                <a:gd name="connsiteX4" fmla="*/ 272 w 114136"/>
                <a:gd name="connsiteY4" fmla="*/ 75986 h 164230"/>
                <a:gd name="connsiteX5" fmla="*/ 32130 w 114136"/>
                <a:gd name="connsiteY5" fmla="*/ 117992 h 164230"/>
                <a:gd name="connsiteX6" fmla="*/ 73018 w 114136"/>
                <a:gd name="connsiteY6" fmla="*/ 102809 h 164230"/>
                <a:gd name="connsiteX7" fmla="*/ 60225 w 114136"/>
                <a:gd name="connsiteY7" fmla="*/ 164301 h 164230"/>
                <a:gd name="connsiteX8" fmla="*/ 79791 w 114136"/>
                <a:gd name="connsiteY8" fmla="*/ 164301 h 164230"/>
                <a:gd name="connsiteX9" fmla="*/ 114409 w 114136"/>
                <a:gd name="connsiteY9" fmla="*/ 71 h 164230"/>
                <a:gd name="connsiteX10" fmla="*/ 78537 w 114136"/>
                <a:gd name="connsiteY10" fmla="*/ 80541 h 164230"/>
                <a:gd name="connsiteX11" fmla="*/ 66496 w 114136"/>
                <a:gd name="connsiteY11" fmla="*/ 95471 h 164230"/>
                <a:gd name="connsiteX12" fmla="*/ 46679 w 114136"/>
                <a:gd name="connsiteY12" fmla="*/ 102556 h 164230"/>
                <a:gd name="connsiteX13" fmla="*/ 20340 w 114136"/>
                <a:gd name="connsiteY13" fmla="*/ 70419 h 164230"/>
                <a:gd name="connsiteX14" fmla="*/ 66998 w 114136"/>
                <a:gd name="connsiteY14" fmla="*/ 16266 h 164230"/>
                <a:gd name="connsiteX15" fmla="*/ 87066 w 114136"/>
                <a:gd name="connsiteY15" fmla="*/ 39800 h 164230"/>
                <a:gd name="connsiteX16" fmla="*/ 86063 w 114136"/>
                <a:gd name="connsiteY16" fmla="*/ 44355 h 164230"/>
                <a:gd name="connsiteX17" fmla="*/ 78537 w 114136"/>
                <a:gd name="connsiteY17" fmla="*/ 80541 h 16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136" h="164230">
                  <a:moveTo>
                    <a:pt x="114409" y="71"/>
                  </a:moveTo>
                  <a:lnTo>
                    <a:pt x="95595" y="71"/>
                  </a:lnTo>
                  <a:lnTo>
                    <a:pt x="92083" y="17025"/>
                  </a:lnTo>
                  <a:cubicBezTo>
                    <a:pt x="88571" y="11458"/>
                    <a:pt x="78537" y="71"/>
                    <a:pt x="60978" y="71"/>
                  </a:cubicBezTo>
                  <a:cubicBezTo>
                    <a:pt x="31628" y="71"/>
                    <a:pt x="272" y="34992"/>
                    <a:pt x="272" y="75986"/>
                  </a:cubicBezTo>
                  <a:cubicBezTo>
                    <a:pt x="272" y="99773"/>
                    <a:pt x="12062" y="117992"/>
                    <a:pt x="32130" y="117992"/>
                  </a:cubicBezTo>
                  <a:cubicBezTo>
                    <a:pt x="49689" y="117992"/>
                    <a:pt x="64991" y="108883"/>
                    <a:pt x="73018" y="102809"/>
                  </a:cubicBezTo>
                  <a:lnTo>
                    <a:pt x="60225" y="164301"/>
                  </a:lnTo>
                  <a:lnTo>
                    <a:pt x="79791" y="164301"/>
                  </a:lnTo>
                  <a:lnTo>
                    <a:pt x="114409" y="71"/>
                  </a:lnTo>
                  <a:close/>
                  <a:moveTo>
                    <a:pt x="78537" y="80541"/>
                  </a:moveTo>
                  <a:cubicBezTo>
                    <a:pt x="77283" y="86614"/>
                    <a:pt x="71513" y="91928"/>
                    <a:pt x="66496" y="95471"/>
                  </a:cubicBezTo>
                  <a:cubicBezTo>
                    <a:pt x="59472" y="100532"/>
                    <a:pt x="52198" y="102556"/>
                    <a:pt x="46679" y="102556"/>
                  </a:cubicBezTo>
                  <a:cubicBezTo>
                    <a:pt x="29621" y="102556"/>
                    <a:pt x="20340" y="87626"/>
                    <a:pt x="20340" y="70419"/>
                  </a:cubicBezTo>
                  <a:cubicBezTo>
                    <a:pt x="20340" y="41065"/>
                    <a:pt x="44672" y="16266"/>
                    <a:pt x="66998" y="16266"/>
                  </a:cubicBezTo>
                  <a:cubicBezTo>
                    <a:pt x="87066" y="16266"/>
                    <a:pt x="87066" y="39547"/>
                    <a:pt x="87066" y="39800"/>
                  </a:cubicBezTo>
                  <a:lnTo>
                    <a:pt x="86063" y="44355"/>
                  </a:lnTo>
                  <a:lnTo>
                    <a:pt x="78537" y="80541"/>
                  </a:lnTo>
                  <a:close/>
                </a:path>
              </a:pathLst>
            </a:custGeom>
            <a:solidFill>
              <a:srgbClr val="000000"/>
            </a:solidFill>
            <a:ln w="2511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459" name="Freeform 458">
              <a:extLst>
                <a:ext uri="{FF2B5EF4-FFF2-40B4-BE49-F238E27FC236}">
                  <a16:creationId xmlns:a16="http://schemas.microsoft.com/office/drawing/2014/main" id="{DDAC7B42-2154-3DA2-8882-1617D0817724}"/>
                </a:ext>
              </a:extLst>
            </p:cNvPr>
            <p:cNvSpPr/>
            <p:nvPr>
              <p:custDataLst>
                <p:tags r:id="rId68"/>
              </p:custDataLst>
            </p:nvPr>
          </p:nvSpPr>
          <p:spPr>
            <a:xfrm>
              <a:off x="7824694" y="9073623"/>
              <a:ext cx="287177" cy="10121"/>
            </a:xfrm>
            <a:custGeom>
              <a:avLst/>
              <a:gdLst>
                <a:gd name="connsiteX0" fmla="*/ 0 w 287177"/>
                <a:gd name="connsiteY0" fmla="*/ 0 h 10121"/>
                <a:gd name="connsiteX1" fmla="*/ 287177 w 287177"/>
                <a:gd name="connsiteY1" fmla="*/ 0 h 10121"/>
                <a:gd name="connsiteX2" fmla="*/ 287177 w 287177"/>
                <a:gd name="connsiteY2" fmla="*/ 10121 h 10121"/>
                <a:gd name="connsiteX3" fmla="*/ 0 w 287177"/>
                <a:gd name="connsiteY3" fmla="*/ 10121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177" h="10121">
                  <a:moveTo>
                    <a:pt x="0" y="0"/>
                  </a:moveTo>
                  <a:lnTo>
                    <a:pt x="287177" y="0"/>
                  </a:lnTo>
                  <a:lnTo>
                    <a:pt x="287177" y="10121"/>
                  </a:lnTo>
                  <a:lnTo>
                    <a:pt x="0" y="10121"/>
                  </a:lnTo>
                  <a:close/>
                </a:path>
              </a:pathLst>
            </a:custGeom>
            <a:solidFill>
              <a:srgbClr val="000000"/>
            </a:solidFill>
            <a:ln w="2511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919E60BB-06F6-42E3-3EFE-30DD21E41154}"/>
                </a:ext>
              </a:extLst>
            </p:cNvPr>
            <p:cNvSpPr/>
            <p:nvPr>
              <p:custDataLst>
                <p:tags r:id="rId69"/>
              </p:custDataLst>
            </p:nvPr>
          </p:nvSpPr>
          <p:spPr>
            <a:xfrm>
              <a:off x="7835078" y="9134343"/>
              <a:ext cx="131947" cy="186751"/>
            </a:xfrm>
            <a:custGeom>
              <a:avLst/>
              <a:gdLst>
                <a:gd name="connsiteX0" fmla="*/ 106376 w 131947"/>
                <a:gd name="connsiteY0" fmla="*/ 95485 h 186751"/>
                <a:gd name="connsiteX1" fmla="*/ 74016 w 131947"/>
                <a:gd name="connsiteY1" fmla="*/ 65624 h 186751"/>
                <a:gd name="connsiteX2" fmla="*/ 22842 w 131947"/>
                <a:gd name="connsiteY2" fmla="*/ 89411 h 186751"/>
                <a:gd name="connsiteX3" fmla="*/ 266 w 131947"/>
                <a:gd name="connsiteY3" fmla="*/ 141793 h 186751"/>
                <a:gd name="connsiteX4" fmla="*/ 46422 w 131947"/>
                <a:gd name="connsiteY4" fmla="*/ 186836 h 186751"/>
                <a:gd name="connsiteX5" fmla="*/ 132213 w 131947"/>
                <a:gd name="connsiteY5" fmla="*/ 65624 h 186751"/>
                <a:gd name="connsiteX6" fmla="*/ 78030 w 131947"/>
                <a:gd name="connsiteY6" fmla="*/ 84 h 186751"/>
                <a:gd name="connsiteX7" fmla="*/ 30117 w 131947"/>
                <a:gd name="connsiteY7" fmla="*/ 40066 h 186751"/>
                <a:gd name="connsiteX8" fmla="*/ 39649 w 131947"/>
                <a:gd name="connsiteY8" fmla="*/ 48923 h 186751"/>
                <a:gd name="connsiteX9" fmla="*/ 53195 w 131947"/>
                <a:gd name="connsiteY9" fmla="*/ 35511 h 186751"/>
                <a:gd name="connsiteX10" fmla="*/ 41405 w 131947"/>
                <a:gd name="connsiteY10" fmla="*/ 26655 h 186751"/>
                <a:gd name="connsiteX11" fmla="*/ 77528 w 131947"/>
                <a:gd name="connsiteY11" fmla="*/ 6411 h 186751"/>
                <a:gd name="connsiteX12" fmla="*/ 113399 w 131947"/>
                <a:gd name="connsiteY12" fmla="*/ 52213 h 186751"/>
                <a:gd name="connsiteX13" fmla="*/ 106627 w 131947"/>
                <a:gd name="connsiteY13" fmla="*/ 95485 h 186751"/>
                <a:gd name="connsiteX14" fmla="*/ 106376 w 131947"/>
                <a:gd name="connsiteY14" fmla="*/ 95485 h 186751"/>
                <a:gd name="connsiteX15" fmla="*/ 47175 w 131947"/>
                <a:gd name="connsiteY15" fmla="*/ 179751 h 186751"/>
                <a:gd name="connsiteX16" fmla="*/ 19581 w 131947"/>
                <a:gd name="connsiteY16" fmla="*/ 151156 h 186751"/>
                <a:gd name="connsiteX17" fmla="*/ 36137 w 131947"/>
                <a:gd name="connsiteY17" fmla="*/ 93713 h 186751"/>
                <a:gd name="connsiteX18" fmla="*/ 74016 w 131947"/>
                <a:gd name="connsiteY18" fmla="*/ 71192 h 186751"/>
                <a:gd name="connsiteX19" fmla="*/ 101860 w 131947"/>
                <a:gd name="connsiteY19" fmla="*/ 104594 h 186751"/>
                <a:gd name="connsiteX20" fmla="*/ 47175 w 131947"/>
                <a:gd name="connsiteY20" fmla="*/ 179751 h 18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1947" h="186751">
                  <a:moveTo>
                    <a:pt x="106376" y="95485"/>
                  </a:moveTo>
                  <a:cubicBezTo>
                    <a:pt x="103867" y="79795"/>
                    <a:pt x="93582" y="65624"/>
                    <a:pt x="74016" y="65624"/>
                  </a:cubicBezTo>
                  <a:cubicBezTo>
                    <a:pt x="58714" y="65624"/>
                    <a:pt x="42409" y="69673"/>
                    <a:pt x="22842" y="89411"/>
                  </a:cubicBezTo>
                  <a:cubicBezTo>
                    <a:pt x="2022" y="110415"/>
                    <a:pt x="266" y="133948"/>
                    <a:pt x="266" y="141793"/>
                  </a:cubicBezTo>
                  <a:cubicBezTo>
                    <a:pt x="266" y="157482"/>
                    <a:pt x="11303" y="186836"/>
                    <a:pt x="46422" y="186836"/>
                  </a:cubicBezTo>
                  <a:cubicBezTo>
                    <a:pt x="106125" y="186836"/>
                    <a:pt x="132213" y="101811"/>
                    <a:pt x="132213" y="65624"/>
                  </a:cubicBezTo>
                  <a:cubicBezTo>
                    <a:pt x="132213" y="25389"/>
                    <a:pt x="108884" y="84"/>
                    <a:pt x="78030" y="84"/>
                  </a:cubicBezTo>
                  <a:cubicBezTo>
                    <a:pt x="41656" y="84"/>
                    <a:pt x="30117" y="32981"/>
                    <a:pt x="30117" y="40066"/>
                  </a:cubicBezTo>
                  <a:cubicBezTo>
                    <a:pt x="30117" y="43609"/>
                    <a:pt x="32124" y="48923"/>
                    <a:pt x="39649" y="48923"/>
                  </a:cubicBezTo>
                  <a:cubicBezTo>
                    <a:pt x="47927" y="48923"/>
                    <a:pt x="53195" y="41332"/>
                    <a:pt x="53195" y="35511"/>
                  </a:cubicBezTo>
                  <a:cubicBezTo>
                    <a:pt x="53195" y="26655"/>
                    <a:pt x="45419" y="26655"/>
                    <a:pt x="41405" y="26655"/>
                  </a:cubicBezTo>
                  <a:cubicBezTo>
                    <a:pt x="52443" y="7929"/>
                    <a:pt x="70253" y="6411"/>
                    <a:pt x="77528" y="6411"/>
                  </a:cubicBezTo>
                  <a:cubicBezTo>
                    <a:pt x="95840" y="6411"/>
                    <a:pt x="113399" y="19569"/>
                    <a:pt x="113399" y="52213"/>
                  </a:cubicBezTo>
                  <a:cubicBezTo>
                    <a:pt x="113399" y="62082"/>
                    <a:pt x="111894" y="74987"/>
                    <a:pt x="106627" y="95485"/>
                  </a:cubicBezTo>
                  <a:lnTo>
                    <a:pt x="106376" y="95485"/>
                  </a:lnTo>
                  <a:close/>
                  <a:moveTo>
                    <a:pt x="47175" y="179751"/>
                  </a:moveTo>
                  <a:cubicBezTo>
                    <a:pt x="19581" y="179751"/>
                    <a:pt x="19581" y="153686"/>
                    <a:pt x="19581" y="151156"/>
                  </a:cubicBezTo>
                  <a:cubicBezTo>
                    <a:pt x="19581" y="144323"/>
                    <a:pt x="25853" y="108896"/>
                    <a:pt x="36137" y="93713"/>
                  </a:cubicBezTo>
                  <a:cubicBezTo>
                    <a:pt x="46172" y="79289"/>
                    <a:pt x="58463" y="71192"/>
                    <a:pt x="74016" y="71192"/>
                  </a:cubicBezTo>
                  <a:cubicBezTo>
                    <a:pt x="101359" y="71192"/>
                    <a:pt x="101860" y="99533"/>
                    <a:pt x="101860" y="104594"/>
                  </a:cubicBezTo>
                  <a:cubicBezTo>
                    <a:pt x="101860" y="122814"/>
                    <a:pt x="85806" y="179751"/>
                    <a:pt x="47175" y="179751"/>
                  </a:cubicBezTo>
                  <a:close/>
                </a:path>
              </a:pathLst>
            </a:custGeom>
            <a:solidFill>
              <a:srgbClr val="000000"/>
            </a:solidFill>
            <a:ln w="2511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63759640-BE5C-0FB1-D1FE-80CA1E3EF3AC}"/>
                </a:ext>
              </a:extLst>
            </p:cNvPr>
            <p:cNvSpPr/>
            <p:nvPr>
              <p:custDataLst>
                <p:tags r:id="rId70"/>
              </p:custDataLst>
            </p:nvPr>
          </p:nvSpPr>
          <p:spPr>
            <a:xfrm>
              <a:off x="7982442" y="9200389"/>
              <a:ext cx="123920" cy="164230"/>
            </a:xfrm>
            <a:custGeom>
              <a:avLst/>
              <a:gdLst>
                <a:gd name="connsiteX0" fmla="*/ 32631 w 123920"/>
                <a:gd name="connsiteY0" fmla="*/ 103582 h 164230"/>
                <a:gd name="connsiteX1" fmla="*/ 63235 w 123920"/>
                <a:gd name="connsiteY1" fmla="*/ 118006 h 164230"/>
                <a:gd name="connsiteX2" fmla="*/ 124192 w 123920"/>
                <a:gd name="connsiteY2" fmla="*/ 41079 h 164230"/>
                <a:gd name="connsiteX3" fmla="*/ 94842 w 123920"/>
                <a:gd name="connsiteY3" fmla="*/ 84 h 164230"/>
                <a:gd name="connsiteX4" fmla="*/ 50442 w 123920"/>
                <a:gd name="connsiteY4" fmla="*/ 15267 h 164230"/>
                <a:gd name="connsiteX5" fmla="*/ 52950 w 123920"/>
                <a:gd name="connsiteY5" fmla="*/ 2868 h 164230"/>
                <a:gd name="connsiteX6" fmla="*/ 34137 w 123920"/>
                <a:gd name="connsiteY6" fmla="*/ 2868 h 164230"/>
                <a:gd name="connsiteX7" fmla="*/ 272 w 123920"/>
                <a:gd name="connsiteY7" fmla="*/ 164314 h 164230"/>
                <a:gd name="connsiteX8" fmla="*/ 19838 w 123920"/>
                <a:gd name="connsiteY8" fmla="*/ 164314 h 164230"/>
                <a:gd name="connsiteX9" fmla="*/ 32631 w 123920"/>
                <a:gd name="connsiteY9" fmla="*/ 103582 h 164230"/>
                <a:gd name="connsiteX10" fmla="*/ 47181 w 123920"/>
                <a:gd name="connsiteY10" fmla="*/ 34752 h 164230"/>
                <a:gd name="connsiteX11" fmla="*/ 51445 w 123920"/>
                <a:gd name="connsiteY11" fmla="*/ 27161 h 164230"/>
                <a:gd name="connsiteX12" fmla="*/ 77534 w 123920"/>
                <a:gd name="connsiteY12" fmla="*/ 16280 h 164230"/>
                <a:gd name="connsiteX13" fmla="*/ 103873 w 123920"/>
                <a:gd name="connsiteY13" fmla="*/ 48164 h 164230"/>
                <a:gd name="connsiteX14" fmla="*/ 56964 w 123920"/>
                <a:gd name="connsiteY14" fmla="*/ 102570 h 164230"/>
                <a:gd name="connsiteX15" fmla="*/ 36394 w 123920"/>
                <a:gd name="connsiteY15" fmla="*/ 85869 h 164230"/>
                <a:gd name="connsiteX16" fmla="*/ 37147 w 123920"/>
                <a:gd name="connsiteY16" fmla="*/ 82326 h 164230"/>
                <a:gd name="connsiteX17" fmla="*/ 47181 w 123920"/>
                <a:gd name="connsiteY17" fmla="*/ 34752 h 16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3920" h="164230">
                  <a:moveTo>
                    <a:pt x="32631" y="103582"/>
                  </a:moveTo>
                  <a:cubicBezTo>
                    <a:pt x="36394" y="107884"/>
                    <a:pt x="45425" y="118006"/>
                    <a:pt x="63235" y="118006"/>
                  </a:cubicBezTo>
                  <a:cubicBezTo>
                    <a:pt x="92836" y="118006"/>
                    <a:pt x="124192" y="83085"/>
                    <a:pt x="124192" y="41079"/>
                  </a:cubicBezTo>
                  <a:cubicBezTo>
                    <a:pt x="124192" y="19569"/>
                    <a:pt x="114660" y="84"/>
                    <a:pt x="94842" y="84"/>
                  </a:cubicBezTo>
                  <a:cubicBezTo>
                    <a:pt x="79290" y="84"/>
                    <a:pt x="62232" y="6411"/>
                    <a:pt x="50442" y="15267"/>
                  </a:cubicBezTo>
                  <a:lnTo>
                    <a:pt x="52950" y="2868"/>
                  </a:lnTo>
                  <a:lnTo>
                    <a:pt x="34137" y="2868"/>
                  </a:lnTo>
                  <a:lnTo>
                    <a:pt x="272" y="164314"/>
                  </a:lnTo>
                  <a:lnTo>
                    <a:pt x="19838" y="164314"/>
                  </a:lnTo>
                  <a:lnTo>
                    <a:pt x="32631" y="103582"/>
                  </a:lnTo>
                  <a:close/>
                  <a:moveTo>
                    <a:pt x="47181" y="34752"/>
                  </a:moveTo>
                  <a:cubicBezTo>
                    <a:pt x="48184" y="30450"/>
                    <a:pt x="48435" y="30197"/>
                    <a:pt x="51445" y="27161"/>
                  </a:cubicBezTo>
                  <a:cubicBezTo>
                    <a:pt x="62483" y="17545"/>
                    <a:pt x="72517" y="16280"/>
                    <a:pt x="77534" y="16280"/>
                  </a:cubicBezTo>
                  <a:cubicBezTo>
                    <a:pt x="93086" y="16280"/>
                    <a:pt x="103873" y="29185"/>
                    <a:pt x="103873" y="48164"/>
                  </a:cubicBezTo>
                  <a:cubicBezTo>
                    <a:pt x="103873" y="76759"/>
                    <a:pt x="80042" y="102570"/>
                    <a:pt x="56964" y="102570"/>
                  </a:cubicBezTo>
                  <a:cubicBezTo>
                    <a:pt x="39906" y="102570"/>
                    <a:pt x="36394" y="86881"/>
                    <a:pt x="36394" y="85869"/>
                  </a:cubicBezTo>
                  <a:cubicBezTo>
                    <a:pt x="36394" y="85616"/>
                    <a:pt x="37147" y="82832"/>
                    <a:pt x="37147" y="82326"/>
                  </a:cubicBezTo>
                  <a:lnTo>
                    <a:pt x="47181" y="34752"/>
                  </a:lnTo>
                  <a:close/>
                </a:path>
              </a:pathLst>
            </a:custGeom>
            <a:solidFill>
              <a:srgbClr val="000000"/>
            </a:solidFill>
            <a:ln w="2511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153D385C-DB5F-BB21-A86E-FF0CEEC97823}"/>
                </a:ext>
              </a:extLst>
            </p:cNvPr>
            <p:cNvSpPr/>
            <p:nvPr>
              <p:custDataLst>
                <p:tags r:id="rId71"/>
              </p:custDataLst>
            </p:nvPr>
          </p:nvSpPr>
          <p:spPr>
            <a:xfrm>
              <a:off x="8182109" y="8789572"/>
              <a:ext cx="131947" cy="186751"/>
            </a:xfrm>
            <a:custGeom>
              <a:avLst/>
              <a:gdLst>
                <a:gd name="connsiteX0" fmla="*/ 106389 w 131947"/>
                <a:gd name="connsiteY0" fmla="*/ 95471 h 186751"/>
                <a:gd name="connsiteX1" fmla="*/ 74030 w 131947"/>
                <a:gd name="connsiteY1" fmla="*/ 65611 h 186751"/>
                <a:gd name="connsiteX2" fmla="*/ 22856 w 131947"/>
                <a:gd name="connsiteY2" fmla="*/ 89398 h 186751"/>
                <a:gd name="connsiteX3" fmla="*/ 280 w 131947"/>
                <a:gd name="connsiteY3" fmla="*/ 141779 h 186751"/>
                <a:gd name="connsiteX4" fmla="*/ 46436 w 131947"/>
                <a:gd name="connsiteY4" fmla="*/ 186822 h 186751"/>
                <a:gd name="connsiteX5" fmla="*/ 132227 w 131947"/>
                <a:gd name="connsiteY5" fmla="*/ 65611 h 186751"/>
                <a:gd name="connsiteX6" fmla="*/ 78043 w 131947"/>
                <a:gd name="connsiteY6" fmla="*/ 71 h 186751"/>
                <a:gd name="connsiteX7" fmla="*/ 30131 w 131947"/>
                <a:gd name="connsiteY7" fmla="*/ 40053 h 186751"/>
                <a:gd name="connsiteX8" fmla="*/ 39663 w 131947"/>
                <a:gd name="connsiteY8" fmla="*/ 48910 h 186751"/>
                <a:gd name="connsiteX9" fmla="*/ 53209 w 131947"/>
                <a:gd name="connsiteY9" fmla="*/ 35498 h 186751"/>
                <a:gd name="connsiteX10" fmla="*/ 41419 w 131947"/>
                <a:gd name="connsiteY10" fmla="*/ 26641 h 186751"/>
                <a:gd name="connsiteX11" fmla="*/ 77542 w 131947"/>
                <a:gd name="connsiteY11" fmla="*/ 6397 h 186751"/>
                <a:gd name="connsiteX12" fmla="*/ 113413 w 131947"/>
                <a:gd name="connsiteY12" fmla="*/ 52199 h 186751"/>
                <a:gd name="connsiteX13" fmla="*/ 106640 w 131947"/>
                <a:gd name="connsiteY13" fmla="*/ 95471 h 186751"/>
                <a:gd name="connsiteX14" fmla="*/ 106389 w 131947"/>
                <a:gd name="connsiteY14" fmla="*/ 95471 h 186751"/>
                <a:gd name="connsiteX15" fmla="*/ 47189 w 131947"/>
                <a:gd name="connsiteY15" fmla="*/ 179737 h 186751"/>
                <a:gd name="connsiteX16" fmla="*/ 19595 w 131947"/>
                <a:gd name="connsiteY16" fmla="*/ 151142 h 186751"/>
                <a:gd name="connsiteX17" fmla="*/ 36151 w 131947"/>
                <a:gd name="connsiteY17" fmla="*/ 93700 h 186751"/>
                <a:gd name="connsiteX18" fmla="*/ 74030 w 131947"/>
                <a:gd name="connsiteY18" fmla="*/ 71178 h 186751"/>
                <a:gd name="connsiteX19" fmla="*/ 101874 w 131947"/>
                <a:gd name="connsiteY19" fmla="*/ 104581 h 186751"/>
                <a:gd name="connsiteX20" fmla="*/ 47189 w 131947"/>
                <a:gd name="connsiteY20" fmla="*/ 179737 h 18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1947" h="186751">
                  <a:moveTo>
                    <a:pt x="106389" y="95471"/>
                  </a:moveTo>
                  <a:cubicBezTo>
                    <a:pt x="103881" y="79782"/>
                    <a:pt x="93596" y="65611"/>
                    <a:pt x="74030" y="65611"/>
                  </a:cubicBezTo>
                  <a:cubicBezTo>
                    <a:pt x="58728" y="65611"/>
                    <a:pt x="42423" y="69660"/>
                    <a:pt x="22856" y="89398"/>
                  </a:cubicBezTo>
                  <a:cubicBezTo>
                    <a:pt x="2036" y="110401"/>
                    <a:pt x="280" y="133935"/>
                    <a:pt x="280" y="141779"/>
                  </a:cubicBezTo>
                  <a:cubicBezTo>
                    <a:pt x="280" y="157468"/>
                    <a:pt x="11317" y="186822"/>
                    <a:pt x="46436" y="186822"/>
                  </a:cubicBezTo>
                  <a:cubicBezTo>
                    <a:pt x="106139" y="186822"/>
                    <a:pt x="132227" y="101797"/>
                    <a:pt x="132227" y="65611"/>
                  </a:cubicBezTo>
                  <a:cubicBezTo>
                    <a:pt x="132227" y="25376"/>
                    <a:pt x="108898" y="71"/>
                    <a:pt x="78043" y="71"/>
                  </a:cubicBezTo>
                  <a:cubicBezTo>
                    <a:pt x="41670" y="71"/>
                    <a:pt x="30131" y="32967"/>
                    <a:pt x="30131" y="40053"/>
                  </a:cubicBezTo>
                  <a:cubicBezTo>
                    <a:pt x="30131" y="43595"/>
                    <a:pt x="32138" y="48910"/>
                    <a:pt x="39663" y="48910"/>
                  </a:cubicBezTo>
                  <a:cubicBezTo>
                    <a:pt x="47941" y="48910"/>
                    <a:pt x="53209" y="41318"/>
                    <a:pt x="53209" y="35498"/>
                  </a:cubicBezTo>
                  <a:cubicBezTo>
                    <a:pt x="53209" y="26641"/>
                    <a:pt x="45433" y="26641"/>
                    <a:pt x="41419" y="26641"/>
                  </a:cubicBezTo>
                  <a:cubicBezTo>
                    <a:pt x="52457" y="7915"/>
                    <a:pt x="70267" y="6397"/>
                    <a:pt x="77542" y="6397"/>
                  </a:cubicBezTo>
                  <a:cubicBezTo>
                    <a:pt x="95854" y="6397"/>
                    <a:pt x="113413" y="19556"/>
                    <a:pt x="113413" y="52199"/>
                  </a:cubicBezTo>
                  <a:cubicBezTo>
                    <a:pt x="113413" y="62068"/>
                    <a:pt x="111908" y="74974"/>
                    <a:pt x="106640" y="95471"/>
                  </a:cubicBezTo>
                  <a:lnTo>
                    <a:pt x="106389" y="95471"/>
                  </a:lnTo>
                  <a:close/>
                  <a:moveTo>
                    <a:pt x="47189" y="179737"/>
                  </a:moveTo>
                  <a:cubicBezTo>
                    <a:pt x="19595" y="179737"/>
                    <a:pt x="19595" y="153673"/>
                    <a:pt x="19595" y="151142"/>
                  </a:cubicBezTo>
                  <a:cubicBezTo>
                    <a:pt x="19595" y="144310"/>
                    <a:pt x="25866" y="108883"/>
                    <a:pt x="36151" y="93700"/>
                  </a:cubicBezTo>
                  <a:cubicBezTo>
                    <a:pt x="46185" y="79276"/>
                    <a:pt x="58477" y="71178"/>
                    <a:pt x="74030" y="71178"/>
                  </a:cubicBezTo>
                  <a:cubicBezTo>
                    <a:pt x="101372" y="71178"/>
                    <a:pt x="101874" y="99520"/>
                    <a:pt x="101874" y="104581"/>
                  </a:cubicBezTo>
                  <a:cubicBezTo>
                    <a:pt x="101874" y="122800"/>
                    <a:pt x="85820" y="179737"/>
                    <a:pt x="47189" y="179737"/>
                  </a:cubicBezTo>
                  <a:close/>
                </a:path>
              </a:pathLst>
            </a:custGeom>
            <a:solidFill>
              <a:srgbClr val="000000"/>
            </a:solidFill>
            <a:ln w="2511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B3F33AE4-0D1B-DC61-E25F-4AE4209AECB9}"/>
                </a:ext>
              </a:extLst>
            </p:cNvPr>
            <p:cNvSpPr/>
            <p:nvPr>
              <p:custDataLst>
                <p:tags r:id="rId72"/>
              </p:custDataLst>
            </p:nvPr>
          </p:nvSpPr>
          <p:spPr>
            <a:xfrm>
              <a:off x="8329473" y="8855618"/>
              <a:ext cx="123920" cy="164230"/>
            </a:xfrm>
            <a:custGeom>
              <a:avLst/>
              <a:gdLst>
                <a:gd name="connsiteX0" fmla="*/ 32645 w 123920"/>
                <a:gd name="connsiteY0" fmla="*/ 103569 h 164230"/>
                <a:gd name="connsiteX1" fmla="*/ 63249 w 123920"/>
                <a:gd name="connsiteY1" fmla="*/ 117992 h 164230"/>
                <a:gd name="connsiteX2" fmla="*/ 124206 w 123920"/>
                <a:gd name="connsiteY2" fmla="*/ 41065 h 164230"/>
                <a:gd name="connsiteX3" fmla="*/ 94856 w 123920"/>
                <a:gd name="connsiteY3" fmla="*/ 71 h 164230"/>
                <a:gd name="connsiteX4" fmla="*/ 50456 w 123920"/>
                <a:gd name="connsiteY4" fmla="*/ 15254 h 164230"/>
                <a:gd name="connsiteX5" fmla="*/ 52964 w 123920"/>
                <a:gd name="connsiteY5" fmla="*/ 2854 h 164230"/>
                <a:gd name="connsiteX6" fmla="*/ 34150 w 123920"/>
                <a:gd name="connsiteY6" fmla="*/ 2854 h 164230"/>
                <a:gd name="connsiteX7" fmla="*/ 286 w 123920"/>
                <a:gd name="connsiteY7" fmla="*/ 164301 h 164230"/>
                <a:gd name="connsiteX8" fmla="*/ 19852 w 123920"/>
                <a:gd name="connsiteY8" fmla="*/ 164301 h 164230"/>
                <a:gd name="connsiteX9" fmla="*/ 32645 w 123920"/>
                <a:gd name="connsiteY9" fmla="*/ 103569 h 164230"/>
                <a:gd name="connsiteX10" fmla="*/ 47195 w 123920"/>
                <a:gd name="connsiteY10" fmla="*/ 34739 h 164230"/>
                <a:gd name="connsiteX11" fmla="*/ 51459 w 123920"/>
                <a:gd name="connsiteY11" fmla="*/ 27147 h 164230"/>
                <a:gd name="connsiteX12" fmla="*/ 77547 w 123920"/>
                <a:gd name="connsiteY12" fmla="*/ 16266 h 164230"/>
                <a:gd name="connsiteX13" fmla="*/ 103887 w 123920"/>
                <a:gd name="connsiteY13" fmla="*/ 48150 h 164230"/>
                <a:gd name="connsiteX14" fmla="*/ 56978 w 123920"/>
                <a:gd name="connsiteY14" fmla="*/ 102556 h 164230"/>
                <a:gd name="connsiteX15" fmla="*/ 36408 w 123920"/>
                <a:gd name="connsiteY15" fmla="*/ 85855 h 164230"/>
                <a:gd name="connsiteX16" fmla="*/ 37161 w 123920"/>
                <a:gd name="connsiteY16" fmla="*/ 82312 h 164230"/>
                <a:gd name="connsiteX17" fmla="*/ 47195 w 123920"/>
                <a:gd name="connsiteY17" fmla="*/ 34739 h 16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3920" h="164230">
                  <a:moveTo>
                    <a:pt x="32645" y="103569"/>
                  </a:moveTo>
                  <a:cubicBezTo>
                    <a:pt x="36408" y="107870"/>
                    <a:pt x="45439" y="117992"/>
                    <a:pt x="63249" y="117992"/>
                  </a:cubicBezTo>
                  <a:cubicBezTo>
                    <a:pt x="92849" y="117992"/>
                    <a:pt x="124206" y="83071"/>
                    <a:pt x="124206" y="41065"/>
                  </a:cubicBezTo>
                  <a:cubicBezTo>
                    <a:pt x="124206" y="19556"/>
                    <a:pt x="114673" y="71"/>
                    <a:pt x="94856" y="71"/>
                  </a:cubicBezTo>
                  <a:cubicBezTo>
                    <a:pt x="79303" y="71"/>
                    <a:pt x="62246" y="6397"/>
                    <a:pt x="50456" y="15254"/>
                  </a:cubicBezTo>
                  <a:lnTo>
                    <a:pt x="52964" y="2854"/>
                  </a:lnTo>
                  <a:lnTo>
                    <a:pt x="34150" y="2854"/>
                  </a:lnTo>
                  <a:lnTo>
                    <a:pt x="286" y="164301"/>
                  </a:lnTo>
                  <a:lnTo>
                    <a:pt x="19852" y="164301"/>
                  </a:lnTo>
                  <a:lnTo>
                    <a:pt x="32645" y="103569"/>
                  </a:lnTo>
                  <a:close/>
                  <a:moveTo>
                    <a:pt x="47195" y="34739"/>
                  </a:moveTo>
                  <a:cubicBezTo>
                    <a:pt x="48198" y="30437"/>
                    <a:pt x="48449" y="30184"/>
                    <a:pt x="51459" y="27147"/>
                  </a:cubicBezTo>
                  <a:cubicBezTo>
                    <a:pt x="62496" y="17531"/>
                    <a:pt x="72530" y="16266"/>
                    <a:pt x="77547" y="16266"/>
                  </a:cubicBezTo>
                  <a:cubicBezTo>
                    <a:pt x="93100" y="16266"/>
                    <a:pt x="103887" y="29172"/>
                    <a:pt x="103887" y="48150"/>
                  </a:cubicBezTo>
                  <a:cubicBezTo>
                    <a:pt x="103887" y="76745"/>
                    <a:pt x="80056" y="102556"/>
                    <a:pt x="56978" y="102556"/>
                  </a:cubicBezTo>
                  <a:cubicBezTo>
                    <a:pt x="39920" y="102556"/>
                    <a:pt x="36408" y="86867"/>
                    <a:pt x="36408" y="85855"/>
                  </a:cubicBezTo>
                  <a:cubicBezTo>
                    <a:pt x="36408" y="85602"/>
                    <a:pt x="37161" y="82818"/>
                    <a:pt x="37161" y="82312"/>
                  </a:cubicBezTo>
                  <a:lnTo>
                    <a:pt x="47195" y="34739"/>
                  </a:lnTo>
                  <a:close/>
                </a:path>
              </a:pathLst>
            </a:custGeom>
            <a:solidFill>
              <a:srgbClr val="000000"/>
            </a:solidFill>
            <a:ln w="2511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E70E7996-8A23-9DAE-8F26-D343D6FBDFED}"/>
                </a:ext>
              </a:extLst>
            </p:cNvPr>
            <p:cNvSpPr/>
            <p:nvPr>
              <p:custDataLst>
                <p:tags r:id="rId73"/>
              </p:custDataLst>
            </p:nvPr>
          </p:nvSpPr>
          <p:spPr>
            <a:xfrm>
              <a:off x="8172075" y="9073623"/>
              <a:ext cx="286477" cy="10121"/>
            </a:xfrm>
            <a:custGeom>
              <a:avLst/>
              <a:gdLst>
                <a:gd name="connsiteX0" fmla="*/ 0 w 286477"/>
                <a:gd name="connsiteY0" fmla="*/ 0 h 10121"/>
                <a:gd name="connsiteX1" fmla="*/ 286477 w 286477"/>
                <a:gd name="connsiteY1" fmla="*/ 0 h 10121"/>
                <a:gd name="connsiteX2" fmla="*/ 286477 w 286477"/>
                <a:gd name="connsiteY2" fmla="*/ 10121 h 10121"/>
                <a:gd name="connsiteX3" fmla="*/ 0 w 286477"/>
                <a:gd name="connsiteY3" fmla="*/ 10121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477" h="10121">
                  <a:moveTo>
                    <a:pt x="0" y="0"/>
                  </a:moveTo>
                  <a:lnTo>
                    <a:pt x="286477" y="0"/>
                  </a:lnTo>
                  <a:lnTo>
                    <a:pt x="286477" y="10121"/>
                  </a:lnTo>
                  <a:lnTo>
                    <a:pt x="0" y="10121"/>
                  </a:lnTo>
                  <a:close/>
                </a:path>
              </a:pathLst>
            </a:custGeom>
            <a:solidFill>
              <a:srgbClr val="000000"/>
            </a:solidFill>
            <a:ln w="2511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DCC4F279-976B-A2EF-37AA-4B8DDFFD0B98}"/>
                </a:ext>
              </a:extLst>
            </p:cNvPr>
            <p:cNvSpPr/>
            <p:nvPr>
              <p:custDataLst>
                <p:tags r:id="rId74"/>
              </p:custDataLst>
            </p:nvPr>
          </p:nvSpPr>
          <p:spPr>
            <a:xfrm>
              <a:off x="8182456" y="9134343"/>
              <a:ext cx="131947" cy="186751"/>
            </a:xfrm>
            <a:custGeom>
              <a:avLst/>
              <a:gdLst>
                <a:gd name="connsiteX0" fmla="*/ 106389 w 131947"/>
                <a:gd name="connsiteY0" fmla="*/ 95485 h 186751"/>
                <a:gd name="connsiteX1" fmla="*/ 74030 w 131947"/>
                <a:gd name="connsiteY1" fmla="*/ 65624 h 186751"/>
                <a:gd name="connsiteX2" fmla="*/ 22856 w 131947"/>
                <a:gd name="connsiteY2" fmla="*/ 89411 h 186751"/>
                <a:gd name="connsiteX3" fmla="*/ 280 w 131947"/>
                <a:gd name="connsiteY3" fmla="*/ 141793 h 186751"/>
                <a:gd name="connsiteX4" fmla="*/ 46436 w 131947"/>
                <a:gd name="connsiteY4" fmla="*/ 186836 h 186751"/>
                <a:gd name="connsiteX5" fmla="*/ 132227 w 131947"/>
                <a:gd name="connsiteY5" fmla="*/ 65624 h 186751"/>
                <a:gd name="connsiteX6" fmla="*/ 78043 w 131947"/>
                <a:gd name="connsiteY6" fmla="*/ 84 h 186751"/>
                <a:gd name="connsiteX7" fmla="*/ 30131 w 131947"/>
                <a:gd name="connsiteY7" fmla="*/ 40066 h 186751"/>
                <a:gd name="connsiteX8" fmla="*/ 39663 w 131947"/>
                <a:gd name="connsiteY8" fmla="*/ 48923 h 186751"/>
                <a:gd name="connsiteX9" fmla="*/ 53209 w 131947"/>
                <a:gd name="connsiteY9" fmla="*/ 35511 h 186751"/>
                <a:gd name="connsiteX10" fmla="*/ 41419 w 131947"/>
                <a:gd name="connsiteY10" fmla="*/ 26655 h 186751"/>
                <a:gd name="connsiteX11" fmla="*/ 77542 w 131947"/>
                <a:gd name="connsiteY11" fmla="*/ 6411 h 186751"/>
                <a:gd name="connsiteX12" fmla="*/ 113413 w 131947"/>
                <a:gd name="connsiteY12" fmla="*/ 52213 h 186751"/>
                <a:gd name="connsiteX13" fmla="*/ 106640 w 131947"/>
                <a:gd name="connsiteY13" fmla="*/ 95485 h 186751"/>
                <a:gd name="connsiteX14" fmla="*/ 106389 w 131947"/>
                <a:gd name="connsiteY14" fmla="*/ 95485 h 186751"/>
                <a:gd name="connsiteX15" fmla="*/ 47189 w 131947"/>
                <a:gd name="connsiteY15" fmla="*/ 179751 h 186751"/>
                <a:gd name="connsiteX16" fmla="*/ 19595 w 131947"/>
                <a:gd name="connsiteY16" fmla="*/ 151156 h 186751"/>
                <a:gd name="connsiteX17" fmla="*/ 36151 w 131947"/>
                <a:gd name="connsiteY17" fmla="*/ 93713 h 186751"/>
                <a:gd name="connsiteX18" fmla="*/ 74030 w 131947"/>
                <a:gd name="connsiteY18" fmla="*/ 71192 h 186751"/>
                <a:gd name="connsiteX19" fmla="*/ 101874 w 131947"/>
                <a:gd name="connsiteY19" fmla="*/ 104594 h 186751"/>
                <a:gd name="connsiteX20" fmla="*/ 47189 w 131947"/>
                <a:gd name="connsiteY20" fmla="*/ 179751 h 18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1947" h="186751">
                  <a:moveTo>
                    <a:pt x="106389" y="95485"/>
                  </a:moveTo>
                  <a:cubicBezTo>
                    <a:pt x="103881" y="79795"/>
                    <a:pt x="93596" y="65624"/>
                    <a:pt x="74030" y="65624"/>
                  </a:cubicBezTo>
                  <a:cubicBezTo>
                    <a:pt x="58728" y="65624"/>
                    <a:pt x="42423" y="69673"/>
                    <a:pt x="22856" y="89411"/>
                  </a:cubicBezTo>
                  <a:cubicBezTo>
                    <a:pt x="2036" y="110415"/>
                    <a:pt x="280" y="133948"/>
                    <a:pt x="280" y="141793"/>
                  </a:cubicBezTo>
                  <a:cubicBezTo>
                    <a:pt x="280" y="157482"/>
                    <a:pt x="11317" y="186836"/>
                    <a:pt x="46436" y="186836"/>
                  </a:cubicBezTo>
                  <a:cubicBezTo>
                    <a:pt x="106139" y="186836"/>
                    <a:pt x="132227" y="101811"/>
                    <a:pt x="132227" y="65624"/>
                  </a:cubicBezTo>
                  <a:cubicBezTo>
                    <a:pt x="132227" y="25389"/>
                    <a:pt x="108898" y="84"/>
                    <a:pt x="78043" y="84"/>
                  </a:cubicBezTo>
                  <a:cubicBezTo>
                    <a:pt x="41670" y="84"/>
                    <a:pt x="30131" y="32981"/>
                    <a:pt x="30131" y="40066"/>
                  </a:cubicBezTo>
                  <a:cubicBezTo>
                    <a:pt x="30131" y="43609"/>
                    <a:pt x="32138" y="48923"/>
                    <a:pt x="39663" y="48923"/>
                  </a:cubicBezTo>
                  <a:cubicBezTo>
                    <a:pt x="47941" y="48923"/>
                    <a:pt x="53209" y="41332"/>
                    <a:pt x="53209" y="35511"/>
                  </a:cubicBezTo>
                  <a:cubicBezTo>
                    <a:pt x="53209" y="26655"/>
                    <a:pt x="45433" y="26655"/>
                    <a:pt x="41419" y="26655"/>
                  </a:cubicBezTo>
                  <a:cubicBezTo>
                    <a:pt x="52457" y="7929"/>
                    <a:pt x="70267" y="6411"/>
                    <a:pt x="77542" y="6411"/>
                  </a:cubicBezTo>
                  <a:cubicBezTo>
                    <a:pt x="95854" y="6411"/>
                    <a:pt x="113413" y="19569"/>
                    <a:pt x="113413" y="52213"/>
                  </a:cubicBezTo>
                  <a:cubicBezTo>
                    <a:pt x="113413" y="62082"/>
                    <a:pt x="111908" y="74987"/>
                    <a:pt x="106640" y="95485"/>
                  </a:cubicBezTo>
                  <a:lnTo>
                    <a:pt x="106389" y="95485"/>
                  </a:lnTo>
                  <a:close/>
                  <a:moveTo>
                    <a:pt x="47189" y="179751"/>
                  </a:moveTo>
                  <a:cubicBezTo>
                    <a:pt x="19595" y="179751"/>
                    <a:pt x="19595" y="153686"/>
                    <a:pt x="19595" y="151156"/>
                  </a:cubicBezTo>
                  <a:cubicBezTo>
                    <a:pt x="19595" y="144323"/>
                    <a:pt x="25866" y="108896"/>
                    <a:pt x="36151" y="93713"/>
                  </a:cubicBezTo>
                  <a:cubicBezTo>
                    <a:pt x="46185" y="79289"/>
                    <a:pt x="58477" y="71192"/>
                    <a:pt x="74030" y="71192"/>
                  </a:cubicBezTo>
                  <a:cubicBezTo>
                    <a:pt x="101372" y="71192"/>
                    <a:pt x="101874" y="99533"/>
                    <a:pt x="101874" y="104594"/>
                  </a:cubicBezTo>
                  <a:cubicBezTo>
                    <a:pt x="101874" y="122814"/>
                    <a:pt x="85820" y="179751"/>
                    <a:pt x="47189" y="179751"/>
                  </a:cubicBezTo>
                  <a:close/>
                </a:path>
              </a:pathLst>
            </a:custGeom>
            <a:solidFill>
              <a:srgbClr val="000000"/>
            </a:solidFill>
            <a:ln w="2511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A1F51FF4-1B95-E354-49BE-A165B6513512}"/>
                </a:ext>
              </a:extLst>
            </p:cNvPr>
            <p:cNvSpPr/>
            <p:nvPr>
              <p:custDataLst>
                <p:tags r:id="rId75"/>
              </p:custDataLst>
            </p:nvPr>
          </p:nvSpPr>
          <p:spPr>
            <a:xfrm>
              <a:off x="8319535" y="9203173"/>
              <a:ext cx="134957" cy="112354"/>
            </a:xfrm>
            <a:custGeom>
              <a:avLst/>
              <a:gdLst>
                <a:gd name="connsiteX0" fmla="*/ 77798 w 134957"/>
                <a:gd name="connsiteY0" fmla="*/ 54490 h 112354"/>
                <a:gd name="connsiteX1" fmla="*/ 135243 w 134957"/>
                <a:gd name="connsiteY1" fmla="*/ 84 h 112354"/>
                <a:gd name="connsiteX2" fmla="*/ 114423 w 134957"/>
                <a:gd name="connsiteY2" fmla="*/ 84 h 112354"/>
                <a:gd name="connsiteX3" fmla="*/ 72280 w 134957"/>
                <a:gd name="connsiteY3" fmla="*/ 41838 h 112354"/>
                <a:gd name="connsiteX4" fmla="*/ 46191 w 134957"/>
                <a:gd name="connsiteY4" fmla="*/ 84 h 112354"/>
                <a:gd name="connsiteX5" fmla="*/ 25371 w 134957"/>
                <a:gd name="connsiteY5" fmla="*/ 84 h 112354"/>
                <a:gd name="connsiteX6" fmla="*/ 61242 w 134957"/>
                <a:gd name="connsiteY6" fmla="*/ 54490 h 112354"/>
                <a:gd name="connsiteX7" fmla="*/ 286 w 134957"/>
                <a:gd name="connsiteY7" fmla="*/ 112439 h 112354"/>
                <a:gd name="connsiteX8" fmla="*/ 20855 w 134957"/>
                <a:gd name="connsiteY8" fmla="*/ 112439 h 112354"/>
                <a:gd name="connsiteX9" fmla="*/ 67263 w 134957"/>
                <a:gd name="connsiteY9" fmla="*/ 64865 h 112354"/>
                <a:gd name="connsiteX10" fmla="*/ 94856 w 134957"/>
                <a:gd name="connsiteY10" fmla="*/ 112439 h 112354"/>
                <a:gd name="connsiteX11" fmla="*/ 115677 w 134957"/>
                <a:gd name="connsiteY11" fmla="*/ 112439 h 112354"/>
                <a:gd name="connsiteX12" fmla="*/ 77798 w 134957"/>
                <a:gd name="connsiteY12" fmla="*/ 54490 h 112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957" h="112354">
                  <a:moveTo>
                    <a:pt x="77798" y="54490"/>
                  </a:moveTo>
                  <a:lnTo>
                    <a:pt x="135243" y="84"/>
                  </a:lnTo>
                  <a:lnTo>
                    <a:pt x="114423" y="84"/>
                  </a:lnTo>
                  <a:lnTo>
                    <a:pt x="72280" y="41838"/>
                  </a:lnTo>
                  <a:lnTo>
                    <a:pt x="46191" y="84"/>
                  </a:lnTo>
                  <a:lnTo>
                    <a:pt x="25371" y="84"/>
                  </a:lnTo>
                  <a:lnTo>
                    <a:pt x="61242" y="54490"/>
                  </a:lnTo>
                  <a:lnTo>
                    <a:pt x="286" y="112439"/>
                  </a:lnTo>
                  <a:lnTo>
                    <a:pt x="20855" y="112439"/>
                  </a:lnTo>
                  <a:lnTo>
                    <a:pt x="67263" y="64865"/>
                  </a:lnTo>
                  <a:lnTo>
                    <a:pt x="94856" y="112439"/>
                  </a:lnTo>
                  <a:lnTo>
                    <a:pt x="115677" y="112439"/>
                  </a:lnTo>
                  <a:lnTo>
                    <a:pt x="77798" y="54490"/>
                  </a:lnTo>
                  <a:close/>
                </a:path>
              </a:pathLst>
            </a:custGeom>
            <a:solidFill>
              <a:srgbClr val="000000"/>
            </a:solidFill>
            <a:ln w="2511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</p:grpSp>
      <p:grpSp>
        <p:nvGrpSpPr>
          <p:cNvPr id="468" name="Group 467" descr="\documentclass{article}&#10;\usepackage{amsmath}&#10;\usepackage{amssymb}&#10;\usepackage[cm]{sfmath}&#10;\pagestyle{empty}&#10;&#10;\DeclareMathOperator{\argmin}{argmin}&#10;&#10;&#10;\begin{document}&#10;&#10;$$&#10;p(x) = A x&#10;$$&#10;&#10;&#10;\end{document}" title="IguanaTex Vector Display">
            <a:extLst>
              <a:ext uri="{FF2B5EF4-FFF2-40B4-BE49-F238E27FC236}">
                <a16:creationId xmlns:a16="http://schemas.microsoft.com/office/drawing/2014/main" id="{EF419A68-C315-2763-3E05-925D2C7D9B9F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8248697" y="1711044"/>
            <a:ext cx="1109159" cy="227745"/>
            <a:chOff x="9020285" y="3134422"/>
            <a:chExt cx="1109159" cy="227745"/>
          </a:xfrm>
        </p:grpSpPr>
        <p:sp>
          <p:nvSpPr>
            <p:cNvPr id="470" name="Freeform 469">
              <a:extLst>
                <a:ext uri="{FF2B5EF4-FFF2-40B4-BE49-F238E27FC236}">
                  <a16:creationId xmlns:a16="http://schemas.microsoft.com/office/drawing/2014/main" id="{058043C2-D3FF-CFC6-2AAD-4A1AB2BCA0BD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9020285" y="3201607"/>
              <a:ext cx="125007" cy="147807"/>
            </a:xfrm>
            <a:custGeom>
              <a:avLst/>
              <a:gdLst>
                <a:gd name="connsiteX0" fmla="*/ 32855 w 125007"/>
                <a:gd name="connsiteY0" fmla="*/ 93223 h 147807"/>
                <a:gd name="connsiteX1" fmla="*/ 63727 w 125007"/>
                <a:gd name="connsiteY1" fmla="*/ 106204 h 147807"/>
                <a:gd name="connsiteX2" fmla="*/ 125219 w 125007"/>
                <a:gd name="connsiteY2" fmla="*/ 36970 h 147807"/>
                <a:gd name="connsiteX3" fmla="*/ 95612 w 125007"/>
                <a:gd name="connsiteY3" fmla="*/ 75 h 147807"/>
                <a:gd name="connsiteX4" fmla="*/ 50822 w 125007"/>
                <a:gd name="connsiteY4" fmla="*/ 13739 h 147807"/>
                <a:gd name="connsiteX5" fmla="*/ 53352 w 125007"/>
                <a:gd name="connsiteY5" fmla="*/ 2580 h 147807"/>
                <a:gd name="connsiteX6" fmla="*/ 34373 w 125007"/>
                <a:gd name="connsiteY6" fmla="*/ 2580 h 147807"/>
                <a:gd name="connsiteX7" fmla="*/ 212 w 125007"/>
                <a:gd name="connsiteY7" fmla="*/ 147882 h 147807"/>
                <a:gd name="connsiteX8" fmla="*/ 19949 w 125007"/>
                <a:gd name="connsiteY8" fmla="*/ 147882 h 147807"/>
                <a:gd name="connsiteX9" fmla="*/ 32855 w 125007"/>
                <a:gd name="connsiteY9" fmla="*/ 93223 h 147807"/>
                <a:gd name="connsiteX10" fmla="*/ 47532 w 125007"/>
                <a:gd name="connsiteY10" fmla="*/ 31276 h 147807"/>
                <a:gd name="connsiteX11" fmla="*/ 51834 w 125007"/>
                <a:gd name="connsiteY11" fmla="*/ 24444 h 147807"/>
                <a:gd name="connsiteX12" fmla="*/ 78151 w 125007"/>
                <a:gd name="connsiteY12" fmla="*/ 14650 h 147807"/>
                <a:gd name="connsiteX13" fmla="*/ 104722 w 125007"/>
                <a:gd name="connsiteY13" fmla="*/ 43346 h 147807"/>
                <a:gd name="connsiteX14" fmla="*/ 57401 w 125007"/>
                <a:gd name="connsiteY14" fmla="*/ 92312 h 147807"/>
                <a:gd name="connsiteX15" fmla="*/ 36651 w 125007"/>
                <a:gd name="connsiteY15" fmla="*/ 77281 h 147807"/>
                <a:gd name="connsiteX16" fmla="*/ 37410 w 125007"/>
                <a:gd name="connsiteY16" fmla="*/ 74092 h 147807"/>
                <a:gd name="connsiteX17" fmla="*/ 47532 w 125007"/>
                <a:gd name="connsiteY17" fmla="*/ 31276 h 14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5007" h="147807">
                  <a:moveTo>
                    <a:pt x="32855" y="93223"/>
                  </a:moveTo>
                  <a:cubicBezTo>
                    <a:pt x="36651" y="97094"/>
                    <a:pt x="45761" y="106204"/>
                    <a:pt x="63727" y="106204"/>
                  </a:cubicBezTo>
                  <a:cubicBezTo>
                    <a:pt x="93587" y="106204"/>
                    <a:pt x="125219" y="74775"/>
                    <a:pt x="125219" y="36970"/>
                  </a:cubicBezTo>
                  <a:cubicBezTo>
                    <a:pt x="125219" y="17611"/>
                    <a:pt x="115603" y="75"/>
                    <a:pt x="95612" y="75"/>
                  </a:cubicBezTo>
                  <a:cubicBezTo>
                    <a:pt x="79923" y="75"/>
                    <a:pt x="62715" y="5768"/>
                    <a:pt x="50822" y="13739"/>
                  </a:cubicBezTo>
                  <a:lnTo>
                    <a:pt x="53352" y="2580"/>
                  </a:lnTo>
                  <a:lnTo>
                    <a:pt x="34373" y="2580"/>
                  </a:lnTo>
                  <a:lnTo>
                    <a:pt x="212" y="147882"/>
                  </a:lnTo>
                  <a:lnTo>
                    <a:pt x="19949" y="147882"/>
                  </a:lnTo>
                  <a:lnTo>
                    <a:pt x="32855" y="93223"/>
                  </a:lnTo>
                  <a:close/>
                  <a:moveTo>
                    <a:pt x="47532" y="31276"/>
                  </a:moveTo>
                  <a:cubicBezTo>
                    <a:pt x="48544" y="27404"/>
                    <a:pt x="48797" y="27176"/>
                    <a:pt x="51834" y="24444"/>
                  </a:cubicBezTo>
                  <a:cubicBezTo>
                    <a:pt x="62968" y="15789"/>
                    <a:pt x="73090" y="14650"/>
                    <a:pt x="78151" y="14650"/>
                  </a:cubicBezTo>
                  <a:cubicBezTo>
                    <a:pt x="93840" y="14650"/>
                    <a:pt x="104722" y="26265"/>
                    <a:pt x="104722" y="43346"/>
                  </a:cubicBezTo>
                  <a:cubicBezTo>
                    <a:pt x="104722" y="69082"/>
                    <a:pt x="80682" y="92312"/>
                    <a:pt x="57401" y="92312"/>
                  </a:cubicBezTo>
                  <a:cubicBezTo>
                    <a:pt x="40194" y="92312"/>
                    <a:pt x="36651" y="78192"/>
                    <a:pt x="36651" y="77281"/>
                  </a:cubicBezTo>
                  <a:cubicBezTo>
                    <a:pt x="36651" y="77053"/>
                    <a:pt x="37410" y="74548"/>
                    <a:pt x="37410" y="74092"/>
                  </a:cubicBezTo>
                  <a:lnTo>
                    <a:pt x="47532" y="31276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43039A36-C5B3-1BDF-B781-93B2919D75D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9170488" y="3134422"/>
              <a:ext cx="64021" cy="227745"/>
            </a:xfrm>
            <a:custGeom>
              <a:avLst/>
              <a:gdLst>
                <a:gd name="connsiteX0" fmla="*/ 48803 w 64021"/>
                <a:gd name="connsiteY0" fmla="*/ 75 h 227745"/>
                <a:gd name="connsiteX1" fmla="*/ 12110 w 64021"/>
                <a:gd name="connsiteY1" fmla="*/ 48812 h 227745"/>
                <a:gd name="connsiteX2" fmla="*/ 217 w 64021"/>
                <a:gd name="connsiteY2" fmla="*/ 113948 h 227745"/>
                <a:gd name="connsiteX3" fmla="*/ 48803 w 64021"/>
                <a:gd name="connsiteY3" fmla="*/ 227821 h 227745"/>
                <a:gd name="connsiteX4" fmla="*/ 64239 w 64021"/>
                <a:gd name="connsiteY4" fmla="*/ 227821 h 227745"/>
                <a:gd name="connsiteX5" fmla="*/ 19955 w 64021"/>
                <a:gd name="connsiteY5" fmla="*/ 113948 h 227745"/>
                <a:gd name="connsiteX6" fmla="*/ 31089 w 64021"/>
                <a:gd name="connsiteY6" fmla="*/ 47674 h 227745"/>
                <a:gd name="connsiteX7" fmla="*/ 64239 w 64021"/>
                <a:gd name="connsiteY7" fmla="*/ 75 h 227745"/>
                <a:gd name="connsiteX8" fmla="*/ 48803 w 64021"/>
                <a:gd name="connsiteY8" fmla="*/ 75 h 22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021" h="227745">
                  <a:moveTo>
                    <a:pt x="48803" y="75"/>
                  </a:moveTo>
                  <a:cubicBezTo>
                    <a:pt x="40705" y="6907"/>
                    <a:pt x="23751" y="20800"/>
                    <a:pt x="12110" y="48812"/>
                  </a:cubicBezTo>
                  <a:cubicBezTo>
                    <a:pt x="1988" y="73181"/>
                    <a:pt x="217" y="97322"/>
                    <a:pt x="217" y="113948"/>
                  </a:cubicBezTo>
                  <a:cubicBezTo>
                    <a:pt x="217" y="187510"/>
                    <a:pt x="36656" y="217800"/>
                    <a:pt x="48803" y="227821"/>
                  </a:cubicBezTo>
                  <a:lnTo>
                    <a:pt x="64239" y="227821"/>
                  </a:lnTo>
                  <a:cubicBezTo>
                    <a:pt x="52093" y="216889"/>
                    <a:pt x="19955" y="187510"/>
                    <a:pt x="19955" y="113948"/>
                  </a:cubicBezTo>
                  <a:cubicBezTo>
                    <a:pt x="19955" y="101194"/>
                    <a:pt x="20714" y="74548"/>
                    <a:pt x="31089" y="47674"/>
                  </a:cubicBezTo>
                  <a:cubicBezTo>
                    <a:pt x="41464" y="21255"/>
                    <a:pt x="55888" y="7590"/>
                    <a:pt x="64239" y="75"/>
                  </a:cubicBezTo>
                  <a:lnTo>
                    <a:pt x="48803" y="75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5429549F-7284-D1FE-E9E9-DB7D3EDFF7B5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9248906" y="3204112"/>
              <a:ext cx="136141" cy="101119"/>
            </a:xfrm>
            <a:custGeom>
              <a:avLst/>
              <a:gdLst>
                <a:gd name="connsiteX0" fmla="*/ 78414 w 136141"/>
                <a:gd name="connsiteY0" fmla="*/ 49040 h 101119"/>
                <a:gd name="connsiteX1" fmla="*/ 136362 w 136141"/>
                <a:gd name="connsiteY1" fmla="*/ 75 h 101119"/>
                <a:gd name="connsiteX2" fmla="*/ 115359 w 136141"/>
                <a:gd name="connsiteY2" fmla="*/ 75 h 101119"/>
                <a:gd name="connsiteX3" fmla="*/ 72847 w 136141"/>
                <a:gd name="connsiteY3" fmla="*/ 37653 h 101119"/>
                <a:gd name="connsiteX4" fmla="*/ 46529 w 136141"/>
                <a:gd name="connsiteY4" fmla="*/ 75 h 101119"/>
                <a:gd name="connsiteX5" fmla="*/ 25526 w 136141"/>
                <a:gd name="connsiteY5" fmla="*/ 75 h 101119"/>
                <a:gd name="connsiteX6" fmla="*/ 61712 w 136141"/>
                <a:gd name="connsiteY6" fmla="*/ 49040 h 101119"/>
                <a:gd name="connsiteX7" fmla="*/ 221 w 136141"/>
                <a:gd name="connsiteY7" fmla="*/ 101194 h 101119"/>
                <a:gd name="connsiteX8" fmla="*/ 20971 w 136141"/>
                <a:gd name="connsiteY8" fmla="*/ 101194 h 101119"/>
                <a:gd name="connsiteX9" fmla="*/ 67786 w 136141"/>
                <a:gd name="connsiteY9" fmla="*/ 58378 h 101119"/>
                <a:gd name="connsiteX10" fmla="*/ 95621 w 136141"/>
                <a:gd name="connsiteY10" fmla="*/ 101194 h 101119"/>
                <a:gd name="connsiteX11" fmla="*/ 116624 w 136141"/>
                <a:gd name="connsiteY11" fmla="*/ 101194 h 101119"/>
                <a:gd name="connsiteX12" fmla="*/ 78414 w 136141"/>
                <a:gd name="connsiteY12" fmla="*/ 49040 h 101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141" h="101119">
                  <a:moveTo>
                    <a:pt x="78414" y="49040"/>
                  </a:moveTo>
                  <a:lnTo>
                    <a:pt x="136362" y="75"/>
                  </a:lnTo>
                  <a:lnTo>
                    <a:pt x="115359" y="75"/>
                  </a:lnTo>
                  <a:lnTo>
                    <a:pt x="72847" y="37653"/>
                  </a:lnTo>
                  <a:lnTo>
                    <a:pt x="46529" y="75"/>
                  </a:lnTo>
                  <a:lnTo>
                    <a:pt x="25526" y="75"/>
                  </a:lnTo>
                  <a:lnTo>
                    <a:pt x="61712" y="49040"/>
                  </a:lnTo>
                  <a:lnTo>
                    <a:pt x="221" y="101194"/>
                  </a:lnTo>
                  <a:lnTo>
                    <a:pt x="20971" y="101194"/>
                  </a:lnTo>
                  <a:lnTo>
                    <a:pt x="67786" y="58378"/>
                  </a:lnTo>
                  <a:lnTo>
                    <a:pt x="95621" y="101194"/>
                  </a:lnTo>
                  <a:lnTo>
                    <a:pt x="116624" y="101194"/>
                  </a:lnTo>
                  <a:lnTo>
                    <a:pt x="78414" y="49040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E39894A2-2C22-EA09-4DF7-777369387618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9402964" y="3134422"/>
              <a:ext cx="64021" cy="227745"/>
            </a:xfrm>
            <a:custGeom>
              <a:avLst/>
              <a:gdLst>
                <a:gd name="connsiteX0" fmla="*/ 15663 w 64021"/>
                <a:gd name="connsiteY0" fmla="*/ 227821 h 227745"/>
                <a:gd name="connsiteX1" fmla="*/ 52355 w 64021"/>
                <a:gd name="connsiteY1" fmla="*/ 179083 h 227745"/>
                <a:gd name="connsiteX2" fmla="*/ 64248 w 64021"/>
                <a:gd name="connsiteY2" fmla="*/ 113948 h 227745"/>
                <a:gd name="connsiteX3" fmla="*/ 15663 w 64021"/>
                <a:gd name="connsiteY3" fmla="*/ 75 h 227745"/>
                <a:gd name="connsiteX4" fmla="*/ 226 w 64021"/>
                <a:gd name="connsiteY4" fmla="*/ 75 h 227745"/>
                <a:gd name="connsiteX5" fmla="*/ 44510 w 64021"/>
                <a:gd name="connsiteY5" fmla="*/ 113948 h 227745"/>
                <a:gd name="connsiteX6" fmla="*/ 33376 w 64021"/>
                <a:gd name="connsiteY6" fmla="*/ 180222 h 227745"/>
                <a:gd name="connsiteX7" fmla="*/ 226 w 64021"/>
                <a:gd name="connsiteY7" fmla="*/ 227821 h 227745"/>
                <a:gd name="connsiteX8" fmla="*/ 15663 w 64021"/>
                <a:gd name="connsiteY8" fmla="*/ 227821 h 22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021" h="227745">
                  <a:moveTo>
                    <a:pt x="15663" y="227821"/>
                  </a:moveTo>
                  <a:cubicBezTo>
                    <a:pt x="23760" y="220988"/>
                    <a:pt x="40715" y="207096"/>
                    <a:pt x="52355" y="179083"/>
                  </a:cubicBezTo>
                  <a:cubicBezTo>
                    <a:pt x="62477" y="154714"/>
                    <a:pt x="64248" y="130573"/>
                    <a:pt x="64248" y="113948"/>
                  </a:cubicBezTo>
                  <a:cubicBezTo>
                    <a:pt x="64248" y="40386"/>
                    <a:pt x="27809" y="10096"/>
                    <a:pt x="15663" y="75"/>
                  </a:cubicBezTo>
                  <a:lnTo>
                    <a:pt x="226" y="75"/>
                  </a:lnTo>
                  <a:cubicBezTo>
                    <a:pt x="12373" y="11007"/>
                    <a:pt x="44510" y="40386"/>
                    <a:pt x="44510" y="113948"/>
                  </a:cubicBezTo>
                  <a:cubicBezTo>
                    <a:pt x="44510" y="126701"/>
                    <a:pt x="43751" y="153348"/>
                    <a:pt x="33376" y="180222"/>
                  </a:cubicBezTo>
                  <a:cubicBezTo>
                    <a:pt x="23001" y="206640"/>
                    <a:pt x="8577" y="220305"/>
                    <a:pt x="226" y="227821"/>
                  </a:cubicBezTo>
                  <a:lnTo>
                    <a:pt x="15663" y="227821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DC83A248-F407-9F22-1BF7-1040B4AFFDDD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571664" y="3220965"/>
              <a:ext cx="168278" cy="54659"/>
            </a:xfrm>
            <a:custGeom>
              <a:avLst/>
              <a:gdLst>
                <a:gd name="connsiteX0" fmla="*/ 159908 w 168278"/>
                <a:gd name="connsiteY0" fmla="*/ 9185 h 54659"/>
                <a:gd name="connsiteX1" fmla="*/ 168512 w 168278"/>
                <a:gd name="connsiteY1" fmla="*/ 4630 h 54659"/>
                <a:gd name="connsiteX2" fmla="*/ 160161 w 168278"/>
                <a:gd name="connsiteY2" fmla="*/ 75 h 54659"/>
                <a:gd name="connsiteX3" fmla="*/ 8584 w 168278"/>
                <a:gd name="connsiteY3" fmla="*/ 75 h 54659"/>
                <a:gd name="connsiteX4" fmla="*/ 233 w 168278"/>
                <a:gd name="connsiteY4" fmla="*/ 4630 h 54659"/>
                <a:gd name="connsiteX5" fmla="*/ 8837 w 168278"/>
                <a:gd name="connsiteY5" fmla="*/ 9185 h 54659"/>
                <a:gd name="connsiteX6" fmla="*/ 159908 w 168278"/>
                <a:gd name="connsiteY6" fmla="*/ 9185 h 54659"/>
                <a:gd name="connsiteX7" fmla="*/ 160161 w 168278"/>
                <a:gd name="connsiteY7" fmla="*/ 54734 h 54659"/>
                <a:gd name="connsiteX8" fmla="*/ 168512 w 168278"/>
                <a:gd name="connsiteY8" fmla="*/ 50179 h 54659"/>
                <a:gd name="connsiteX9" fmla="*/ 159908 w 168278"/>
                <a:gd name="connsiteY9" fmla="*/ 45624 h 54659"/>
                <a:gd name="connsiteX10" fmla="*/ 8837 w 168278"/>
                <a:gd name="connsiteY10" fmla="*/ 45624 h 54659"/>
                <a:gd name="connsiteX11" fmla="*/ 233 w 168278"/>
                <a:gd name="connsiteY11" fmla="*/ 50179 h 54659"/>
                <a:gd name="connsiteX12" fmla="*/ 8584 w 168278"/>
                <a:gd name="connsiteY12" fmla="*/ 54734 h 54659"/>
                <a:gd name="connsiteX13" fmla="*/ 160161 w 168278"/>
                <a:gd name="connsiteY13" fmla="*/ 54734 h 5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54659">
                  <a:moveTo>
                    <a:pt x="159908" y="9185"/>
                  </a:moveTo>
                  <a:cubicBezTo>
                    <a:pt x="163704" y="9185"/>
                    <a:pt x="168512" y="9185"/>
                    <a:pt x="168512" y="4630"/>
                  </a:cubicBezTo>
                  <a:cubicBezTo>
                    <a:pt x="168512" y="75"/>
                    <a:pt x="163704" y="75"/>
                    <a:pt x="160161" y="75"/>
                  </a:cubicBezTo>
                  <a:lnTo>
                    <a:pt x="8584" y="75"/>
                  </a:lnTo>
                  <a:cubicBezTo>
                    <a:pt x="5041" y="75"/>
                    <a:pt x="233" y="75"/>
                    <a:pt x="233" y="4630"/>
                  </a:cubicBezTo>
                  <a:cubicBezTo>
                    <a:pt x="233" y="9185"/>
                    <a:pt x="5041" y="9185"/>
                    <a:pt x="8837" y="9185"/>
                  </a:cubicBezTo>
                  <a:lnTo>
                    <a:pt x="159908" y="9185"/>
                  </a:lnTo>
                  <a:close/>
                  <a:moveTo>
                    <a:pt x="160161" y="54734"/>
                  </a:moveTo>
                  <a:cubicBezTo>
                    <a:pt x="163704" y="54734"/>
                    <a:pt x="168512" y="54734"/>
                    <a:pt x="168512" y="50179"/>
                  </a:cubicBezTo>
                  <a:cubicBezTo>
                    <a:pt x="168512" y="45624"/>
                    <a:pt x="163704" y="45624"/>
                    <a:pt x="159908" y="45624"/>
                  </a:cubicBezTo>
                  <a:lnTo>
                    <a:pt x="8837" y="45624"/>
                  </a:lnTo>
                  <a:cubicBezTo>
                    <a:pt x="5041" y="45624"/>
                    <a:pt x="233" y="45624"/>
                    <a:pt x="233" y="50179"/>
                  </a:cubicBezTo>
                  <a:cubicBezTo>
                    <a:pt x="233" y="54734"/>
                    <a:pt x="5041" y="54734"/>
                    <a:pt x="8584" y="54734"/>
                  </a:cubicBezTo>
                  <a:lnTo>
                    <a:pt x="160161" y="54734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48CD82A0-DA47-D6B9-9808-3E27E33C32FF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831687" y="3147175"/>
              <a:ext cx="154361" cy="158055"/>
            </a:xfrm>
            <a:custGeom>
              <a:avLst/>
              <a:gdLst>
                <a:gd name="connsiteX0" fmla="*/ 126010 w 154361"/>
                <a:gd name="connsiteY0" fmla="*/ 75 h 158055"/>
                <a:gd name="connsiteX1" fmla="*/ 103488 w 154361"/>
                <a:gd name="connsiteY1" fmla="*/ 75 h 158055"/>
                <a:gd name="connsiteX2" fmla="*/ 244 w 154361"/>
                <a:gd name="connsiteY2" fmla="*/ 158130 h 158055"/>
                <a:gd name="connsiteX3" fmla="*/ 18969 w 154361"/>
                <a:gd name="connsiteY3" fmla="*/ 158130 h 158055"/>
                <a:gd name="connsiteX4" fmla="*/ 49335 w 154361"/>
                <a:gd name="connsiteY4" fmla="*/ 111670 h 158055"/>
                <a:gd name="connsiteX5" fmla="*/ 122973 w 154361"/>
                <a:gd name="connsiteY5" fmla="*/ 111670 h 158055"/>
                <a:gd name="connsiteX6" fmla="*/ 131324 w 154361"/>
                <a:gd name="connsiteY6" fmla="*/ 158130 h 158055"/>
                <a:gd name="connsiteX7" fmla="*/ 154605 w 154361"/>
                <a:gd name="connsiteY7" fmla="*/ 158130 h 158055"/>
                <a:gd name="connsiteX8" fmla="*/ 126010 w 154361"/>
                <a:gd name="connsiteY8" fmla="*/ 75 h 158055"/>
                <a:gd name="connsiteX9" fmla="*/ 108803 w 154361"/>
                <a:gd name="connsiteY9" fmla="*/ 15789 h 158055"/>
                <a:gd name="connsiteX10" fmla="*/ 120443 w 154361"/>
                <a:gd name="connsiteY10" fmla="*/ 98916 h 158055"/>
                <a:gd name="connsiteX11" fmla="*/ 57939 w 154361"/>
                <a:gd name="connsiteY11" fmla="*/ 98916 h 158055"/>
                <a:gd name="connsiteX12" fmla="*/ 108803 w 154361"/>
                <a:gd name="connsiteY12" fmla="*/ 15789 h 158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361" h="158055">
                  <a:moveTo>
                    <a:pt x="126010" y="75"/>
                  </a:moveTo>
                  <a:lnTo>
                    <a:pt x="103488" y="75"/>
                  </a:lnTo>
                  <a:lnTo>
                    <a:pt x="244" y="158130"/>
                  </a:lnTo>
                  <a:lnTo>
                    <a:pt x="18969" y="158130"/>
                  </a:lnTo>
                  <a:lnTo>
                    <a:pt x="49335" y="111670"/>
                  </a:lnTo>
                  <a:lnTo>
                    <a:pt x="122973" y="111670"/>
                  </a:lnTo>
                  <a:lnTo>
                    <a:pt x="131324" y="158130"/>
                  </a:lnTo>
                  <a:lnTo>
                    <a:pt x="154605" y="158130"/>
                  </a:lnTo>
                  <a:lnTo>
                    <a:pt x="126010" y="75"/>
                  </a:lnTo>
                  <a:close/>
                  <a:moveTo>
                    <a:pt x="108803" y="15789"/>
                  </a:moveTo>
                  <a:lnTo>
                    <a:pt x="120443" y="98916"/>
                  </a:lnTo>
                  <a:lnTo>
                    <a:pt x="57939" y="98916"/>
                  </a:lnTo>
                  <a:lnTo>
                    <a:pt x="108803" y="15789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id="{5A65D926-A8CF-3118-F442-F61536DE9BA2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993303" y="3204112"/>
              <a:ext cx="136141" cy="101119"/>
            </a:xfrm>
            <a:custGeom>
              <a:avLst/>
              <a:gdLst>
                <a:gd name="connsiteX0" fmla="*/ 78443 w 136141"/>
                <a:gd name="connsiteY0" fmla="*/ 49040 h 101119"/>
                <a:gd name="connsiteX1" fmla="*/ 136392 w 136141"/>
                <a:gd name="connsiteY1" fmla="*/ 75 h 101119"/>
                <a:gd name="connsiteX2" fmla="*/ 115388 w 136141"/>
                <a:gd name="connsiteY2" fmla="*/ 75 h 101119"/>
                <a:gd name="connsiteX3" fmla="*/ 72876 w 136141"/>
                <a:gd name="connsiteY3" fmla="*/ 37653 h 101119"/>
                <a:gd name="connsiteX4" fmla="*/ 46559 w 136141"/>
                <a:gd name="connsiteY4" fmla="*/ 75 h 101119"/>
                <a:gd name="connsiteX5" fmla="*/ 25555 w 136141"/>
                <a:gd name="connsiteY5" fmla="*/ 75 h 101119"/>
                <a:gd name="connsiteX6" fmla="*/ 61742 w 136141"/>
                <a:gd name="connsiteY6" fmla="*/ 49040 h 101119"/>
                <a:gd name="connsiteX7" fmla="*/ 250 w 136141"/>
                <a:gd name="connsiteY7" fmla="*/ 101194 h 101119"/>
                <a:gd name="connsiteX8" fmla="*/ 21000 w 136141"/>
                <a:gd name="connsiteY8" fmla="*/ 101194 h 101119"/>
                <a:gd name="connsiteX9" fmla="*/ 67815 w 136141"/>
                <a:gd name="connsiteY9" fmla="*/ 58378 h 101119"/>
                <a:gd name="connsiteX10" fmla="*/ 95650 w 136141"/>
                <a:gd name="connsiteY10" fmla="*/ 101194 h 101119"/>
                <a:gd name="connsiteX11" fmla="*/ 116654 w 136141"/>
                <a:gd name="connsiteY11" fmla="*/ 101194 h 101119"/>
                <a:gd name="connsiteX12" fmla="*/ 78443 w 136141"/>
                <a:gd name="connsiteY12" fmla="*/ 49040 h 101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141" h="101119">
                  <a:moveTo>
                    <a:pt x="78443" y="49040"/>
                  </a:moveTo>
                  <a:lnTo>
                    <a:pt x="136392" y="75"/>
                  </a:lnTo>
                  <a:lnTo>
                    <a:pt x="115388" y="75"/>
                  </a:lnTo>
                  <a:lnTo>
                    <a:pt x="72876" y="37653"/>
                  </a:lnTo>
                  <a:lnTo>
                    <a:pt x="46559" y="75"/>
                  </a:lnTo>
                  <a:lnTo>
                    <a:pt x="25555" y="75"/>
                  </a:lnTo>
                  <a:lnTo>
                    <a:pt x="61742" y="49040"/>
                  </a:lnTo>
                  <a:lnTo>
                    <a:pt x="250" y="101194"/>
                  </a:lnTo>
                  <a:lnTo>
                    <a:pt x="21000" y="101194"/>
                  </a:lnTo>
                  <a:lnTo>
                    <a:pt x="67815" y="58378"/>
                  </a:lnTo>
                  <a:lnTo>
                    <a:pt x="95650" y="101194"/>
                  </a:lnTo>
                  <a:lnTo>
                    <a:pt x="116654" y="101194"/>
                  </a:lnTo>
                  <a:lnTo>
                    <a:pt x="78443" y="49040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</p:grpSp>
      <p:sp>
        <p:nvSpPr>
          <p:cNvPr id="469" name="Rectangle 468">
            <a:extLst>
              <a:ext uri="{FF2B5EF4-FFF2-40B4-BE49-F238E27FC236}">
                <a16:creationId xmlns:a16="http://schemas.microsoft.com/office/drawing/2014/main" id="{73913109-9C9D-C28B-21CA-D1BC74C98036}"/>
              </a:ext>
            </a:extLst>
          </p:cNvPr>
          <p:cNvSpPr/>
          <p:nvPr/>
        </p:nvSpPr>
        <p:spPr>
          <a:xfrm>
            <a:off x="9581660" y="3378433"/>
            <a:ext cx="397635" cy="817632"/>
          </a:xfrm>
          <a:prstGeom prst="rect">
            <a:avLst/>
          </a:prstGeom>
          <a:noFill/>
          <a:ln w="28575">
            <a:solidFill>
              <a:srgbClr val="A40C0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>
              <a:solidFill>
                <a:srgbClr val="A40C0D"/>
              </a:solidFill>
            </a:endParaRPr>
          </a:p>
        </p:txBody>
      </p:sp>
      <p:sp>
        <p:nvSpPr>
          <p:cNvPr id="477" name="TextBox 476">
            <a:extLst>
              <a:ext uri="{FF2B5EF4-FFF2-40B4-BE49-F238E27FC236}">
                <a16:creationId xmlns:a16="http://schemas.microsoft.com/office/drawing/2014/main" id="{00E91E4A-BE2E-3B4B-44D6-0E735E0876BF}"/>
              </a:ext>
            </a:extLst>
          </p:cNvPr>
          <p:cNvSpPr txBox="1"/>
          <p:nvPr/>
        </p:nvSpPr>
        <p:spPr>
          <a:xfrm>
            <a:off x="7653274" y="2110697"/>
            <a:ext cx="22818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f</a:t>
            </a:r>
            <a:r>
              <a:rPr lang="en-BE" sz="1400" dirty="0"/>
              <a:t>orwad projection of image </a:t>
            </a:r>
            <a:r>
              <a:rPr lang="en-BE" sz="1400" b="1" dirty="0"/>
              <a:t>x</a:t>
            </a:r>
          </a:p>
        </p:txBody>
      </p:sp>
      <p:grpSp>
        <p:nvGrpSpPr>
          <p:cNvPr id="479" name="Group 478" descr="\documentclass{article}&#10;\usepackage{amsmath}&#10;\usepackage{amssymb}&#10;\usepackage[cm]{sfmath}&#10;\pagestyle{empty}&#10;&#10;\DeclareMathOperator{\argmin}{argmin}&#10;&#10;&#10;\begin{document}&#10;&#10;$$&#10;s(y) = A^T y&#10;$$&#10;&#10;&#10;\end{document}" title="IguanaTex Vector Display">
            <a:extLst>
              <a:ext uri="{FF2B5EF4-FFF2-40B4-BE49-F238E27FC236}">
                <a16:creationId xmlns:a16="http://schemas.microsoft.com/office/drawing/2014/main" id="{F2223147-A26B-7B17-57B6-3CEA3633F83D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10402643" y="1644374"/>
            <a:ext cx="1255985" cy="289438"/>
            <a:chOff x="14565477" y="4080010"/>
            <a:chExt cx="1255985" cy="289438"/>
          </a:xfrm>
        </p:grpSpPr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990D898B-A3BE-1F56-F253-DF2C67025500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14565477" y="4189529"/>
              <a:ext cx="100714" cy="119440"/>
            </a:xfrm>
            <a:custGeom>
              <a:avLst/>
              <a:gdLst>
                <a:gd name="connsiteX0" fmla="*/ 100923 w 100714"/>
                <a:gd name="connsiteY0" fmla="*/ 8172 h 119440"/>
                <a:gd name="connsiteX1" fmla="*/ 66002 w 100714"/>
                <a:gd name="connsiteY1" fmla="*/ 75 h 119440"/>
                <a:gd name="connsiteX2" fmla="*/ 31334 w 100714"/>
                <a:gd name="connsiteY2" fmla="*/ 10197 h 119440"/>
                <a:gd name="connsiteX3" fmla="*/ 16404 w 100714"/>
                <a:gd name="connsiteY3" fmla="*/ 39298 h 119440"/>
                <a:gd name="connsiteX4" fmla="*/ 24755 w 100714"/>
                <a:gd name="connsiteY4" fmla="*/ 57517 h 119440"/>
                <a:gd name="connsiteX5" fmla="*/ 52590 w 100714"/>
                <a:gd name="connsiteY5" fmla="*/ 68145 h 119440"/>
                <a:gd name="connsiteX6" fmla="*/ 71063 w 100714"/>
                <a:gd name="connsiteY6" fmla="*/ 83329 h 119440"/>
                <a:gd name="connsiteX7" fmla="*/ 43227 w 100714"/>
                <a:gd name="connsiteY7" fmla="*/ 103573 h 119440"/>
                <a:gd name="connsiteX8" fmla="*/ 6788 w 100714"/>
                <a:gd name="connsiteY8" fmla="*/ 91173 h 119440"/>
                <a:gd name="connsiteX9" fmla="*/ 1221 w 100714"/>
                <a:gd name="connsiteY9" fmla="*/ 104838 h 119440"/>
                <a:gd name="connsiteX10" fmla="*/ 209 w 100714"/>
                <a:gd name="connsiteY10" fmla="*/ 108128 h 119440"/>
                <a:gd name="connsiteX11" fmla="*/ 40191 w 100714"/>
                <a:gd name="connsiteY11" fmla="*/ 119515 h 119440"/>
                <a:gd name="connsiteX12" fmla="*/ 89789 w 100714"/>
                <a:gd name="connsiteY12" fmla="*/ 77761 h 119440"/>
                <a:gd name="connsiteX13" fmla="*/ 80173 w 100714"/>
                <a:gd name="connsiteY13" fmla="*/ 57011 h 119440"/>
                <a:gd name="connsiteX14" fmla="*/ 54868 w 100714"/>
                <a:gd name="connsiteY14" fmla="*/ 47648 h 119440"/>
                <a:gd name="connsiteX15" fmla="*/ 35383 w 100714"/>
                <a:gd name="connsiteY15" fmla="*/ 33477 h 119440"/>
                <a:gd name="connsiteX16" fmla="*/ 60688 w 100714"/>
                <a:gd name="connsiteY16" fmla="*/ 15005 h 119440"/>
                <a:gd name="connsiteX17" fmla="*/ 94344 w 100714"/>
                <a:gd name="connsiteY17" fmla="*/ 24621 h 119440"/>
                <a:gd name="connsiteX18" fmla="*/ 94597 w 100714"/>
                <a:gd name="connsiteY18" fmla="*/ 24621 h 119440"/>
                <a:gd name="connsiteX19" fmla="*/ 100923 w 100714"/>
                <a:gd name="connsiteY19" fmla="*/ 8172 h 11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714" h="119440">
                  <a:moveTo>
                    <a:pt x="100923" y="8172"/>
                  </a:moveTo>
                  <a:cubicBezTo>
                    <a:pt x="89536" y="2605"/>
                    <a:pt x="80426" y="75"/>
                    <a:pt x="66002" y="75"/>
                  </a:cubicBezTo>
                  <a:cubicBezTo>
                    <a:pt x="56639" y="75"/>
                    <a:pt x="43227" y="1087"/>
                    <a:pt x="31334" y="10197"/>
                  </a:cubicBezTo>
                  <a:cubicBezTo>
                    <a:pt x="20706" y="18294"/>
                    <a:pt x="16404" y="31959"/>
                    <a:pt x="16404" y="39298"/>
                  </a:cubicBezTo>
                  <a:cubicBezTo>
                    <a:pt x="16404" y="46889"/>
                    <a:pt x="19693" y="52709"/>
                    <a:pt x="24755" y="57517"/>
                  </a:cubicBezTo>
                  <a:cubicBezTo>
                    <a:pt x="31081" y="63844"/>
                    <a:pt x="37407" y="65109"/>
                    <a:pt x="52590" y="68145"/>
                  </a:cubicBezTo>
                  <a:cubicBezTo>
                    <a:pt x="59423" y="69664"/>
                    <a:pt x="71063" y="72194"/>
                    <a:pt x="71063" y="83329"/>
                  </a:cubicBezTo>
                  <a:cubicBezTo>
                    <a:pt x="71063" y="83582"/>
                    <a:pt x="71063" y="103573"/>
                    <a:pt x="43227" y="103573"/>
                  </a:cubicBezTo>
                  <a:cubicBezTo>
                    <a:pt x="34117" y="103573"/>
                    <a:pt x="19440" y="101548"/>
                    <a:pt x="6788" y="91173"/>
                  </a:cubicBezTo>
                  <a:lnTo>
                    <a:pt x="1221" y="104838"/>
                  </a:lnTo>
                  <a:cubicBezTo>
                    <a:pt x="968" y="105597"/>
                    <a:pt x="209" y="107115"/>
                    <a:pt x="209" y="108128"/>
                  </a:cubicBezTo>
                  <a:cubicBezTo>
                    <a:pt x="209" y="108887"/>
                    <a:pt x="15898" y="119515"/>
                    <a:pt x="40191" y="119515"/>
                  </a:cubicBezTo>
                  <a:cubicBezTo>
                    <a:pt x="81944" y="119515"/>
                    <a:pt x="89789" y="88136"/>
                    <a:pt x="89789" y="77761"/>
                  </a:cubicBezTo>
                  <a:cubicBezTo>
                    <a:pt x="89789" y="65615"/>
                    <a:pt x="82450" y="59036"/>
                    <a:pt x="80173" y="57011"/>
                  </a:cubicBezTo>
                  <a:cubicBezTo>
                    <a:pt x="73087" y="51444"/>
                    <a:pt x="68785" y="50685"/>
                    <a:pt x="54868" y="47648"/>
                  </a:cubicBezTo>
                  <a:cubicBezTo>
                    <a:pt x="44746" y="45624"/>
                    <a:pt x="35383" y="43599"/>
                    <a:pt x="35383" y="33477"/>
                  </a:cubicBezTo>
                  <a:cubicBezTo>
                    <a:pt x="35383" y="32971"/>
                    <a:pt x="35383" y="15005"/>
                    <a:pt x="60688" y="15005"/>
                  </a:cubicBezTo>
                  <a:cubicBezTo>
                    <a:pt x="74353" y="15005"/>
                    <a:pt x="84222" y="18041"/>
                    <a:pt x="94344" y="24621"/>
                  </a:cubicBezTo>
                  <a:lnTo>
                    <a:pt x="94597" y="24621"/>
                  </a:lnTo>
                  <a:lnTo>
                    <a:pt x="100923" y="8172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6C6A5D04-7697-B6D4-CFB4-953FFBAE3C13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14693049" y="4116397"/>
              <a:ext cx="64021" cy="253051"/>
            </a:xfrm>
            <a:custGeom>
              <a:avLst/>
              <a:gdLst>
                <a:gd name="connsiteX0" fmla="*/ 48799 w 64021"/>
                <a:gd name="connsiteY0" fmla="*/ 75 h 253051"/>
                <a:gd name="connsiteX1" fmla="*/ 12107 w 64021"/>
                <a:gd name="connsiteY1" fmla="*/ 54228 h 253051"/>
                <a:gd name="connsiteX2" fmla="*/ 213 w 64021"/>
                <a:gd name="connsiteY2" fmla="*/ 126600 h 253051"/>
                <a:gd name="connsiteX3" fmla="*/ 48799 w 64021"/>
                <a:gd name="connsiteY3" fmla="*/ 253126 h 253051"/>
                <a:gd name="connsiteX4" fmla="*/ 64235 w 64021"/>
                <a:gd name="connsiteY4" fmla="*/ 253126 h 253051"/>
                <a:gd name="connsiteX5" fmla="*/ 19951 w 64021"/>
                <a:gd name="connsiteY5" fmla="*/ 126600 h 253051"/>
                <a:gd name="connsiteX6" fmla="*/ 31085 w 64021"/>
                <a:gd name="connsiteY6" fmla="*/ 52962 h 253051"/>
                <a:gd name="connsiteX7" fmla="*/ 64235 w 64021"/>
                <a:gd name="connsiteY7" fmla="*/ 75 h 253051"/>
                <a:gd name="connsiteX8" fmla="*/ 48799 w 64021"/>
                <a:gd name="connsiteY8" fmla="*/ 75 h 25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021" h="253051">
                  <a:moveTo>
                    <a:pt x="48799" y="75"/>
                  </a:moveTo>
                  <a:cubicBezTo>
                    <a:pt x="40701" y="7666"/>
                    <a:pt x="23747" y="23102"/>
                    <a:pt x="12107" y="54228"/>
                  </a:cubicBezTo>
                  <a:cubicBezTo>
                    <a:pt x="1985" y="81304"/>
                    <a:pt x="213" y="108128"/>
                    <a:pt x="213" y="126600"/>
                  </a:cubicBezTo>
                  <a:cubicBezTo>
                    <a:pt x="213" y="208336"/>
                    <a:pt x="36653" y="241992"/>
                    <a:pt x="48799" y="253126"/>
                  </a:cubicBezTo>
                  <a:lnTo>
                    <a:pt x="64235" y="253126"/>
                  </a:lnTo>
                  <a:cubicBezTo>
                    <a:pt x="52089" y="240979"/>
                    <a:pt x="19951" y="208336"/>
                    <a:pt x="19951" y="126600"/>
                  </a:cubicBezTo>
                  <a:cubicBezTo>
                    <a:pt x="19951" y="112429"/>
                    <a:pt x="20710" y="82822"/>
                    <a:pt x="31085" y="52962"/>
                  </a:cubicBezTo>
                  <a:cubicBezTo>
                    <a:pt x="41460" y="23608"/>
                    <a:pt x="55884" y="8425"/>
                    <a:pt x="64235" y="75"/>
                  </a:cubicBezTo>
                  <a:lnTo>
                    <a:pt x="48799" y="75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E8C8A813-3808-1D44-E27C-1CFA18A93E04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14771720" y="4193831"/>
              <a:ext cx="136394" cy="164230"/>
            </a:xfrm>
            <a:custGeom>
              <a:avLst/>
              <a:gdLst>
                <a:gd name="connsiteX0" fmla="*/ 136612 w 136394"/>
                <a:gd name="connsiteY0" fmla="*/ 75 h 164230"/>
                <a:gd name="connsiteX1" fmla="*/ 117633 w 136394"/>
                <a:gd name="connsiteY1" fmla="*/ 75 h 164230"/>
                <a:gd name="connsiteX2" fmla="*/ 83218 w 136394"/>
                <a:gd name="connsiteY2" fmla="*/ 57011 h 164230"/>
                <a:gd name="connsiteX3" fmla="*/ 63227 w 136394"/>
                <a:gd name="connsiteY3" fmla="*/ 97752 h 164230"/>
                <a:gd name="connsiteX4" fmla="*/ 62974 w 136394"/>
                <a:gd name="connsiteY4" fmla="*/ 97752 h 164230"/>
                <a:gd name="connsiteX5" fmla="*/ 63227 w 136394"/>
                <a:gd name="connsiteY5" fmla="*/ 91426 h 164230"/>
                <a:gd name="connsiteX6" fmla="*/ 55888 w 136394"/>
                <a:gd name="connsiteY6" fmla="*/ 39804 h 164230"/>
                <a:gd name="connsiteX7" fmla="*/ 47285 w 136394"/>
                <a:gd name="connsiteY7" fmla="*/ 75 h 164230"/>
                <a:gd name="connsiteX8" fmla="*/ 27293 w 136394"/>
                <a:gd name="connsiteY8" fmla="*/ 75 h 164230"/>
                <a:gd name="connsiteX9" fmla="*/ 51839 w 136394"/>
                <a:gd name="connsiteY9" fmla="*/ 108887 h 164230"/>
                <a:gd name="connsiteX10" fmla="*/ 52599 w 136394"/>
                <a:gd name="connsiteY10" fmla="*/ 111923 h 164230"/>
                <a:gd name="connsiteX11" fmla="*/ 38934 w 136394"/>
                <a:gd name="connsiteY11" fmla="*/ 134445 h 164230"/>
                <a:gd name="connsiteX12" fmla="*/ 21220 w 136394"/>
                <a:gd name="connsiteY12" fmla="*/ 149881 h 164230"/>
                <a:gd name="connsiteX13" fmla="*/ 2241 w 136394"/>
                <a:gd name="connsiteY13" fmla="*/ 145832 h 164230"/>
                <a:gd name="connsiteX14" fmla="*/ 217 w 136394"/>
                <a:gd name="connsiteY14" fmla="*/ 162280 h 164230"/>
                <a:gd name="connsiteX15" fmla="*/ 17931 w 136394"/>
                <a:gd name="connsiteY15" fmla="*/ 164305 h 164230"/>
                <a:gd name="connsiteX16" fmla="*/ 53358 w 136394"/>
                <a:gd name="connsiteY16" fmla="*/ 134698 h 164230"/>
                <a:gd name="connsiteX17" fmla="*/ 136612 w 136394"/>
                <a:gd name="connsiteY17" fmla="*/ 75 h 16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394" h="164230">
                  <a:moveTo>
                    <a:pt x="136612" y="75"/>
                  </a:moveTo>
                  <a:lnTo>
                    <a:pt x="117633" y="75"/>
                  </a:lnTo>
                  <a:lnTo>
                    <a:pt x="83218" y="57011"/>
                  </a:lnTo>
                  <a:cubicBezTo>
                    <a:pt x="75373" y="70929"/>
                    <a:pt x="65504" y="88896"/>
                    <a:pt x="63227" y="97752"/>
                  </a:cubicBezTo>
                  <a:lnTo>
                    <a:pt x="62974" y="97752"/>
                  </a:lnTo>
                  <a:cubicBezTo>
                    <a:pt x="63227" y="95981"/>
                    <a:pt x="63227" y="94210"/>
                    <a:pt x="63227" y="91426"/>
                  </a:cubicBezTo>
                  <a:cubicBezTo>
                    <a:pt x="63227" y="78268"/>
                    <a:pt x="58672" y="52962"/>
                    <a:pt x="55888" y="39804"/>
                  </a:cubicBezTo>
                  <a:lnTo>
                    <a:pt x="47285" y="75"/>
                  </a:lnTo>
                  <a:lnTo>
                    <a:pt x="27293" y="75"/>
                  </a:lnTo>
                  <a:lnTo>
                    <a:pt x="51839" y="108887"/>
                  </a:lnTo>
                  <a:cubicBezTo>
                    <a:pt x="51839" y="109393"/>
                    <a:pt x="52599" y="111670"/>
                    <a:pt x="52599" y="111923"/>
                  </a:cubicBezTo>
                  <a:cubicBezTo>
                    <a:pt x="52599" y="113442"/>
                    <a:pt x="40958" y="131408"/>
                    <a:pt x="38934" y="134445"/>
                  </a:cubicBezTo>
                  <a:cubicBezTo>
                    <a:pt x="31595" y="145579"/>
                    <a:pt x="27547" y="149881"/>
                    <a:pt x="21220" y="149881"/>
                  </a:cubicBezTo>
                  <a:cubicBezTo>
                    <a:pt x="16918" y="149881"/>
                    <a:pt x="8821" y="148869"/>
                    <a:pt x="2241" y="145832"/>
                  </a:cubicBezTo>
                  <a:lnTo>
                    <a:pt x="217" y="162280"/>
                  </a:lnTo>
                  <a:cubicBezTo>
                    <a:pt x="7049" y="163799"/>
                    <a:pt x="13882" y="164305"/>
                    <a:pt x="17931" y="164305"/>
                  </a:cubicBezTo>
                  <a:cubicBezTo>
                    <a:pt x="25269" y="164305"/>
                    <a:pt x="35644" y="163293"/>
                    <a:pt x="53358" y="134698"/>
                  </a:cubicBezTo>
                  <a:lnTo>
                    <a:pt x="136612" y="75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15B2A10F-A322-95AA-F94F-009243A09061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14929743" y="4116397"/>
              <a:ext cx="64021" cy="253051"/>
            </a:xfrm>
            <a:custGeom>
              <a:avLst/>
              <a:gdLst>
                <a:gd name="connsiteX0" fmla="*/ 15659 w 64021"/>
                <a:gd name="connsiteY0" fmla="*/ 253126 h 253051"/>
                <a:gd name="connsiteX1" fmla="*/ 52351 w 64021"/>
                <a:gd name="connsiteY1" fmla="*/ 198973 h 253051"/>
                <a:gd name="connsiteX2" fmla="*/ 64245 w 64021"/>
                <a:gd name="connsiteY2" fmla="*/ 126600 h 253051"/>
                <a:gd name="connsiteX3" fmla="*/ 15659 w 64021"/>
                <a:gd name="connsiteY3" fmla="*/ 75 h 253051"/>
                <a:gd name="connsiteX4" fmla="*/ 223 w 64021"/>
                <a:gd name="connsiteY4" fmla="*/ 75 h 253051"/>
                <a:gd name="connsiteX5" fmla="*/ 44507 w 64021"/>
                <a:gd name="connsiteY5" fmla="*/ 126600 h 253051"/>
                <a:gd name="connsiteX6" fmla="*/ 33372 w 64021"/>
                <a:gd name="connsiteY6" fmla="*/ 200238 h 253051"/>
                <a:gd name="connsiteX7" fmla="*/ 223 w 64021"/>
                <a:gd name="connsiteY7" fmla="*/ 253126 h 253051"/>
                <a:gd name="connsiteX8" fmla="*/ 15659 w 64021"/>
                <a:gd name="connsiteY8" fmla="*/ 253126 h 25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021" h="253051">
                  <a:moveTo>
                    <a:pt x="15659" y="253126"/>
                  </a:moveTo>
                  <a:cubicBezTo>
                    <a:pt x="23756" y="245534"/>
                    <a:pt x="40711" y="230098"/>
                    <a:pt x="52351" y="198973"/>
                  </a:cubicBezTo>
                  <a:cubicBezTo>
                    <a:pt x="62473" y="171896"/>
                    <a:pt x="64245" y="145073"/>
                    <a:pt x="64245" y="126600"/>
                  </a:cubicBezTo>
                  <a:cubicBezTo>
                    <a:pt x="64245" y="44865"/>
                    <a:pt x="27805" y="11209"/>
                    <a:pt x="15659" y="75"/>
                  </a:cubicBezTo>
                  <a:lnTo>
                    <a:pt x="223" y="75"/>
                  </a:lnTo>
                  <a:cubicBezTo>
                    <a:pt x="12369" y="12221"/>
                    <a:pt x="44507" y="44865"/>
                    <a:pt x="44507" y="126600"/>
                  </a:cubicBezTo>
                  <a:cubicBezTo>
                    <a:pt x="44507" y="140771"/>
                    <a:pt x="43747" y="170378"/>
                    <a:pt x="33372" y="200238"/>
                  </a:cubicBezTo>
                  <a:cubicBezTo>
                    <a:pt x="22997" y="229592"/>
                    <a:pt x="8573" y="244775"/>
                    <a:pt x="223" y="253126"/>
                  </a:cubicBezTo>
                  <a:lnTo>
                    <a:pt x="15659" y="253126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id="{499810FC-17C7-1591-66E5-DCEBBD18CB3A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15098442" y="4212557"/>
              <a:ext cx="168278" cy="60732"/>
            </a:xfrm>
            <a:custGeom>
              <a:avLst/>
              <a:gdLst>
                <a:gd name="connsiteX0" fmla="*/ 159905 w 168278"/>
                <a:gd name="connsiteY0" fmla="*/ 10197 h 60732"/>
                <a:gd name="connsiteX1" fmla="*/ 168508 w 168278"/>
                <a:gd name="connsiteY1" fmla="*/ 5136 h 60732"/>
                <a:gd name="connsiteX2" fmla="*/ 160158 w 168278"/>
                <a:gd name="connsiteY2" fmla="*/ 75 h 60732"/>
                <a:gd name="connsiteX3" fmla="*/ 8580 w 168278"/>
                <a:gd name="connsiteY3" fmla="*/ 75 h 60732"/>
                <a:gd name="connsiteX4" fmla="*/ 229 w 168278"/>
                <a:gd name="connsiteY4" fmla="*/ 5136 h 60732"/>
                <a:gd name="connsiteX5" fmla="*/ 8833 w 168278"/>
                <a:gd name="connsiteY5" fmla="*/ 10197 h 60732"/>
                <a:gd name="connsiteX6" fmla="*/ 159905 w 168278"/>
                <a:gd name="connsiteY6" fmla="*/ 10197 h 60732"/>
                <a:gd name="connsiteX7" fmla="*/ 160158 w 168278"/>
                <a:gd name="connsiteY7" fmla="*/ 60807 h 60732"/>
                <a:gd name="connsiteX8" fmla="*/ 168508 w 168278"/>
                <a:gd name="connsiteY8" fmla="*/ 55746 h 60732"/>
                <a:gd name="connsiteX9" fmla="*/ 159905 w 168278"/>
                <a:gd name="connsiteY9" fmla="*/ 50685 h 60732"/>
                <a:gd name="connsiteX10" fmla="*/ 8833 w 168278"/>
                <a:gd name="connsiteY10" fmla="*/ 50685 h 60732"/>
                <a:gd name="connsiteX11" fmla="*/ 229 w 168278"/>
                <a:gd name="connsiteY11" fmla="*/ 55746 h 60732"/>
                <a:gd name="connsiteX12" fmla="*/ 8580 w 168278"/>
                <a:gd name="connsiteY12" fmla="*/ 60807 h 60732"/>
                <a:gd name="connsiteX13" fmla="*/ 160158 w 168278"/>
                <a:gd name="connsiteY13" fmla="*/ 60807 h 60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60732">
                  <a:moveTo>
                    <a:pt x="159905" y="10197"/>
                  </a:moveTo>
                  <a:cubicBezTo>
                    <a:pt x="163700" y="10197"/>
                    <a:pt x="168508" y="10197"/>
                    <a:pt x="168508" y="5136"/>
                  </a:cubicBezTo>
                  <a:cubicBezTo>
                    <a:pt x="168508" y="75"/>
                    <a:pt x="163700" y="75"/>
                    <a:pt x="160158" y="75"/>
                  </a:cubicBezTo>
                  <a:lnTo>
                    <a:pt x="8580" y="75"/>
                  </a:lnTo>
                  <a:cubicBezTo>
                    <a:pt x="5037" y="75"/>
                    <a:pt x="229" y="75"/>
                    <a:pt x="229" y="5136"/>
                  </a:cubicBezTo>
                  <a:cubicBezTo>
                    <a:pt x="229" y="10197"/>
                    <a:pt x="5037" y="10197"/>
                    <a:pt x="8833" y="10197"/>
                  </a:cubicBezTo>
                  <a:lnTo>
                    <a:pt x="159905" y="10197"/>
                  </a:lnTo>
                  <a:close/>
                  <a:moveTo>
                    <a:pt x="160158" y="60807"/>
                  </a:moveTo>
                  <a:cubicBezTo>
                    <a:pt x="163700" y="60807"/>
                    <a:pt x="168508" y="60807"/>
                    <a:pt x="168508" y="55746"/>
                  </a:cubicBezTo>
                  <a:cubicBezTo>
                    <a:pt x="168508" y="50685"/>
                    <a:pt x="163700" y="50685"/>
                    <a:pt x="159905" y="50685"/>
                  </a:cubicBezTo>
                  <a:lnTo>
                    <a:pt x="8833" y="50685"/>
                  </a:lnTo>
                  <a:cubicBezTo>
                    <a:pt x="5037" y="50685"/>
                    <a:pt x="229" y="50685"/>
                    <a:pt x="229" y="55746"/>
                  </a:cubicBezTo>
                  <a:cubicBezTo>
                    <a:pt x="229" y="60807"/>
                    <a:pt x="5037" y="60807"/>
                    <a:pt x="8580" y="60807"/>
                  </a:cubicBezTo>
                  <a:lnTo>
                    <a:pt x="160158" y="60807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5FBCDE6D-033D-BD67-AB2C-140D8F92952B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15358465" y="4130568"/>
              <a:ext cx="154361" cy="175617"/>
            </a:xfrm>
            <a:custGeom>
              <a:avLst/>
              <a:gdLst>
                <a:gd name="connsiteX0" fmla="*/ 126006 w 154361"/>
                <a:gd name="connsiteY0" fmla="*/ 75 h 175617"/>
                <a:gd name="connsiteX1" fmla="*/ 103485 w 154361"/>
                <a:gd name="connsiteY1" fmla="*/ 75 h 175617"/>
                <a:gd name="connsiteX2" fmla="*/ 240 w 154361"/>
                <a:gd name="connsiteY2" fmla="*/ 175692 h 175617"/>
                <a:gd name="connsiteX3" fmla="*/ 18966 w 154361"/>
                <a:gd name="connsiteY3" fmla="*/ 175692 h 175617"/>
                <a:gd name="connsiteX4" fmla="*/ 49332 w 154361"/>
                <a:gd name="connsiteY4" fmla="*/ 124070 h 175617"/>
                <a:gd name="connsiteX5" fmla="*/ 122970 w 154361"/>
                <a:gd name="connsiteY5" fmla="*/ 124070 h 175617"/>
                <a:gd name="connsiteX6" fmla="*/ 131320 w 154361"/>
                <a:gd name="connsiteY6" fmla="*/ 175692 h 175617"/>
                <a:gd name="connsiteX7" fmla="*/ 154601 w 154361"/>
                <a:gd name="connsiteY7" fmla="*/ 175692 h 175617"/>
                <a:gd name="connsiteX8" fmla="*/ 126006 w 154361"/>
                <a:gd name="connsiteY8" fmla="*/ 75 h 175617"/>
                <a:gd name="connsiteX9" fmla="*/ 108799 w 154361"/>
                <a:gd name="connsiteY9" fmla="*/ 17535 h 175617"/>
                <a:gd name="connsiteX10" fmla="*/ 120439 w 154361"/>
                <a:gd name="connsiteY10" fmla="*/ 109899 h 175617"/>
                <a:gd name="connsiteX11" fmla="*/ 57936 w 154361"/>
                <a:gd name="connsiteY11" fmla="*/ 109899 h 175617"/>
                <a:gd name="connsiteX12" fmla="*/ 108799 w 154361"/>
                <a:gd name="connsiteY12" fmla="*/ 17535 h 17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361" h="175617">
                  <a:moveTo>
                    <a:pt x="126006" y="75"/>
                  </a:moveTo>
                  <a:lnTo>
                    <a:pt x="103485" y="75"/>
                  </a:lnTo>
                  <a:lnTo>
                    <a:pt x="240" y="175692"/>
                  </a:lnTo>
                  <a:lnTo>
                    <a:pt x="18966" y="175692"/>
                  </a:lnTo>
                  <a:lnTo>
                    <a:pt x="49332" y="124070"/>
                  </a:lnTo>
                  <a:lnTo>
                    <a:pt x="122970" y="124070"/>
                  </a:lnTo>
                  <a:lnTo>
                    <a:pt x="131320" y="175692"/>
                  </a:lnTo>
                  <a:lnTo>
                    <a:pt x="154601" y="175692"/>
                  </a:lnTo>
                  <a:lnTo>
                    <a:pt x="126006" y="75"/>
                  </a:lnTo>
                  <a:close/>
                  <a:moveTo>
                    <a:pt x="108799" y="17535"/>
                  </a:moveTo>
                  <a:lnTo>
                    <a:pt x="120439" y="109899"/>
                  </a:lnTo>
                  <a:lnTo>
                    <a:pt x="57936" y="109899"/>
                  </a:lnTo>
                  <a:lnTo>
                    <a:pt x="108799" y="17535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489" name="Freeform 488">
              <a:extLst>
                <a:ext uri="{FF2B5EF4-FFF2-40B4-BE49-F238E27FC236}">
                  <a16:creationId xmlns:a16="http://schemas.microsoft.com/office/drawing/2014/main" id="{9F90FDE4-331E-BE2B-EE2E-7105887857D7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15550017" y="4080010"/>
              <a:ext cx="117618" cy="121692"/>
            </a:xfrm>
            <a:custGeom>
              <a:avLst/>
              <a:gdLst>
                <a:gd name="connsiteX0" fmla="*/ 66672 w 117618"/>
                <a:gd name="connsiteY0" fmla="*/ 12293 h 121692"/>
                <a:gd name="connsiteX1" fmla="*/ 83323 w 117618"/>
                <a:gd name="connsiteY1" fmla="*/ 12293 h 121692"/>
                <a:gd name="connsiteX2" fmla="*/ 89700 w 117618"/>
                <a:gd name="connsiteY2" fmla="*/ 12470 h 121692"/>
                <a:gd name="connsiteX3" fmla="*/ 115208 w 117618"/>
                <a:gd name="connsiteY3" fmla="*/ 12470 h 121692"/>
                <a:gd name="connsiteX4" fmla="*/ 117865 w 117618"/>
                <a:gd name="connsiteY4" fmla="*/ 71 h 121692"/>
                <a:gd name="connsiteX5" fmla="*/ 2904 w 117618"/>
                <a:gd name="connsiteY5" fmla="*/ 71 h 121692"/>
                <a:gd name="connsiteX6" fmla="*/ 247 w 117618"/>
                <a:gd name="connsiteY6" fmla="*/ 12470 h 121692"/>
                <a:gd name="connsiteX7" fmla="*/ 25931 w 117618"/>
                <a:gd name="connsiteY7" fmla="*/ 12470 h 121692"/>
                <a:gd name="connsiteX8" fmla="*/ 32308 w 117618"/>
                <a:gd name="connsiteY8" fmla="*/ 12293 h 121692"/>
                <a:gd name="connsiteX9" fmla="*/ 48782 w 117618"/>
                <a:gd name="connsiteY9" fmla="*/ 12293 h 121692"/>
                <a:gd name="connsiteX10" fmla="*/ 25577 w 117618"/>
                <a:gd name="connsiteY10" fmla="*/ 121763 h 121692"/>
                <a:gd name="connsiteX11" fmla="*/ 43468 w 117618"/>
                <a:gd name="connsiteY11" fmla="*/ 121763 h 121692"/>
                <a:gd name="connsiteX12" fmla="*/ 66672 w 117618"/>
                <a:gd name="connsiteY12" fmla="*/ 12293 h 121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618" h="121692">
                  <a:moveTo>
                    <a:pt x="66672" y="12293"/>
                  </a:moveTo>
                  <a:lnTo>
                    <a:pt x="83323" y="12293"/>
                  </a:lnTo>
                  <a:cubicBezTo>
                    <a:pt x="85449" y="12293"/>
                    <a:pt x="87574" y="12470"/>
                    <a:pt x="89700" y="12470"/>
                  </a:cubicBezTo>
                  <a:lnTo>
                    <a:pt x="115208" y="12470"/>
                  </a:lnTo>
                  <a:lnTo>
                    <a:pt x="117865" y="71"/>
                  </a:lnTo>
                  <a:lnTo>
                    <a:pt x="2904" y="71"/>
                  </a:lnTo>
                  <a:lnTo>
                    <a:pt x="247" y="12470"/>
                  </a:lnTo>
                  <a:lnTo>
                    <a:pt x="25931" y="12470"/>
                  </a:lnTo>
                  <a:cubicBezTo>
                    <a:pt x="28057" y="12470"/>
                    <a:pt x="30182" y="12293"/>
                    <a:pt x="32308" y="12293"/>
                  </a:cubicBezTo>
                  <a:lnTo>
                    <a:pt x="48782" y="12293"/>
                  </a:lnTo>
                  <a:lnTo>
                    <a:pt x="25577" y="121763"/>
                  </a:lnTo>
                  <a:lnTo>
                    <a:pt x="43468" y="121763"/>
                  </a:lnTo>
                  <a:lnTo>
                    <a:pt x="66672" y="12293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7F9DA482-2998-060C-71F0-47DD6B71CA51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15685068" y="4193831"/>
              <a:ext cx="136394" cy="164230"/>
            </a:xfrm>
            <a:custGeom>
              <a:avLst/>
              <a:gdLst>
                <a:gd name="connsiteX0" fmla="*/ 136648 w 136394"/>
                <a:gd name="connsiteY0" fmla="*/ 75 h 164230"/>
                <a:gd name="connsiteX1" fmla="*/ 117669 w 136394"/>
                <a:gd name="connsiteY1" fmla="*/ 75 h 164230"/>
                <a:gd name="connsiteX2" fmla="*/ 83254 w 136394"/>
                <a:gd name="connsiteY2" fmla="*/ 57011 h 164230"/>
                <a:gd name="connsiteX3" fmla="*/ 63263 w 136394"/>
                <a:gd name="connsiteY3" fmla="*/ 97752 h 164230"/>
                <a:gd name="connsiteX4" fmla="*/ 63010 w 136394"/>
                <a:gd name="connsiteY4" fmla="*/ 97752 h 164230"/>
                <a:gd name="connsiteX5" fmla="*/ 63263 w 136394"/>
                <a:gd name="connsiteY5" fmla="*/ 91426 h 164230"/>
                <a:gd name="connsiteX6" fmla="*/ 55924 w 136394"/>
                <a:gd name="connsiteY6" fmla="*/ 39804 h 164230"/>
                <a:gd name="connsiteX7" fmla="*/ 47320 w 136394"/>
                <a:gd name="connsiteY7" fmla="*/ 75 h 164230"/>
                <a:gd name="connsiteX8" fmla="*/ 27329 w 136394"/>
                <a:gd name="connsiteY8" fmla="*/ 75 h 164230"/>
                <a:gd name="connsiteX9" fmla="*/ 51875 w 136394"/>
                <a:gd name="connsiteY9" fmla="*/ 108887 h 164230"/>
                <a:gd name="connsiteX10" fmla="*/ 52635 w 136394"/>
                <a:gd name="connsiteY10" fmla="*/ 111923 h 164230"/>
                <a:gd name="connsiteX11" fmla="*/ 38970 w 136394"/>
                <a:gd name="connsiteY11" fmla="*/ 134445 h 164230"/>
                <a:gd name="connsiteX12" fmla="*/ 21256 w 136394"/>
                <a:gd name="connsiteY12" fmla="*/ 149881 h 164230"/>
                <a:gd name="connsiteX13" fmla="*/ 2277 w 136394"/>
                <a:gd name="connsiteY13" fmla="*/ 145832 h 164230"/>
                <a:gd name="connsiteX14" fmla="*/ 253 w 136394"/>
                <a:gd name="connsiteY14" fmla="*/ 162280 h 164230"/>
                <a:gd name="connsiteX15" fmla="*/ 17967 w 136394"/>
                <a:gd name="connsiteY15" fmla="*/ 164305 h 164230"/>
                <a:gd name="connsiteX16" fmla="*/ 53394 w 136394"/>
                <a:gd name="connsiteY16" fmla="*/ 134698 h 164230"/>
                <a:gd name="connsiteX17" fmla="*/ 136648 w 136394"/>
                <a:gd name="connsiteY17" fmla="*/ 75 h 16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394" h="164230">
                  <a:moveTo>
                    <a:pt x="136648" y="75"/>
                  </a:moveTo>
                  <a:lnTo>
                    <a:pt x="117669" y="75"/>
                  </a:lnTo>
                  <a:lnTo>
                    <a:pt x="83254" y="57011"/>
                  </a:lnTo>
                  <a:cubicBezTo>
                    <a:pt x="75409" y="70929"/>
                    <a:pt x="65540" y="88896"/>
                    <a:pt x="63263" y="97752"/>
                  </a:cubicBezTo>
                  <a:lnTo>
                    <a:pt x="63010" y="97752"/>
                  </a:lnTo>
                  <a:cubicBezTo>
                    <a:pt x="63263" y="95981"/>
                    <a:pt x="63263" y="94210"/>
                    <a:pt x="63263" y="91426"/>
                  </a:cubicBezTo>
                  <a:cubicBezTo>
                    <a:pt x="63263" y="78268"/>
                    <a:pt x="58708" y="52962"/>
                    <a:pt x="55924" y="39804"/>
                  </a:cubicBezTo>
                  <a:lnTo>
                    <a:pt x="47320" y="75"/>
                  </a:lnTo>
                  <a:lnTo>
                    <a:pt x="27329" y="75"/>
                  </a:lnTo>
                  <a:lnTo>
                    <a:pt x="51875" y="108887"/>
                  </a:lnTo>
                  <a:cubicBezTo>
                    <a:pt x="51875" y="109393"/>
                    <a:pt x="52635" y="111670"/>
                    <a:pt x="52635" y="111923"/>
                  </a:cubicBezTo>
                  <a:cubicBezTo>
                    <a:pt x="52635" y="113442"/>
                    <a:pt x="40994" y="131408"/>
                    <a:pt x="38970" y="134445"/>
                  </a:cubicBezTo>
                  <a:cubicBezTo>
                    <a:pt x="31631" y="145579"/>
                    <a:pt x="27583" y="149881"/>
                    <a:pt x="21256" y="149881"/>
                  </a:cubicBezTo>
                  <a:cubicBezTo>
                    <a:pt x="16954" y="149881"/>
                    <a:pt x="8857" y="148869"/>
                    <a:pt x="2277" y="145832"/>
                  </a:cubicBezTo>
                  <a:lnTo>
                    <a:pt x="253" y="162280"/>
                  </a:lnTo>
                  <a:cubicBezTo>
                    <a:pt x="7085" y="163799"/>
                    <a:pt x="13918" y="164305"/>
                    <a:pt x="17967" y="164305"/>
                  </a:cubicBezTo>
                  <a:cubicBezTo>
                    <a:pt x="25305" y="164305"/>
                    <a:pt x="35680" y="163293"/>
                    <a:pt x="53394" y="134698"/>
                  </a:cubicBezTo>
                  <a:lnTo>
                    <a:pt x="136648" y="75"/>
                  </a:lnTo>
                  <a:close/>
                </a:path>
              </a:pathLst>
            </a:custGeom>
            <a:solidFill>
              <a:srgbClr val="000000"/>
            </a:solidFill>
            <a:ln w="249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</p:grpSp>
      <p:sp>
        <p:nvSpPr>
          <p:cNvPr id="491" name="TextBox 490">
            <a:extLst>
              <a:ext uri="{FF2B5EF4-FFF2-40B4-BE49-F238E27FC236}">
                <a16:creationId xmlns:a16="http://schemas.microsoft.com/office/drawing/2014/main" id="{61228284-C3C5-C2D0-FB19-4531DACF8FBA}"/>
              </a:ext>
            </a:extLst>
          </p:cNvPr>
          <p:cNvSpPr txBox="1"/>
          <p:nvPr/>
        </p:nvSpPr>
        <p:spPr>
          <a:xfrm>
            <a:off x="9907708" y="2110697"/>
            <a:ext cx="2319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back</a:t>
            </a:r>
            <a:r>
              <a:rPr lang="en-BE" sz="1400" dirty="0"/>
              <a:t> projection of sinogram </a:t>
            </a:r>
            <a:r>
              <a:rPr lang="en-BE" sz="1400" b="1" dirty="0"/>
              <a:t>y</a:t>
            </a:r>
          </a:p>
        </p:txBody>
      </p:sp>
      <p:sp>
        <p:nvSpPr>
          <p:cNvPr id="492" name="Rectangle 491">
            <a:extLst>
              <a:ext uri="{FF2B5EF4-FFF2-40B4-BE49-F238E27FC236}">
                <a16:creationId xmlns:a16="http://schemas.microsoft.com/office/drawing/2014/main" id="{A1C46165-4537-9AE1-B926-07F5F9DA73C8}"/>
              </a:ext>
            </a:extLst>
          </p:cNvPr>
          <p:cNvSpPr/>
          <p:nvPr/>
        </p:nvSpPr>
        <p:spPr>
          <a:xfrm>
            <a:off x="10649415" y="3396038"/>
            <a:ext cx="397635" cy="817632"/>
          </a:xfrm>
          <a:prstGeom prst="rect">
            <a:avLst/>
          </a:prstGeom>
          <a:noFill/>
          <a:ln w="28575">
            <a:solidFill>
              <a:srgbClr val="A40C0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>
              <a:solidFill>
                <a:srgbClr val="A40C0D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5259A0E2-90AD-A716-2549-957F3BE8A20F}"/>
              </a:ext>
            </a:extLst>
          </p:cNvPr>
          <p:cNvSpPr txBox="1"/>
          <p:nvPr/>
        </p:nvSpPr>
        <p:spPr>
          <a:xfrm>
            <a:off x="6300325" y="5108882"/>
            <a:ext cx="5734390" cy="9233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sloppy notation</a:t>
            </a:r>
            <a:r>
              <a:rPr lang="en-US" b="1" dirty="0">
                <a:solidFill>
                  <a:srgbClr val="A40C0D"/>
                </a:solidFill>
              </a:rPr>
              <a:t>: z(x), p(x), s(y) are vector valued functions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What do we actually need for </a:t>
            </a:r>
            <a:r>
              <a:rPr lang="en-US" b="1" dirty="0" err="1"/>
              <a:t>pytorch’s</a:t>
            </a:r>
            <a:r>
              <a:rPr lang="en-US" b="1" dirty="0"/>
              <a:t> </a:t>
            </a:r>
            <a:r>
              <a:rPr lang="en-US" b="1" dirty="0" err="1"/>
              <a:t>autograd</a:t>
            </a:r>
            <a:r>
              <a:rPr lang="en-US" b="1" dirty="0"/>
              <a:t>?</a:t>
            </a:r>
            <a:endParaRPr lang="en-BE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B90955-A28C-9AC3-1E17-68AF3169BB44}"/>
              </a:ext>
            </a:extLst>
          </p:cNvPr>
          <p:cNvSpPr txBox="1"/>
          <p:nvPr/>
        </p:nvSpPr>
        <p:spPr>
          <a:xfrm>
            <a:off x="5936899" y="3589020"/>
            <a:ext cx="1635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“c</a:t>
            </a:r>
            <a:r>
              <a:rPr lang="en-BE" sz="1400" dirty="0"/>
              <a:t>hain” rule of</a:t>
            </a:r>
            <a:br>
              <a:rPr lang="en-BE" sz="1400" dirty="0"/>
            </a:br>
            <a:r>
              <a:rPr lang="en-BE" sz="1400" dirty="0"/>
              <a:t>unrolled EM update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110D589-994A-8D1D-F680-697D0667B7EC}"/>
              </a:ext>
            </a:extLst>
          </p:cNvPr>
          <p:cNvGrpSpPr/>
          <p:nvPr/>
        </p:nvGrpSpPr>
        <p:grpSpPr>
          <a:xfrm>
            <a:off x="0" y="4337577"/>
            <a:ext cx="4462898" cy="2497666"/>
            <a:chOff x="0" y="4337577"/>
            <a:chExt cx="4462898" cy="2497666"/>
          </a:xfrm>
        </p:grpSpPr>
        <p:pic>
          <p:nvPicPr>
            <p:cNvPr id="32" name="Picture 31" descr="A diagram of mathematical equations&#10;&#10;Description automatically generated">
              <a:extLst>
                <a:ext uri="{FF2B5EF4-FFF2-40B4-BE49-F238E27FC236}">
                  <a16:creationId xmlns:a16="http://schemas.microsoft.com/office/drawing/2014/main" id="{DF6907EE-C89A-02AD-49B4-6EF756B1C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9"/>
            <a:stretch>
              <a:fillRect/>
            </a:stretch>
          </p:blipFill>
          <p:spPr>
            <a:xfrm>
              <a:off x="208022" y="4337577"/>
              <a:ext cx="4254876" cy="2497666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B205D57-0C56-6D63-03EC-CBEB190C110E}"/>
                </a:ext>
              </a:extLst>
            </p:cNvPr>
            <p:cNvSpPr/>
            <p:nvPr/>
          </p:nvSpPr>
          <p:spPr>
            <a:xfrm>
              <a:off x="0" y="5660571"/>
              <a:ext cx="928914" cy="11746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5FCB79A-ED26-DE0F-3DB0-74E69996CE4B}"/>
              </a:ext>
            </a:extLst>
          </p:cNvPr>
          <p:cNvGrpSpPr>
            <a:grpSpLocks noChangeAspect="1"/>
          </p:cNvGrpSpPr>
          <p:nvPr/>
        </p:nvGrpSpPr>
        <p:grpSpPr>
          <a:xfrm>
            <a:off x="4589225" y="1513701"/>
            <a:ext cx="2967046" cy="813563"/>
            <a:chOff x="4394914" y="1470463"/>
            <a:chExt cx="3624955" cy="993962"/>
          </a:xfrm>
        </p:grpSpPr>
        <p:grpSp>
          <p:nvGrpSpPr>
            <p:cNvPr id="3" name="Group 2" descr="\documentclass{article}&#10;\usepackage{amsmath}&#10;\usepackage{amssymb}&#10;\usepackage[cm]{sfmath}&#10;\pagestyle{empty}&#10;&#10;\DeclareMathOperator{\argmin}{argmin}&#10;&#10;&#10;\begin{document}&#10;&#10;$$&#10;z(x) = x \, t\Biggl(s\biggl(y\Bigl(q\bigl(p(x)\bigr)\Bigr)\biggr)\Biggr)&#10;$$&#10;&#10;&#10;\end{document}" title="IguanaTex Vector Display">
              <a:extLst>
                <a:ext uri="{FF2B5EF4-FFF2-40B4-BE49-F238E27FC236}">
                  <a16:creationId xmlns:a16="http://schemas.microsoft.com/office/drawing/2014/main" id="{E833E00C-BA64-6EF4-7AD9-3AF7289190C0}"/>
                </a:ext>
              </a:extLst>
            </p:cNvPr>
            <p:cNvGrpSpPr>
              <a:grpSpLocks noChangeAspect="1"/>
            </p:cNvGrpSpPr>
            <p:nvPr>
              <p:custDataLst>
                <p:tags r:id="rId4"/>
              </p:custDataLst>
            </p:nvPr>
          </p:nvGrpSpPr>
          <p:grpSpPr>
            <a:xfrm>
              <a:off x="4638040" y="1612898"/>
              <a:ext cx="3217822" cy="758901"/>
              <a:chOff x="12729453" y="3132673"/>
              <a:chExt cx="3217822" cy="758901"/>
            </a:xfrm>
          </p:grpSpPr>
          <p:sp>
            <p:nvSpPr>
              <p:cNvPr id="5" name="Freeform 4">
                <a:extLst>
                  <a:ext uri="{FF2B5EF4-FFF2-40B4-BE49-F238E27FC236}">
                    <a16:creationId xmlns:a16="http://schemas.microsoft.com/office/drawing/2014/main" id="{FD0A6DDD-4D2C-5F5E-3935-9843BACA5B09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12729453" y="3463162"/>
                <a:ext cx="117921" cy="112354"/>
              </a:xfrm>
              <a:custGeom>
                <a:avLst/>
                <a:gdLst>
                  <a:gd name="connsiteX0" fmla="*/ 113789 w 117921"/>
                  <a:gd name="connsiteY0" fmla="*/ 12228 h 112354"/>
                  <a:gd name="connsiteX1" fmla="*/ 116825 w 117921"/>
                  <a:gd name="connsiteY1" fmla="*/ 7167 h 112354"/>
                  <a:gd name="connsiteX2" fmla="*/ 118091 w 117921"/>
                  <a:gd name="connsiteY2" fmla="*/ 81 h 112354"/>
                  <a:gd name="connsiteX3" fmla="*/ 27498 w 117921"/>
                  <a:gd name="connsiteY3" fmla="*/ 81 h 112354"/>
                  <a:gd name="connsiteX4" fmla="*/ 24462 w 117921"/>
                  <a:gd name="connsiteY4" fmla="*/ 15011 h 112354"/>
                  <a:gd name="connsiteX5" fmla="*/ 59889 w 117921"/>
                  <a:gd name="connsiteY5" fmla="*/ 15011 h 112354"/>
                  <a:gd name="connsiteX6" fmla="*/ 68999 w 117921"/>
                  <a:gd name="connsiteY6" fmla="*/ 14758 h 112354"/>
                  <a:gd name="connsiteX7" fmla="*/ 90255 w 117921"/>
                  <a:gd name="connsiteY7" fmla="*/ 14758 h 112354"/>
                  <a:gd name="connsiteX8" fmla="*/ 5483 w 117921"/>
                  <a:gd name="connsiteY8" fmla="*/ 99024 h 112354"/>
                  <a:gd name="connsiteX9" fmla="*/ 1940 w 117921"/>
                  <a:gd name="connsiteY9" fmla="*/ 104591 h 112354"/>
                  <a:gd name="connsiteX10" fmla="*/ 169 w 117921"/>
                  <a:gd name="connsiteY10" fmla="*/ 112436 h 112354"/>
                  <a:gd name="connsiteX11" fmla="*/ 94810 w 117921"/>
                  <a:gd name="connsiteY11" fmla="*/ 112436 h 112354"/>
                  <a:gd name="connsiteX12" fmla="*/ 98100 w 117921"/>
                  <a:gd name="connsiteY12" fmla="*/ 96747 h 112354"/>
                  <a:gd name="connsiteX13" fmla="*/ 60648 w 117921"/>
                  <a:gd name="connsiteY13" fmla="*/ 96747 h 112354"/>
                  <a:gd name="connsiteX14" fmla="*/ 51538 w 117921"/>
                  <a:gd name="connsiteY14" fmla="*/ 97000 h 112354"/>
                  <a:gd name="connsiteX15" fmla="*/ 28258 w 117921"/>
                  <a:gd name="connsiteY15" fmla="*/ 97000 h 112354"/>
                  <a:gd name="connsiteX16" fmla="*/ 113789 w 117921"/>
                  <a:gd name="connsiteY16" fmla="*/ 12228 h 11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7921" h="112354">
                    <a:moveTo>
                      <a:pt x="113789" y="12228"/>
                    </a:moveTo>
                    <a:cubicBezTo>
                      <a:pt x="116066" y="9950"/>
                      <a:pt x="116066" y="9697"/>
                      <a:pt x="116825" y="7167"/>
                    </a:cubicBezTo>
                    <a:lnTo>
                      <a:pt x="118091" y="81"/>
                    </a:lnTo>
                    <a:lnTo>
                      <a:pt x="27498" y="81"/>
                    </a:lnTo>
                    <a:lnTo>
                      <a:pt x="24462" y="15011"/>
                    </a:lnTo>
                    <a:lnTo>
                      <a:pt x="59889" y="15011"/>
                    </a:lnTo>
                    <a:cubicBezTo>
                      <a:pt x="62926" y="15011"/>
                      <a:pt x="65962" y="14758"/>
                      <a:pt x="68999" y="14758"/>
                    </a:cubicBezTo>
                    <a:lnTo>
                      <a:pt x="90255" y="14758"/>
                    </a:lnTo>
                    <a:lnTo>
                      <a:pt x="5483" y="99024"/>
                    </a:lnTo>
                    <a:cubicBezTo>
                      <a:pt x="2446" y="101808"/>
                      <a:pt x="2446" y="102314"/>
                      <a:pt x="1940" y="104591"/>
                    </a:cubicBezTo>
                    <a:cubicBezTo>
                      <a:pt x="1434" y="105857"/>
                      <a:pt x="422" y="110665"/>
                      <a:pt x="169" y="112436"/>
                    </a:cubicBezTo>
                    <a:lnTo>
                      <a:pt x="94810" y="112436"/>
                    </a:lnTo>
                    <a:lnTo>
                      <a:pt x="98100" y="96747"/>
                    </a:lnTo>
                    <a:lnTo>
                      <a:pt x="60648" y="96747"/>
                    </a:lnTo>
                    <a:cubicBezTo>
                      <a:pt x="57612" y="96747"/>
                      <a:pt x="54575" y="97000"/>
                      <a:pt x="51538" y="97000"/>
                    </a:cubicBezTo>
                    <a:lnTo>
                      <a:pt x="28258" y="97000"/>
                    </a:lnTo>
                    <a:lnTo>
                      <a:pt x="113789" y="12228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3BF82EDA-83CB-EDDE-A54E-F9D3CF1681BB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12874513" y="3385728"/>
                <a:ext cx="64021" cy="253051"/>
              </a:xfrm>
              <a:custGeom>
                <a:avLst/>
                <a:gdLst>
                  <a:gd name="connsiteX0" fmla="*/ 48760 w 64021"/>
                  <a:gd name="connsiteY0" fmla="*/ 81 h 253051"/>
                  <a:gd name="connsiteX1" fmla="*/ 12068 w 64021"/>
                  <a:gd name="connsiteY1" fmla="*/ 54234 h 253051"/>
                  <a:gd name="connsiteX2" fmla="*/ 174 w 64021"/>
                  <a:gd name="connsiteY2" fmla="*/ 126607 h 253051"/>
                  <a:gd name="connsiteX3" fmla="*/ 48760 w 64021"/>
                  <a:gd name="connsiteY3" fmla="*/ 253133 h 253051"/>
                  <a:gd name="connsiteX4" fmla="*/ 64196 w 64021"/>
                  <a:gd name="connsiteY4" fmla="*/ 253133 h 253051"/>
                  <a:gd name="connsiteX5" fmla="*/ 19912 w 64021"/>
                  <a:gd name="connsiteY5" fmla="*/ 126607 h 253051"/>
                  <a:gd name="connsiteX6" fmla="*/ 31046 w 64021"/>
                  <a:gd name="connsiteY6" fmla="*/ 52969 h 253051"/>
                  <a:gd name="connsiteX7" fmla="*/ 64196 w 64021"/>
                  <a:gd name="connsiteY7" fmla="*/ 81 h 253051"/>
                  <a:gd name="connsiteX8" fmla="*/ 48760 w 64021"/>
                  <a:gd name="connsiteY8" fmla="*/ 81 h 253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021" h="253051">
                    <a:moveTo>
                      <a:pt x="48760" y="81"/>
                    </a:moveTo>
                    <a:cubicBezTo>
                      <a:pt x="40662" y="7673"/>
                      <a:pt x="23708" y="23109"/>
                      <a:pt x="12068" y="54234"/>
                    </a:cubicBezTo>
                    <a:cubicBezTo>
                      <a:pt x="1946" y="81311"/>
                      <a:pt x="174" y="108134"/>
                      <a:pt x="174" y="126607"/>
                    </a:cubicBezTo>
                    <a:cubicBezTo>
                      <a:pt x="174" y="208343"/>
                      <a:pt x="36613" y="241998"/>
                      <a:pt x="48760" y="253133"/>
                    </a:cubicBezTo>
                    <a:lnTo>
                      <a:pt x="64196" y="253133"/>
                    </a:lnTo>
                    <a:cubicBezTo>
                      <a:pt x="52050" y="240986"/>
                      <a:pt x="19912" y="208343"/>
                      <a:pt x="19912" y="126607"/>
                    </a:cubicBezTo>
                    <a:cubicBezTo>
                      <a:pt x="19912" y="112436"/>
                      <a:pt x="20671" y="82829"/>
                      <a:pt x="31046" y="52969"/>
                    </a:cubicBezTo>
                    <a:cubicBezTo>
                      <a:pt x="41421" y="23615"/>
                      <a:pt x="55845" y="8432"/>
                      <a:pt x="64196" y="81"/>
                    </a:cubicBezTo>
                    <a:lnTo>
                      <a:pt x="48760" y="81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1EECD311-3905-FA74-15CD-C6C6BAE2D6A5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12952931" y="3463162"/>
                <a:ext cx="136141" cy="112354"/>
              </a:xfrm>
              <a:custGeom>
                <a:avLst/>
                <a:gdLst>
                  <a:gd name="connsiteX0" fmla="*/ 78371 w 136141"/>
                  <a:gd name="connsiteY0" fmla="*/ 54487 h 112354"/>
                  <a:gd name="connsiteX1" fmla="*/ 136319 w 136141"/>
                  <a:gd name="connsiteY1" fmla="*/ 81 h 112354"/>
                  <a:gd name="connsiteX2" fmla="*/ 115316 w 136141"/>
                  <a:gd name="connsiteY2" fmla="*/ 81 h 112354"/>
                  <a:gd name="connsiteX3" fmla="*/ 72804 w 136141"/>
                  <a:gd name="connsiteY3" fmla="*/ 41835 h 112354"/>
                  <a:gd name="connsiteX4" fmla="*/ 46486 w 136141"/>
                  <a:gd name="connsiteY4" fmla="*/ 81 h 112354"/>
                  <a:gd name="connsiteX5" fmla="*/ 25483 w 136141"/>
                  <a:gd name="connsiteY5" fmla="*/ 81 h 112354"/>
                  <a:gd name="connsiteX6" fmla="*/ 61669 w 136141"/>
                  <a:gd name="connsiteY6" fmla="*/ 54487 h 112354"/>
                  <a:gd name="connsiteX7" fmla="*/ 178 w 136141"/>
                  <a:gd name="connsiteY7" fmla="*/ 112436 h 112354"/>
                  <a:gd name="connsiteX8" fmla="*/ 20928 w 136141"/>
                  <a:gd name="connsiteY8" fmla="*/ 112436 h 112354"/>
                  <a:gd name="connsiteX9" fmla="*/ 67743 w 136141"/>
                  <a:gd name="connsiteY9" fmla="*/ 64862 h 112354"/>
                  <a:gd name="connsiteX10" fmla="*/ 95578 w 136141"/>
                  <a:gd name="connsiteY10" fmla="*/ 112436 h 112354"/>
                  <a:gd name="connsiteX11" fmla="*/ 116581 w 136141"/>
                  <a:gd name="connsiteY11" fmla="*/ 112436 h 112354"/>
                  <a:gd name="connsiteX12" fmla="*/ 78371 w 136141"/>
                  <a:gd name="connsiteY12" fmla="*/ 54487 h 11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6141" h="112354">
                    <a:moveTo>
                      <a:pt x="78371" y="54487"/>
                    </a:moveTo>
                    <a:lnTo>
                      <a:pt x="136319" y="81"/>
                    </a:lnTo>
                    <a:lnTo>
                      <a:pt x="115316" y="81"/>
                    </a:lnTo>
                    <a:lnTo>
                      <a:pt x="72804" y="41835"/>
                    </a:lnTo>
                    <a:lnTo>
                      <a:pt x="46486" y="81"/>
                    </a:lnTo>
                    <a:lnTo>
                      <a:pt x="25483" y="81"/>
                    </a:lnTo>
                    <a:lnTo>
                      <a:pt x="61669" y="54487"/>
                    </a:lnTo>
                    <a:lnTo>
                      <a:pt x="178" y="112436"/>
                    </a:lnTo>
                    <a:lnTo>
                      <a:pt x="20928" y="112436"/>
                    </a:lnTo>
                    <a:lnTo>
                      <a:pt x="67743" y="64862"/>
                    </a:lnTo>
                    <a:lnTo>
                      <a:pt x="95578" y="112436"/>
                    </a:lnTo>
                    <a:lnTo>
                      <a:pt x="116581" y="112436"/>
                    </a:lnTo>
                    <a:lnTo>
                      <a:pt x="78371" y="54487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0DB9255C-4EE6-00B8-0E17-1A90865ABF58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13106990" y="3385728"/>
                <a:ext cx="64021" cy="253051"/>
              </a:xfrm>
              <a:custGeom>
                <a:avLst/>
                <a:gdLst>
                  <a:gd name="connsiteX0" fmla="*/ 15620 w 64021"/>
                  <a:gd name="connsiteY0" fmla="*/ 253133 h 253051"/>
                  <a:gd name="connsiteX1" fmla="*/ 52312 w 64021"/>
                  <a:gd name="connsiteY1" fmla="*/ 198980 h 253051"/>
                  <a:gd name="connsiteX2" fmla="*/ 64205 w 64021"/>
                  <a:gd name="connsiteY2" fmla="*/ 126607 h 253051"/>
                  <a:gd name="connsiteX3" fmla="*/ 15620 w 64021"/>
                  <a:gd name="connsiteY3" fmla="*/ 81 h 253051"/>
                  <a:gd name="connsiteX4" fmla="*/ 184 w 64021"/>
                  <a:gd name="connsiteY4" fmla="*/ 81 h 253051"/>
                  <a:gd name="connsiteX5" fmla="*/ 44467 w 64021"/>
                  <a:gd name="connsiteY5" fmla="*/ 126607 h 253051"/>
                  <a:gd name="connsiteX6" fmla="*/ 33333 w 64021"/>
                  <a:gd name="connsiteY6" fmla="*/ 200245 h 253051"/>
                  <a:gd name="connsiteX7" fmla="*/ 184 w 64021"/>
                  <a:gd name="connsiteY7" fmla="*/ 253133 h 253051"/>
                  <a:gd name="connsiteX8" fmla="*/ 15620 w 64021"/>
                  <a:gd name="connsiteY8" fmla="*/ 253133 h 253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021" h="253051">
                    <a:moveTo>
                      <a:pt x="15620" y="253133"/>
                    </a:moveTo>
                    <a:cubicBezTo>
                      <a:pt x="23717" y="245541"/>
                      <a:pt x="40672" y="230105"/>
                      <a:pt x="52312" y="198980"/>
                    </a:cubicBezTo>
                    <a:cubicBezTo>
                      <a:pt x="62434" y="171903"/>
                      <a:pt x="64205" y="145080"/>
                      <a:pt x="64205" y="126607"/>
                    </a:cubicBezTo>
                    <a:cubicBezTo>
                      <a:pt x="64205" y="44871"/>
                      <a:pt x="27766" y="11215"/>
                      <a:pt x="15620" y="81"/>
                    </a:cubicBezTo>
                    <a:lnTo>
                      <a:pt x="184" y="81"/>
                    </a:lnTo>
                    <a:cubicBezTo>
                      <a:pt x="12330" y="12228"/>
                      <a:pt x="44467" y="44871"/>
                      <a:pt x="44467" y="126607"/>
                    </a:cubicBezTo>
                    <a:cubicBezTo>
                      <a:pt x="44467" y="140778"/>
                      <a:pt x="43708" y="170385"/>
                      <a:pt x="33333" y="200245"/>
                    </a:cubicBezTo>
                    <a:cubicBezTo>
                      <a:pt x="22958" y="229599"/>
                      <a:pt x="8534" y="244782"/>
                      <a:pt x="184" y="253133"/>
                    </a:cubicBezTo>
                    <a:lnTo>
                      <a:pt x="15620" y="253133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76356E29-8BFB-AE66-2089-924A4D910F0D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13275689" y="3481888"/>
                <a:ext cx="168278" cy="60732"/>
              </a:xfrm>
              <a:custGeom>
                <a:avLst/>
                <a:gdLst>
                  <a:gd name="connsiteX0" fmla="*/ 159865 w 168278"/>
                  <a:gd name="connsiteY0" fmla="*/ 10203 h 60732"/>
                  <a:gd name="connsiteX1" fmla="*/ 168469 w 168278"/>
                  <a:gd name="connsiteY1" fmla="*/ 5142 h 60732"/>
                  <a:gd name="connsiteX2" fmla="*/ 160118 w 168278"/>
                  <a:gd name="connsiteY2" fmla="*/ 81 h 60732"/>
                  <a:gd name="connsiteX3" fmla="*/ 8541 w 168278"/>
                  <a:gd name="connsiteY3" fmla="*/ 81 h 60732"/>
                  <a:gd name="connsiteX4" fmla="*/ 190 w 168278"/>
                  <a:gd name="connsiteY4" fmla="*/ 5142 h 60732"/>
                  <a:gd name="connsiteX5" fmla="*/ 8794 w 168278"/>
                  <a:gd name="connsiteY5" fmla="*/ 10203 h 60732"/>
                  <a:gd name="connsiteX6" fmla="*/ 159865 w 168278"/>
                  <a:gd name="connsiteY6" fmla="*/ 10203 h 60732"/>
                  <a:gd name="connsiteX7" fmla="*/ 160118 w 168278"/>
                  <a:gd name="connsiteY7" fmla="*/ 60814 h 60732"/>
                  <a:gd name="connsiteX8" fmla="*/ 168469 w 168278"/>
                  <a:gd name="connsiteY8" fmla="*/ 55753 h 60732"/>
                  <a:gd name="connsiteX9" fmla="*/ 159865 w 168278"/>
                  <a:gd name="connsiteY9" fmla="*/ 50691 h 60732"/>
                  <a:gd name="connsiteX10" fmla="*/ 8794 w 168278"/>
                  <a:gd name="connsiteY10" fmla="*/ 50691 h 60732"/>
                  <a:gd name="connsiteX11" fmla="*/ 190 w 168278"/>
                  <a:gd name="connsiteY11" fmla="*/ 55753 h 60732"/>
                  <a:gd name="connsiteX12" fmla="*/ 8541 w 168278"/>
                  <a:gd name="connsiteY12" fmla="*/ 60814 h 60732"/>
                  <a:gd name="connsiteX13" fmla="*/ 160118 w 168278"/>
                  <a:gd name="connsiteY13" fmla="*/ 60814 h 60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8278" h="60732">
                    <a:moveTo>
                      <a:pt x="159865" y="10203"/>
                    </a:moveTo>
                    <a:cubicBezTo>
                      <a:pt x="163661" y="10203"/>
                      <a:pt x="168469" y="10203"/>
                      <a:pt x="168469" y="5142"/>
                    </a:cubicBezTo>
                    <a:cubicBezTo>
                      <a:pt x="168469" y="81"/>
                      <a:pt x="163661" y="81"/>
                      <a:pt x="160118" y="81"/>
                    </a:cubicBezTo>
                    <a:lnTo>
                      <a:pt x="8541" y="81"/>
                    </a:lnTo>
                    <a:cubicBezTo>
                      <a:pt x="4998" y="81"/>
                      <a:pt x="190" y="81"/>
                      <a:pt x="190" y="5142"/>
                    </a:cubicBezTo>
                    <a:cubicBezTo>
                      <a:pt x="190" y="10203"/>
                      <a:pt x="4998" y="10203"/>
                      <a:pt x="8794" y="10203"/>
                    </a:cubicBezTo>
                    <a:lnTo>
                      <a:pt x="159865" y="10203"/>
                    </a:lnTo>
                    <a:close/>
                    <a:moveTo>
                      <a:pt x="160118" y="60814"/>
                    </a:moveTo>
                    <a:cubicBezTo>
                      <a:pt x="163661" y="60814"/>
                      <a:pt x="168469" y="60814"/>
                      <a:pt x="168469" y="55753"/>
                    </a:cubicBezTo>
                    <a:cubicBezTo>
                      <a:pt x="168469" y="50691"/>
                      <a:pt x="163661" y="50691"/>
                      <a:pt x="159865" y="50691"/>
                    </a:cubicBezTo>
                    <a:lnTo>
                      <a:pt x="8794" y="50691"/>
                    </a:lnTo>
                    <a:cubicBezTo>
                      <a:pt x="4998" y="50691"/>
                      <a:pt x="190" y="50691"/>
                      <a:pt x="190" y="55753"/>
                    </a:cubicBezTo>
                    <a:cubicBezTo>
                      <a:pt x="190" y="60814"/>
                      <a:pt x="4998" y="60814"/>
                      <a:pt x="8541" y="60814"/>
                    </a:cubicBezTo>
                    <a:lnTo>
                      <a:pt x="160118" y="60814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31372606-D5A8-D0FD-34F9-8C86E32B1207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13528626" y="3463162"/>
                <a:ext cx="136141" cy="112354"/>
              </a:xfrm>
              <a:custGeom>
                <a:avLst/>
                <a:gdLst>
                  <a:gd name="connsiteX0" fmla="*/ 78393 w 136141"/>
                  <a:gd name="connsiteY0" fmla="*/ 54487 h 112354"/>
                  <a:gd name="connsiteX1" fmla="*/ 136342 w 136141"/>
                  <a:gd name="connsiteY1" fmla="*/ 81 h 112354"/>
                  <a:gd name="connsiteX2" fmla="*/ 115339 w 136141"/>
                  <a:gd name="connsiteY2" fmla="*/ 81 h 112354"/>
                  <a:gd name="connsiteX3" fmla="*/ 72826 w 136141"/>
                  <a:gd name="connsiteY3" fmla="*/ 41835 h 112354"/>
                  <a:gd name="connsiteX4" fmla="*/ 46509 w 136141"/>
                  <a:gd name="connsiteY4" fmla="*/ 81 h 112354"/>
                  <a:gd name="connsiteX5" fmla="*/ 25506 w 136141"/>
                  <a:gd name="connsiteY5" fmla="*/ 81 h 112354"/>
                  <a:gd name="connsiteX6" fmla="*/ 61692 w 136141"/>
                  <a:gd name="connsiteY6" fmla="*/ 54487 h 112354"/>
                  <a:gd name="connsiteX7" fmla="*/ 201 w 136141"/>
                  <a:gd name="connsiteY7" fmla="*/ 112436 h 112354"/>
                  <a:gd name="connsiteX8" fmla="*/ 20951 w 136141"/>
                  <a:gd name="connsiteY8" fmla="*/ 112436 h 112354"/>
                  <a:gd name="connsiteX9" fmla="*/ 67765 w 136141"/>
                  <a:gd name="connsiteY9" fmla="*/ 64862 h 112354"/>
                  <a:gd name="connsiteX10" fmla="*/ 95601 w 136141"/>
                  <a:gd name="connsiteY10" fmla="*/ 112436 h 112354"/>
                  <a:gd name="connsiteX11" fmla="*/ 116604 w 136141"/>
                  <a:gd name="connsiteY11" fmla="*/ 112436 h 112354"/>
                  <a:gd name="connsiteX12" fmla="*/ 78393 w 136141"/>
                  <a:gd name="connsiteY12" fmla="*/ 54487 h 11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6141" h="112354">
                    <a:moveTo>
                      <a:pt x="78393" y="54487"/>
                    </a:moveTo>
                    <a:lnTo>
                      <a:pt x="136342" y="81"/>
                    </a:lnTo>
                    <a:lnTo>
                      <a:pt x="115339" y="81"/>
                    </a:lnTo>
                    <a:lnTo>
                      <a:pt x="72826" y="41835"/>
                    </a:lnTo>
                    <a:lnTo>
                      <a:pt x="46509" y="81"/>
                    </a:lnTo>
                    <a:lnTo>
                      <a:pt x="25506" y="81"/>
                    </a:lnTo>
                    <a:lnTo>
                      <a:pt x="61692" y="54487"/>
                    </a:lnTo>
                    <a:lnTo>
                      <a:pt x="201" y="112436"/>
                    </a:lnTo>
                    <a:lnTo>
                      <a:pt x="20951" y="112436"/>
                    </a:lnTo>
                    <a:lnTo>
                      <a:pt x="67765" y="64862"/>
                    </a:lnTo>
                    <a:lnTo>
                      <a:pt x="95601" y="112436"/>
                    </a:lnTo>
                    <a:lnTo>
                      <a:pt x="116604" y="112436"/>
                    </a:lnTo>
                    <a:lnTo>
                      <a:pt x="78393" y="54487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4BF0445E-A3B1-1FD0-08FA-562F610C22CD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13736246" y="3431024"/>
                <a:ext cx="78192" cy="147275"/>
              </a:xfrm>
              <a:custGeom>
                <a:avLst/>
                <a:gdLst>
                  <a:gd name="connsiteX0" fmla="*/ 39684 w 78192"/>
                  <a:gd name="connsiteY0" fmla="*/ 46896 h 147275"/>
                  <a:gd name="connsiteX1" fmla="*/ 75364 w 78192"/>
                  <a:gd name="connsiteY1" fmla="*/ 46896 h 147275"/>
                  <a:gd name="connsiteX2" fmla="*/ 78401 w 78192"/>
                  <a:gd name="connsiteY2" fmla="*/ 32219 h 147275"/>
                  <a:gd name="connsiteX3" fmla="*/ 42720 w 78192"/>
                  <a:gd name="connsiteY3" fmla="*/ 32219 h 147275"/>
                  <a:gd name="connsiteX4" fmla="*/ 49553 w 78192"/>
                  <a:gd name="connsiteY4" fmla="*/ 81 h 147275"/>
                  <a:gd name="connsiteX5" fmla="*/ 32092 w 78192"/>
                  <a:gd name="connsiteY5" fmla="*/ 81 h 147275"/>
                  <a:gd name="connsiteX6" fmla="*/ 25260 w 78192"/>
                  <a:gd name="connsiteY6" fmla="*/ 32219 h 147275"/>
                  <a:gd name="connsiteX7" fmla="*/ 3244 w 78192"/>
                  <a:gd name="connsiteY7" fmla="*/ 32219 h 147275"/>
                  <a:gd name="connsiteX8" fmla="*/ 208 w 78192"/>
                  <a:gd name="connsiteY8" fmla="*/ 46896 h 147275"/>
                  <a:gd name="connsiteX9" fmla="*/ 21464 w 78192"/>
                  <a:gd name="connsiteY9" fmla="*/ 46896 h 147275"/>
                  <a:gd name="connsiteX10" fmla="*/ 5522 w 78192"/>
                  <a:gd name="connsiteY10" fmla="*/ 127872 h 147275"/>
                  <a:gd name="connsiteX11" fmla="*/ 21211 w 78192"/>
                  <a:gd name="connsiteY11" fmla="*/ 147357 h 147275"/>
                  <a:gd name="connsiteX12" fmla="*/ 60181 w 78192"/>
                  <a:gd name="connsiteY12" fmla="*/ 137741 h 147275"/>
                  <a:gd name="connsiteX13" fmla="*/ 59169 w 78192"/>
                  <a:gd name="connsiteY13" fmla="*/ 122811 h 147275"/>
                  <a:gd name="connsiteX14" fmla="*/ 34623 w 78192"/>
                  <a:gd name="connsiteY14" fmla="*/ 131162 h 147275"/>
                  <a:gd name="connsiteX15" fmla="*/ 25007 w 78192"/>
                  <a:gd name="connsiteY15" fmla="*/ 119268 h 147275"/>
                  <a:gd name="connsiteX16" fmla="*/ 25766 w 78192"/>
                  <a:gd name="connsiteY16" fmla="*/ 113195 h 147275"/>
                  <a:gd name="connsiteX17" fmla="*/ 39684 w 78192"/>
                  <a:gd name="connsiteY17" fmla="*/ 46896 h 147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8192" h="147275">
                    <a:moveTo>
                      <a:pt x="39684" y="46896"/>
                    </a:moveTo>
                    <a:lnTo>
                      <a:pt x="75364" y="46896"/>
                    </a:lnTo>
                    <a:lnTo>
                      <a:pt x="78401" y="32219"/>
                    </a:lnTo>
                    <a:lnTo>
                      <a:pt x="42720" y="32219"/>
                    </a:lnTo>
                    <a:lnTo>
                      <a:pt x="49553" y="81"/>
                    </a:lnTo>
                    <a:lnTo>
                      <a:pt x="32092" y="81"/>
                    </a:lnTo>
                    <a:lnTo>
                      <a:pt x="25260" y="32219"/>
                    </a:lnTo>
                    <a:lnTo>
                      <a:pt x="3244" y="32219"/>
                    </a:lnTo>
                    <a:lnTo>
                      <a:pt x="208" y="46896"/>
                    </a:lnTo>
                    <a:lnTo>
                      <a:pt x="21464" y="46896"/>
                    </a:lnTo>
                    <a:cubicBezTo>
                      <a:pt x="18174" y="61320"/>
                      <a:pt x="5522" y="118256"/>
                      <a:pt x="5522" y="127872"/>
                    </a:cubicBezTo>
                    <a:cubicBezTo>
                      <a:pt x="5522" y="142296"/>
                      <a:pt x="11595" y="147357"/>
                      <a:pt x="21211" y="147357"/>
                    </a:cubicBezTo>
                    <a:cubicBezTo>
                      <a:pt x="34623" y="147357"/>
                      <a:pt x="47781" y="143561"/>
                      <a:pt x="60181" y="137741"/>
                    </a:cubicBezTo>
                    <a:lnTo>
                      <a:pt x="59169" y="122811"/>
                    </a:lnTo>
                    <a:cubicBezTo>
                      <a:pt x="50059" y="129137"/>
                      <a:pt x="41202" y="131162"/>
                      <a:pt x="34623" y="131162"/>
                    </a:cubicBezTo>
                    <a:cubicBezTo>
                      <a:pt x="31839" y="131162"/>
                      <a:pt x="25007" y="131162"/>
                      <a:pt x="25007" y="119268"/>
                    </a:cubicBezTo>
                    <a:cubicBezTo>
                      <a:pt x="25007" y="116738"/>
                      <a:pt x="25513" y="114713"/>
                      <a:pt x="25766" y="113195"/>
                    </a:cubicBezTo>
                    <a:lnTo>
                      <a:pt x="39684" y="46896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4C83CE5C-D2BF-46A0-4965-2A225E4A5D80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13880070" y="3132673"/>
                <a:ext cx="131839" cy="758901"/>
              </a:xfrm>
              <a:custGeom>
                <a:avLst/>
                <a:gdLst>
                  <a:gd name="connsiteX0" fmla="*/ 132052 w 131839"/>
                  <a:gd name="connsiteY0" fmla="*/ 756435 h 758901"/>
                  <a:gd name="connsiteX1" fmla="*/ 130533 w 131839"/>
                  <a:gd name="connsiteY1" fmla="*/ 753398 h 758901"/>
                  <a:gd name="connsiteX2" fmla="*/ 71066 w 131839"/>
                  <a:gd name="connsiteY2" fmla="*/ 656480 h 758901"/>
                  <a:gd name="connsiteX3" fmla="*/ 24758 w 131839"/>
                  <a:gd name="connsiteY3" fmla="*/ 379641 h 758901"/>
                  <a:gd name="connsiteX4" fmla="*/ 74609 w 131839"/>
                  <a:gd name="connsiteY4" fmla="*/ 94199 h 758901"/>
                  <a:gd name="connsiteX5" fmla="*/ 131040 w 131839"/>
                  <a:gd name="connsiteY5" fmla="*/ 4872 h 758901"/>
                  <a:gd name="connsiteX6" fmla="*/ 132052 w 131839"/>
                  <a:gd name="connsiteY6" fmla="*/ 2595 h 758901"/>
                  <a:gd name="connsiteX7" fmla="*/ 126485 w 131839"/>
                  <a:gd name="connsiteY7" fmla="*/ 64 h 758901"/>
                  <a:gd name="connsiteX8" fmla="*/ 121677 w 131839"/>
                  <a:gd name="connsiteY8" fmla="*/ 570 h 758901"/>
                  <a:gd name="connsiteX9" fmla="*/ 85996 w 131839"/>
                  <a:gd name="connsiteY9" fmla="*/ 43842 h 758901"/>
                  <a:gd name="connsiteX10" fmla="*/ 8310 w 131839"/>
                  <a:gd name="connsiteY10" fmla="*/ 255899 h 758901"/>
                  <a:gd name="connsiteX11" fmla="*/ 212 w 131839"/>
                  <a:gd name="connsiteY11" fmla="*/ 379388 h 758901"/>
                  <a:gd name="connsiteX12" fmla="*/ 52594 w 131839"/>
                  <a:gd name="connsiteY12" fmla="*/ 657239 h 758901"/>
                  <a:gd name="connsiteX13" fmla="*/ 119652 w 131839"/>
                  <a:gd name="connsiteY13" fmla="*/ 756688 h 758901"/>
                  <a:gd name="connsiteX14" fmla="*/ 126485 w 131839"/>
                  <a:gd name="connsiteY14" fmla="*/ 758965 h 758901"/>
                  <a:gd name="connsiteX15" fmla="*/ 132052 w 131839"/>
                  <a:gd name="connsiteY15" fmla="*/ 756435 h 758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1839" h="758901">
                    <a:moveTo>
                      <a:pt x="132052" y="756435"/>
                    </a:moveTo>
                    <a:cubicBezTo>
                      <a:pt x="132052" y="755676"/>
                      <a:pt x="132052" y="755170"/>
                      <a:pt x="130533" y="753398"/>
                    </a:cubicBezTo>
                    <a:cubicBezTo>
                      <a:pt x="106241" y="724044"/>
                      <a:pt x="85996" y="691654"/>
                      <a:pt x="71066" y="656480"/>
                    </a:cubicBezTo>
                    <a:cubicBezTo>
                      <a:pt x="37917" y="579046"/>
                      <a:pt x="24758" y="488453"/>
                      <a:pt x="24758" y="379641"/>
                    </a:cubicBezTo>
                    <a:cubicBezTo>
                      <a:pt x="24758" y="271841"/>
                      <a:pt x="37158" y="177200"/>
                      <a:pt x="74609" y="94199"/>
                    </a:cubicBezTo>
                    <a:cubicBezTo>
                      <a:pt x="89286" y="62062"/>
                      <a:pt x="108518" y="32202"/>
                      <a:pt x="131040" y="4872"/>
                    </a:cubicBezTo>
                    <a:cubicBezTo>
                      <a:pt x="131546" y="4113"/>
                      <a:pt x="132052" y="3607"/>
                      <a:pt x="132052" y="2595"/>
                    </a:cubicBezTo>
                    <a:cubicBezTo>
                      <a:pt x="132052" y="64"/>
                      <a:pt x="130280" y="64"/>
                      <a:pt x="126485" y="64"/>
                    </a:cubicBezTo>
                    <a:cubicBezTo>
                      <a:pt x="122689" y="64"/>
                      <a:pt x="122183" y="64"/>
                      <a:pt x="121677" y="570"/>
                    </a:cubicBezTo>
                    <a:cubicBezTo>
                      <a:pt x="121424" y="823"/>
                      <a:pt x="105734" y="16006"/>
                      <a:pt x="85996" y="43842"/>
                    </a:cubicBezTo>
                    <a:cubicBezTo>
                      <a:pt x="41966" y="106093"/>
                      <a:pt x="19697" y="180490"/>
                      <a:pt x="8310" y="255899"/>
                    </a:cubicBezTo>
                    <a:cubicBezTo>
                      <a:pt x="2237" y="296640"/>
                      <a:pt x="212" y="338141"/>
                      <a:pt x="212" y="379388"/>
                    </a:cubicBezTo>
                    <a:cubicBezTo>
                      <a:pt x="212" y="474029"/>
                      <a:pt x="12106" y="570695"/>
                      <a:pt x="52594" y="657239"/>
                    </a:cubicBezTo>
                    <a:cubicBezTo>
                      <a:pt x="70560" y="695702"/>
                      <a:pt x="94600" y="730371"/>
                      <a:pt x="119652" y="756688"/>
                    </a:cubicBezTo>
                    <a:cubicBezTo>
                      <a:pt x="121930" y="758712"/>
                      <a:pt x="122183" y="758965"/>
                      <a:pt x="126485" y="758965"/>
                    </a:cubicBezTo>
                    <a:cubicBezTo>
                      <a:pt x="130280" y="758965"/>
                      <a:pt x="132052" y="758965"/>
                      <a:pt x="132052" y="7564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5FB4C8D2-6166-82AD-8265-09B39BB0DA89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>
                <a:off x="14029792" y="3458860"/>
                <a:ext cx="100714" cy="119440"/>
              </a:xfrm>
              <a:custGeom>
                <a:avLst/>
                <a:gdLst>
                  <a:gd name="connsiteX0" fmla="*/ 100934 w 100714"/>
                  <a:gd name="connsiteY0" fmla="*/ 8179 h 119440"/>
                  <a:gd name="connsiteX1" fmla="*/ 66013 w 100714"/>
                  <a:gd name="connsiteY1" fmla="*/ 81 h 119440"/>
                  <a:gd name="connsiteX2" fmla="*/ 31345 w 100714"/>
                  <a:gd name="connsiteY2" fmla="*/ 10203 h 119440"/>
                  <a:gd name="connsiteX3" fmla="*/ 16415 w 100714"/>
                  <a:gd name="connsiteY3" fmla="*/ 39304 h 119440"/>
                  <a:gd name="connsiteX4" fmla="*/ 24766 w 100714"/>
                  <a:gd name="connsiteY4" fmla="*/ 57524 h 119440"/>
                  <a:gd name="connsiteX5" fmla="*/ 52602 w 100714"/>
                  <a:gd name="connsiteY5" fmla="*/ 68152 h 119440"/>
                  <a:gd name="connsiteX6" fmla="*/ 71074 w 100714"/>
                  <a:gd name="connsiteY6" fmla="*/ 83335 h 119440"/>
                  <a:gd name="connsiteX7" fmla="*/ 43239 w 100714"/>
                  <a:gd name="connsiteY7" fmla="*/ 103579 h 119440"/>
                  <a:gd name="connsiteX8" fmla="*/ 6799 w 100714"/>
                  <a:gd name="connsiteY8" fmla="*/ 91180 h 119440"/>
                  <a:gd name="connsiteX9" fmla="*/ 1232 w 100714"/>
                  <a:gd name="connsiteY9" fmla="*/ 104844 h 119440"/>
                  <a:gd name="connsiteX10" fmla="*/ 220 w 100714"/>
                  <a:gd name="connsiteY10" fmla="*/ 108134 h 119440"/>
                  <a:gd name="connsiteX11" fmla="*/ 40202 w 100714"/>
                  <a:gd name="connsiteY11" fmla="*/ 119521 h 119440"/>
                  <a:gd name="connsiteX12" fmla="*/ 89800 w 100714"/>
                  <a:gd name="connsiteY12" fmla="*/ 77768 h 119440"/>
                  <a:gd name="connsiteX13" fmla="*/ 80184 w 100714"/>
                  <a:gd name="connsiteY13" fmla="*/ 57018 h 119440"/>
                  <a:gd name="connsiteX14" fmla="*/ 54879 w 100714"/>
                  <a:gd name="connsiteY14" fmla="*/ 47655 h 119440"/>
                  <a:gd name="connsiteX15" fmla="*/ 35394 w 100714"/>
                  <a:gd name="connsiteY15" fmla="*/ 33484 h 119440"/>
                  <a:gd name="connsiteX16" fmla="*/ 60699 w 100714"/>
                  <a:gd name="connsiteY16" fmla="*/ 15011 h 119440"/>
                  <a:gd name="connsiteX17" fmla="*/ 94355 w 100714"/>
                  <a:gd name="connsiteY17" fmla="*/ 24627 h 119440"/>
                  <a:gd name="connsiteX18" fmla="*/ 94608 w 100714"/>
                  <a:gd name="connsiteY18" fmla="*/ 24627 h 119440"/>
                  <a:gd name="connsiteX19" fmla="*/ 100934 w 100714"/>
                  <a:gd name="connsiteY19" fmla="*/ 8179 h 11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714" h="119440">
                    <a:moveTo>
                      <a:pt x="100934" y="8179"/>
                    </a:moveTo>
                    <a:cubicBezTo>
                      <a:pt x="89547" y="2612"/>
                      <a:pt x="80437" y="81"/>
                      <a:pt x="66013" y="81"/>
                    </a:cubicBezTo>
                    <a:cubicBezTo>
                      <a:pt x="56650" y="81"/>
                      <a:pt x="43239" y="1093"/>
                      <a:pt x="31345" y="10203"/>
                    </a:cubicBezTo>
                    <a:cubicBezTo>
                      <a:pt x="20717" y="18301"/>
                      <a:pt x="16415" y="31966"/>
                      <a:pt x="16415" y="39304"/>
                    </a:cubicBezTo>
                    <a:cubicBezTo>
                      <a:pt x="16415" y="46896"/>
                      <a:pt x="19705" y="52716"/>
                      <a:pt x="24766" y="57524"/>
                    </a:cubicBezTo>
                    <a:cubicBezTo>
                      <a:pt x="31092" y="63850"/>
                      <a:pt x="37419" y="65115"/>
                      <a:pt x="52602" y="68152"/>
                    </a:cubicBezTo>
                    <a:cubicBezTo>
                      <a:pt x="59434" y="69670"/>
                      <a:pt x="71074" y="72201"/>
                      <a:pt x="71074" y="83335"/>
                    </a:cubicBezTo>
                    <a:cubicBezTo>
                      <a:pt x="71074" y="83588"/>
                      <a:pt x="71074" y="103579"/>
                      <a:pt x="43239" y="103579"/>
                    </a:cubicBezTo>
                    <a:cubicBezTo>
                      <a:pt x="34129" y="103579"/>
                      <a:pt x="19452" y="101555"/>
                      <a:pt x="6799" y="91180"/>
                    </a:cubicBezTo>
                    <a:lnTo>
                      <a:pt x="1232" y="104844"/>
                    </a:lnTo>
                    <a:cubicBezTo>
                      <a:pt x="979" y="105604"/>
                      <a:pt x="220" y="107122"/>
                      <a:pt x="220" y="108134"/>
                    </a:cubicBezTo>
                    <a:cubicBezTo>
                      <a:pt x="220" y="108893"/>
                      <a:pt x="15909" y="119521"/>
                      <a:pt x="40202" y="119521"/>
                    </a:cubicBezTo>
                    <a:cubicBezTo>
                      <a:pt x="81956" y="119521"/>
                      <a:pt x="89800" y="88143"/>
                      <a:pt x="89800" y="77768"/>
                    </a:cubicBezTo>
                    <a:cubicBezTo>
                      <a:pt x="89800" y="65622"/>
                      <a:pt x="82462" y="59042"/>
                      <a:pt x="80184" y="57018"/>
                    </a:cubicBezTo>
                    <a:cubicBezTo>
                      <a:pt x="73099" y="51451"/>
                      <a:pt x="68797" y="50691"/>
                      <a:pt x="54879" y="47655"/>
                    </a:cubicBezTo>
                    <a:cubicBezTo>
                      <a:pt x="44757" y="45630"/>
                      <a:pt x="35394" y="43606"/>
                      <a:pt x="35394" y="33484"/>
                    </a:cubicBezTo>
                    <a:cubicBezTo>
                      <a:pt x="35394" y="32978"/>
                      <a:pt x="35394" y="15011"/>
                      <a:pt x="60699" y="15011"/>
                    </a:cubicBezTo>
                    <a:cubicBezTo>
                      <a:pt x="74364" y="15011"/>
                      <a:pt x="84233" y="18048"/>
                      <a:pt x="94355" y="24627"/>
                    </a:cubicBezTo>
                    <a:lnTo>
                      <a:pt x="94608" y="24627"/>
                    </a:lnTo>
                    <a:lnTo>
                      <a:pt x="100934" y="8179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DAEA8958-2C71-3B1B-C32D-7EFC7CCEECB1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14190007" y="3208589"/>
                <a:ext cx="124501" cy="607070"/>
              </a:xfrm>
              <a:custGeom>
                <a:avLst/>
                <a:gdLst>
                  <a:gd name="connsiteX0" fmla="*/ 124726 w 124501"/>
                  <a:gd name="connsiteY0" fmla="*/ 604607 h 607070"/>
                  <a:gd name="connsiteX1" fmla="*/ 123714 w 124501"/>
                  <a:gd name="connsiteY1" fmla="*/ 602330 h 607070"/>
                  <a:gd name="connsiteX2" fmla="*/ 80442 w 124501"/>
                  <a:gd name="connsiteY2" fmla="*/ 548683 h 607070"/>
                  <a:gd name="connsiteX3" fmla="*/ 21228 w 124501"/>
                  <a:gd name="connsiteY3" fmla="*/ 303729 h 607070"/>
                  <a:gd name="connsiteX4" fmla="*/ 72091 w 124501"/>
                  <a:gd name="connsiteY4" fmla="*/ 72440 h 607070"/>
                  <a:gd name="connsiteX5" fmla="*/ 123967 w 124501"/>
                  <a:gd name="connsiteY5" fmla="*/ 4622 h 607070"/>
                  <a:gd name="connsiteX6" fmla="*/ 124726 w 124501"/>
                  <a:gd name="connsiteY6" fmla="*/ 2598 h 607070"/>
                  <a:gd name="connsiteX7" fmla="*/ 119412 w 124501"/>
                  <a:gd name="connsiteY7" fmla="*/ 67 h 607070"/>
                  <a:gd name="connsiteX8" fmla="*/ 111567 w 124501"/>
                  <a:gd name="connsiteY8" fmla="*/ 3863 h 607070"/>
                  <a:gd name="connsiteX9" fmla="*/ 225 w 124501"/>
                  <a:gd name="connsiteY9" fmla="*/ 303476 h 607070"/>
                  <a:gd name="connsiteX10" fmla="*/ 87274 w 124501"/>
                  <a:gd name="connsiteY10" fmla="*/ 578796 h 607070"/>
                  <a:gd name="connsiteX11" fmla="*/ 112326 w 124501"/>
                  <a:gd name="connsiteY11" fmla="*/ 604101 h 607070"/>
                  <a:gd name="connsiteX12" fmla="*/ 119412 w 124501"/>
                  <a:gd name="connsiteY12" fmla="*/ 607137 h 607070"/>
                  <a:gd name="connsiteX13" fmla="*/ 124726 w 124501"/>
                  <a:gd name="connsiteY13" fmla="*/ 604607 h 607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4501" h="607070">
                    <a:moveTo>
                      <a:pt x="124726" y="604607"/>
                    </a:moveTo>
                    <a:cubicBezTo>
                      <a:pt x="124726" y="603595"/>
                      <a:pt x="124220" y="603089"/>
                      <a:pt x="123714" y="602330"/>
                    </a:cubicBezTo>
                    <a:cubicBezTo>
                      <a:pt x="114351" y="592967"/>
                      <a:pt x="97396" y="576012"/>
                      <a:pt x="80442" y="548683"/>
                    </a:cubicBezTo>
                    <a:cubicBezTo>
                      <a:pt x="39701" y="483395"/>
                      <a:pt x="21228" y="401154"/>
                      <a:pt x="21228" y="303729"/>
                    </a:cubicBezTo>
                    <a:cubicBezTo>
                      <a:pt x="21228" y="235658"/>
                      <a:pt x="30338" y="147849"/>
                      <a:pt x="72091" y="72440"/>
                    </a:cubicBezTo>
                    <a:cubicBezTo>
                      <a:pt x="92082" y="36507"/>
                      <a:pt x="112832" y="15756"/>
                      <a:pt x="123967" y="4622"/>
                    </a:cubicBezTo>
                    <a:cubicBezTo>
                      <a:pt x="124726" y="3863"/>
                      <a:pt x="124726" y="3357"/>
                      <a:pt x="124726" y="2598"/>
                    </a:cubicBezTo>
                    <a:cubicBezTo>
                      <a:pt x="124726" y="67"/>
                      <a:pt x="122954" y="67"/>
                      <a:pt x="119412" y="67"/>
                    </a:cubicBezTo>
                    <a:cubicBezTo>
                      <a:pt x="115869" y="67"/>
                      <a:pt x="115363" y="67"/>
                      <a:pt x="111567" y="3863"/>
                    </a:cubicBezTo>
                    <a:cubicBezTo>
                      <a:pt x="26795" y="81044"/>
                      <a:pt x="225" y="196941"/>
                      <a:pt x="225" y="303476"/>
                    </a:cubicBezTo>
                    <a:cubicBezTo>
                      <a:pt x="225" y="402925"/>
                      <a:pt x="22999" y="503133"/>
                      <a:pt x="87274" y="578796"/>
                    </a:cubicBezTo>
                    <a:cubicBezTo>
                      <a:pt x="92335" y="584616"/>
                      <a:pt x="101951" y="594991"/>
                      <a:pt x="112326" y="604101"/>
                    </a:cubicBezTo>
                    <a:cubicBezTo>
                      <a:pt x="115363" y="607137"/>
                      <a:pt x="115869" y="607137"/>
                      <a:pt x="119412" y="607137"/>
                    </a:cubicBezTo>
                    <a:cubicBezTo>
                      <a:pt x="122954" y="607137"/>
                      <a:pt x="124726" y="607137"/>
                      <a:pt x="124726" y="60460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87F7EDE-7493-F1E3-599A-BF60E438711F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14323900" y="3463162"/>
                <a:ext cx="136394" cy="164230"/>
              </a:xfrm>
              <a:custGeom>
                <a:avLst/>
                <a:gdLst>
                  <a:gd name="connsiteX0" fmla="*/ 136626 w 136394"/>
                  <a:gd name="connsiteY0" fmla="*/ 81 h 164230"/>
                  <a:gd name="connsiteX1" fmla="*/ 117648 w 136394"/>
                  <a:gd name="connsiteY1" fmla="*/ 81 h 164230"/>
                  <a:gd name="connsiteX2" fmla="*/ 83233 w 136394"/>
                  <a:gd name="connsiteY2" fmla="*/ 57018 h 164230"/>
                  <a:gd name="connsiteX3" fmla="*/ 63242 w 136394"/>
                  <a:gd name="connsiteY3" fmla="*/ 97759 h 164230"/>
                  <a:gd name="connsiteX4" fmla="*/ 62989 w 136394"/>
                  <a:gd name="connsiteY4" fmla="*/ 97759 h 164230"/>
                  <a:gd name="connsiteX5" fmla="*/ 63242 w 136394"/>
                  <a:gd name="connsiteY5" fmla="*/ 91433 h 164230"/>
                  <a:gd name="connsiteX6" fmla="*/ 55903 w 136394"/>
                  <a:gd name="connsiteY6" fmla="*/ 39810 h 164230"/>
                  <a:gd name="connsiteX7" fmla="*/ 47299 w 136394"/>
                  <a:gd name="connsiteY7" fmla="*/ 81 h 164230"/>
                  <a:gd name="connsiteX8" fmla="*/ 27308 w 136394"/>
                  <a:gd name="connsiteY8" fmla="*/ 81 h 164230"/>
                  <a:gd name="connsiteX9" fmla="*/ 51854 w 136394"/>
                  <a:gd name="connsiteY9" fmla="*/ 108893 h 164230"/>
                  <a:gd name="connsiteX10" fmla="*/ 52614 w 136394"/>
                  <a:gd name="connsiteY10" fmla="*/ 111930 h 164230"/>
                  <a:gd name="connsiteX11" fmla="*/ 38949 w 136394"/>
                  <a:gd name="connsiteY11" fmla="*/ 134451 h 164230"/>
                  <a:gd name="connsiteX12" fmla="*/ 21235 w 136394"/>
                  <a:gd name="connsiteY12" fmla="*/ 149888 h 164230"/>
                  <a:gd name="connsiteX13" fmla="*/ 2256 w 136394"/>
                  <a:gd name="connsiteY13" fmla="*/ 145839 h 164230"/>
                  <a:gd name="connsiteX14" fmla="*/ 232 w 136394"/>
                  <a:gd name="connsiteY14" fmla="*/ 162287 h 164230"/>
                  <a:gd name="connsiteX15" fmla="*/ 17946 w 136394"/>
                  <a:gd name="connsiteY15" fmla="*/ 164312 h 164230"/>
                  <a:gd name="connsiteX16" fmla="*/ 53373 w 136394"/>
                  <a:gd name="connsiteY16" fmla="*/ 134705 h 164230"/>
                  <a:gd name="connsiteX17" fmla="*/ 136626 w 136394"/>
                  <a:gd name="connsiteY17" fmla="*/ 81 h 164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36394" h="164230">
                    <a:moveTo>
                      <a:pt x="136626" y="81"/>
                    </a:moveTo>
                    <a:lnTo>
                      <a:pt x="117648" y="81"/>
                    </a:lnTo>
                    <a:lnTo>
                      <a:pt x="83233" y="57018"/>
                    </a:lnTo>
                    <a:cubicBezTo>
                      <a:pt x="75388" y="70936"/>
                      <a:pt x="65519" y="88902"/>
                      <a:pt x="63242" y="97759"/>
                    </a:cubicBezTo>
                    <a:lnTo>
                      <a:pt x="62989" y="97759"/>
                    </a:lnTo>
                    <a:cubicBezTo>
                      <a:pt x="63242" y="95988"/>
                      <a:pt x="63242" y="94216"/>
                      <a:pt x="63242" y="91433"/>
                    </a:cubicBezTo>
                    <a:cubicBezTo>
                      <a:pt x="63242" y="78274"/>
                      <a:pt x="58687" y="52969"/>
                      <a:pt x="55903" y="39810"/>
                    </a:cubicBezTo>
                    <a:lnTo>
                      <a:pt x="47299" y="81"/>
                    </a:lnTo>
                    <a:lnTo>
                      <a:pt x="27308" y="81"/>
                    </a:lnTo>
                    <a:lnTo>
                      <a:pt x="51854" y="108893"/>
                    </a:lnTo>
                    <a:cubicBezTo>
                      <a:pt x="51854" y="109399"/>
                      <a:pt x="52614" y="111677"/>
                      <a:pt x="52614" y="111930"/>
                    </a:cubicBezTo>
                    <a:cubicBezTo>
                      <a:pt x="52614" y="113448"/>
                      <a:pt x="40973" y="131415"/>
                      <a:pt x="38949" y="134451"/>
                    </a:cubicBezTo>
                    <a:cubicBezTo>
                      <a:pt x="31610" y="145586"/>
                      <a:pt x="27561" y="149888"/>
                      <a:pt x="21235" y="149888"/>
                    </a:cubicBezTo>
                    <a:cubicBezTo>
                      <a:pt x="16933" y="149888"/>
                      <a:pt x="8836" y="148875"/>
                      <a:pt x="2256" y="145839"/>
                    </a:cubicBezTo>
                    <a:lnTo>
                      <a:pt x="232" y="162287"/>
                    </a:lnTo>
                    <a:cubicBezTo>
                      <a:pt x="7064" y="163805"/>
                      <a:pt x="13897" y="164312"/>
                      <a:pt x="17946" y="164312"/>
                    </a:cubicBezTo>
                    <a:cubicBezTo>
                      <a:pt x="25284" y="164312"/>
                      <a:pt x="35659" y="163299"/>
                      <a:pt x="53373" y="134705"/>
                    </a:cubicBezTo>
                    <a:lnTo>
                      <a:pt x="136626" y="81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15071998-3489-B80A-EB22-F505EBF07403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14513301" y="3284505"/>
                <a:ext cx="96159" cy="455239"/>
              </a:xfrm>
              <a:custGeom>
                <a:avLst/>
                <a:gdLst>
                  <a:gd name="connsiteX0" fmla="*/ 85010 w 96159"/>
                  <a:gd name="connsiteY0" fmla="*/ 452526 h 455239"/>
                  <a:gd name="connsiteX1" fmla="*/ 88046 w 96159"/>
                  <a:gd name="connsiteY1" fmla="*/ 455310 h 455239"/>
                  <a:gd name="connsiteX2" fmla="*/ 93613 w 96159"/>
                  <a:gd name="connsiteY2" fmla="*/ 455310 h 455239"/>
                  <a:gd name="connsiteX3" fmla="*/ 96397 w 96159"/>
                  <a:gd name="connsiteY3" fmla="*/ 452779 h 455239"/>
                  <a:gd name="connsiteX4" fmla="*/ 95385 w 96159"/>
                  <a:gd name="connsiteY4" fmla="*/ 450502 h 455239"/>
                  <a:gd name="connsiteX5" fmla="*/ 56921 w 96159"/>
                  <a:gd name="connsiteY5" fmla="*/ 399638 h 455239"/>
                  <a:gd name="connsiteX6" fmla="*/ 19470 w 96159"/>
                  <a:gd name="connsiteY6" fmla="*/ 227816 h 455239"/>
                  <a:gd name="connsiteX7" fmla="*/ 95638 w 96159"/>
                  <a:gd name="connsiteY7" fmla="*/ 4625 h 455239"/>
                  <a:gd name="connsiteX8" fmla="*/ 96397 w 96159"/>
                  <a:gd name="connsiteY8" fmla="*/ 2601 h 455239"/>
                  <a:gd name="connsiteX9" fmla="*/ 91589 w 96159"/>
                  <a:gd name="connsiteY9" fmla="*/ 70 h 455239"/>
                  <a:gd name="connsiteX10" fmla="*/ 85516 w 96159"/>
                  <a:gd name="connsiteY10" fmla="*/ 2095 h 455239"/>
                  <a:gd name="connsiteX11" fmla="*/ 16939 w 96159"/>
                  <a:gd name="connsiteY11" fmla="*/ 111413 h 455239"/>
                  <a:gd name="connsiteX12" fmla="*/ 238 w 96159"/>
                  <a:gd name="connsiteY12" fmla="*/ 227563 h 455239"/>
                  <a:gd name="connsiteX13" fmla="*/ 50848 w 96159"/>
                  <a:gd name="connsiteY13" fmla="*/ 414062 h 455239"/>
                  <a:gd name="connsiteX14" fmla="*/ 67043 w 96159"/>
                  <a:gd name="connsiteY14" fmla="*/ 434559 h 455239"/>
                  <a:gd name="connsiteX15" fmla="*/ 75141 w 96159"/>
                  <a:gd name="connsiteY15" fmla="*/ 443416 h 455239"/>
                  <a:gd name="connsiteX16" fmla="*/ 85010 w 96159"/>
                  <a:gd name="connsiteY16" fmla="*/ 452526 h 45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59" h="455239">
                    <a:moveTo>
                      <a:pt x="85010" y="452526"/>
                    </a:moveTo>
                    <a:cubicBezTo>
                      <a:pt x="85516" y="452779"/>
                      <a:pt x="87793" y="455310"/>
                      <a:pt x="88046" y="455310"/>
                    </a:cubicBezTo>
                    <a:lnTo>
                      <a:pt x="93613" y="455310"/>
                    </a:lnTo>
                    <a:cubicBezTo>
                      <a:pt x="94373" y="455310"/>
                      <a:pt x="96397" y="455057"/>
                      <a:pt x="96397" y="452779"/>
                    </a:cubicBezTo>
                    <a:cubicBezTo>
                      <a:pt x="96397" y="451767"/>
                      <a:pt x="95891" y="451261"/>
                      <a:pt x="95385" y="450502"/>
                    </a:cubicBezTo>
                    <a:cubicBezTo>
                      <a:pt x="86275" y="441392"/>
                      <a:pt x="72610" y="427474"/>
                      <a:pt x="56921" y="399638"/>
                    </a:cubicBezTo>
                    <a:cubicBezTo>
                      <a:pt x="29592" y="351052"/>
                      <a:pt x="19470" y="288549"/>
                      <a:pt x="19470" y="227816"/>
                    </a:cubicBezTo>
                    <a:cubicBezTo>
                      <a:pt x="19470" y="115462"/>
                      <a:pt x="51354" y="49415"/>
                      <a:pt x="95638" y="4625"/>
                    </a:cubicBezTo>
                    <a:cubicBezTo>
                      <a:pt x="96397" y="3866"/>
                      <a:pt x="96397" y="3107"/>
                      <a:pt x="96397" y="2601"/>
                    </a:cubicBezTo>
                    <a:cubicBezTo>
                      <a:pt x="96397" y="70"/>
                      <a:pt x="94626" y="70"/>
                      <a:pt x="91589" y="70"/>
                    </a:cubicBezTo>
                    <a:cubicBezTo>
                      <a:pt x="88299" y="70"/>
                      <a:pt x="87793" y="70"/>
                      <a:pt x="85516" y="2095"/>
                    </a:cubicBezTo>
                    <a:cubicBezTo>
                      <a:pt x="61476" y="22845"/>
                      <a:pt x="34400" y="58019"/>
                      <a:pt x="16939" y="111413"/>
                    </a:cubicBezTo>
                    <a:cubicBezTo>
                      <a:pt x="6058" y="144816"/>
                      <a:pt x="238" y="185557"/>
                      <a:pt x="238" y="227563"/>
                    </a:cubicBezTo>
                    <a:cubicBezTo>
                      <a:pt x="238" y="287537"/>
                      <a:pt x="11119" y="355354"/>
                      <a:pt x="50848" y="414062"/>
                    </a:cubicBezTo>
                    <a:cubicBezTo>
                      <a:pt x="57680" y="423931"/>
                      <a:pt x="67043" y="434306"/>
                      <a:pt x="67043" y="434559"/>
                    </a:cubicBezTo>
                    <a:cubicBezTo>
                      <a:pt x="69574" y="437596"/>
                      <a:pt x="73116" y="441645"/>
                      <a:pt x="75141" y="443416"/>
                    </a:cubicBezTo>
                    <a:lnTo>
                      <a:pt x="85010" y="452526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13C594B-BD33-0DCC-B2D3-15CA868684F2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14638112" y="3460378"/>
                <a:ext cx="115138" cy="164230"/>
              </a:xfrm>
              <a:custGeom>
                <a:avLst/>
                <a:gdLst>
                  <a:gd name="connsiteX0" fmla="*/ 115382 w 115138"/>
                  <a:gd name="connsiteY0" fmla="*/ 81 h 164230"/>
                  <a:gd name="connsiteX1" fmla="*/ 96403 w 115138"/>
                  <a:gd name="connsiteY1" fmla="*/ 81 h 164230"/>
                  <a:gd name="connsiteX2" fmla="*/ 92860 w 115138"/>
                  <a:gd name="connsiteY2" fmla="*/ 17036 h 164230"/>
                  <a:gd name="connsiteX3" fmla="*/ 61482 w 115138"/>
                  <a:gd name="connsiteY3" fmla="*/ 81 h 164230"/>
                  <a:gd name="connsiteX4" fmla="*/ 244 w 115138"/>
                  <a:gd name="connsiteY4" fmla="*/ 75997 h 164230"/>
                  <a:gd name="connsiteX5" fmla="*/ 32381 w 115138"/>
                  <a:gd name="connsiteY5" fmla="*/ 118003 h 164230"/>
                  <a:gd name="connsiteX6" fmla="*/ 73628 w 115138"/>
                  <a:gd name="connsiteY6" fmla="*/ 102820 h 164230"/>
                  <a:gd name="connsiteX7" fmla="*/ 60723 w 115138"/>
                  <a:gd name="connsiteY7" fmla="*/ 164312 h 164230"/>
                  <a:gd name="connsiteX8" fmla="*/ 80461 w 115138"/>
                  <a:gd name="connsiteY8" fmla="*/ 164312 h 164230"/>
                  <a:gd name="connsiteX9" fmla="*/ 115382 w 115138"/>
                  <a:gd name="connsiteY9" fmla="*/ 81 h 164230"/>
                  <a:gd name="connsiteX10" fmla="*/ 79195 w 115138"/>
                  <a:gd name="connsiteY10" fmla="*/ 80552 h 164230"/>
                  <a:gd name="connsiteX11" fmla="*/ 67049 w 115138"/>
                  <a:gd name="connsiteY11" fmla="*/ 95482 h 164230"/>
                  <a:gd name="connsiteX12" fmla="*/ 47058 w 115138"/>
                  <a:gd name="connsiteY12" fmla="*/ 102567 h 164230"/>
                  <a:gd name="connsiteX13" fmla="*/ 20488 w 115138"/>
                  <a:gd name="connsiteY13" fmla="*/ 70429 h 164230"/>
                  <a:gd name="connsiteX14" fmla="*/ 67555 w 115138"/>
                  <a:gd name="connsiteY14" fmla="*/ 16276 h 164230"/>
                  <a:gd name="connsiteX15" fmla="*/ 87799 w 115138"/>
                  <a:gd name="connsiteY15" fmla="*/ 39810 h 164230"/>
                  <a:gd name="connsiteX16" fmla="*/ 86787 w 115138"/>
                  <a:gd name="connsiteY16" fmla="*/ 44365 h 164230"/>
                  <a:gd name="connsiteX17" fmla="*/ 79195 w 115138"/>
                  <a:gd name="connsiteY17" fmla="*/ 80552 h 164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5138" h="164230">
                    <a:moveTo>
                      <a:pt x="115382" y="81"/>
                    </a:moveTo>
                    <a:lnTo>
                      <a:pt x="96403" y="81"/>
                    </a:lnTo>
                    <a:lnTo>
                      <a:pt x="92860" y="17036"/>
                    </a:lnTo>
                    <a:cubicBezTo>
                      <a:pt x="89318" y="11469"/>
                      <a:pt x="79195" y="81"/>
                      <a:pt x="61482" y="81"/>
                    </a:cubicBezTo>
                    <a:cubicBezTo>
                      <a:pt x="31875" y="81"/>
                      <a:pt x="244" y="35002"/>
                      <a:pt x="244" y="75997"/>
                    </a:cubicBezTo>
                    <a:cubicBezTo>
                      <a:pt x="244" y="99783"/>
                      <a:pt x="12137" y="118003"/>
                      <a:pt x="32381" y="118003"/>
                    </a:cubicBezTo>
                    <a:cubicBezTo>
                      <a:pt x="50095" y="118003"/>
                      <a:pt x="65531" y="108893"/>
                      <a:pt x="73628" y="102820"/>
                    </a:cubicBezTo>
                    <a:lnTo>
                      <a:pt x="60723" y="164312"/>
                    </a:lnTo>
                    <a:lnTo>
                      <a:pt x="80461" y="164312"/>
                    </a:lnTo>
                    <a:lnTo>
                      <a:pt x="115382" y="81"/>
                    </a:lnTo>
                    <a:close/>
                    <a:moveTo>
                      <a:pt x="79195" y="80552"/>
                    </a:moveTo>
                    <a:cubicBezTo>
                      <a:pt x="77930" y="86625"/>
                      <a:pt x="72110" y="91939"/>
                      <a:pt x="67049" y="95482"/>
                    </a:cubicBezTo>
                    <a:cubicBezTo>
                      <a:pt x="59964" y="100543"/>
                      <a:pt x="52625" y="102567"/>
                      <a:pt x="47058" y="102567"/>
                    </a:cubicBezTo>
                    <a:cubicBezTo>
                      <a:pt x="29851" y="102567"/>
                      <a:pt x="20488" y="87637"/>
                      <a:pt x="20488" y="70429"/>
                    </a:cubicBezTo>
                    <a:cubicBezTo>
                      <a:pt x="20488" y="41076"/>
                      <a:pt x="45034" y="16276"/>
                      <a:pt x="67555" y="16276"/>
                    </a:cubicBezTo>
                    <a:cubicBezTo>
                      <a:pt x="87799" y="16276"/>
                      <a:pt x="87799" y="39557"/>
                      <a:pt x="87799" y="39810"/>
                    </a:cubicBezTo>
                    <a:lnTo>
                      <a:pt x="86787" y="44365"/>
                    </a:lnTo>
                    <a:lnTo>
                      <a:pt x="79195" y="80552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1A321CD8-4DC1-243F-309A-645BE5413F44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14798636" y="3360421"/>
                <a:ext cx="66046" cy="303408"/>
              </a:xfrm>
              <a:custGeom>
                <a:avLst/>
                <a:gdLst>
                  <a:gd name="connsiteX0" fmla="*/ 66295 w 66046"/>
                  <a:gd name="connsiteY0" fmla="*/ 300951 h 303408"/>
                  <a:gd name="connsiteX1" fmla="*/ 65283 w 66046"/>
                  <a:gd name="connsiteY1" fmla="*/ 298674 h 303408"/>
                  <a:gd name="connsiteX2" fmla="*/ 25807 w 66046"/>
                  <a:gd name="connsiteY2" fmla="*/ 224530 h 303408"/>
                  <a:gd name="connsiteX3" fmla="*/ 17710 w 66046"/>
                  <a:gd name="connsiteY3" fmla="*/ 151904 h 303408"/>
                  <a:gd name="connsiteX4" fmla="*/ 64018 w 66046"/>
                  <a:gd name="connsiteY4" fmla="*/ 5893 h 303408"/>
                  <a:gd name="connsiteX5" fmla="*/ 66295 w 66046"/>
                  <a:gd name="connsiteY5" fmla="*/ 2604 h 303408"/>
                  <a:gd name="connsiteX6" fmla="*/ 63259 w 66046"/>
                  <a:gd name="connsiteY6" fmla="*/ 73 h 303408"/>
                  <a:gd name="connsiteX7" fmla="*/ 42509 w 66046"/>
                  <a:gd name="connsiteY7" fmla="*/ 19052 h 303408"/>
                  <a:gd name="connsiteX8" fmla="*/ 249 w 66046"/>
                  <a:gd name="connsiteY8" fmla="*/ 151651 h 303408"/>
                  <a:gd name="connsiteX9" fmla="*/ 39725 w 66046"/>
                  <a:gd name="connsiteY9" fmla="*/ 281213 h 303408"/>
                  <a:gd name="connsiteX10" fmla="*/ 63259 w 66046"/>
                  <a:gd name="connsiteY10" fmla="*/ 303482 h 303408"/>
                  <a:gd name="connsiteX11" fmla="*/ 66295 w 66046"/>
                  <a:gd name="connsiteY11" fmla="*/ 300951 h 30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6046" h="303408">
                    <a:moveTo>
                      <a:pt x="66295" y="300951"/>
                    </a:moveTo>
                    <a:cubicBezTo>
                      <a:pt x="66295" y="299939"/>
                      <a:pt x="65789" y="299433"/>
                      <a:pt x="65283" y="298674"/>
                    </a:cubicBezTo>
                    <a:cubicBezTo>
                      <a:pt x="53643" y="286274"/>
                      <a:pt x="36435" y="265777"/>
                      <a:pt x="25807" y="224530"/>
                    </a:cubicBezTo>
                    <a:cubicBezTo>
                      <a:pt x="19987" y="201502"/>
                      <a:pt x="17710" y="175438"/>
                      <a:pt x="17710" y="151904"/>
                    </a:cubicBezTo>
                    <a:cubicBezTo>
                      <a:pt x="17710" y="85351"/>
                      <a:pt x="33652" y="38790"/>
                      <a:pt x="64018" y="5893"/>
                    </a:cubicBezTo>
                    <a:cubicBezTo>
                      <a:pt x="66295" y="3616"/>
                      <a:pt x="66295" y="3110"/>
                      <a:pt x="66295" y="2604"/>
                    </a:cubicBezTo>
                    <a:cubicBezTo>
                      <a:pt x="66295" y="73"/>
                      <a:pt x="64271" y="73"/>
                      <a:pt x="63259" y="73"/>
                    </a:cubicBezTo>
                    <a:cubicBezTo>
                      <a:pt x="59463" y="73"/>
                      <a:pt x="45798" y="15256"/>
                      <a:pt x="42509" y="19052"/>
                    </a:cubicBezTo>
                    <a:cubicBezTo>
                      <a:pt x="16698" y="49671"/>
                      <a:pt x="249" y="95220"/>
                      <a:pt x="249" y="151651"/>
                    </a:cubicBezTo>
                    <a:cubicBezTo>
                      <a:pt x="249" y="187584"/>
                      <a:pt x="6575" y="238448"/>
                      <a:pt x="39725" y="281213"/>
                    </a:cubicBezTo>
                    <a:cubicBezTo>
                      <a:pt x="42256" y="284250"/>
                      <a:pt x="58704" y="303482"/>
                      <a:pt x="63259" y="303482"/>
                    </a:cubicBezTo>
                    <a:cubicBezTo>
                      <a:pt x="64271" y="303482"/>
                      <a:pt x="66295" y="303482"/>
                      <a:pt x="66295" y="30095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E8A77F5D-6239-0C30-9142-E4C6D8E99D90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>
                <a:off x="14886530" y="3460378"/>
                <a:ext cx="125007" cy="164230"/>
              </a:xfrm>
              <a:custGeom>
                <a:avLst/>
                <a:gdLst>
                  <a:gd name="connsiteX0" fmla="*/ 32897 w 125007"/>
                  <a:gd name="connsiteY0" fmla="*/ 103579 h 164230"/>
                  <a:gd name="connsiteX1" fmla="*/ 63770 w 125007"/>
                  <a:gd name="connsiteY1" fmla="*/ 118003 h 164230"/>
                  <a:gd name="connsiteX2" fmla="*/ 125261 w 125007"/>
                  <a:gd name="connsiteY2" fmla="*/ 41076 h 164230"/>
                  <a:gd name="connsiteX3" fmla="*/ 95654 w 125007"/>
                  <a:gd name="connsiteY3" fmla="*/ 81 h 164230"/>
                  <a:gd name="connsiteX4" fmla="*/ 50864 w 125007"/>
                  <a:gd name="connsiteY4" fmla="*/ 15264 h 164230"/>
                  <a:gd name="connsiteX5" fmla="*/ 53394 w 125007"/>
                  <a:gd name="connsiteY5" fmla="*/ 2865 h 164230"/>
                  <a:gd name="connsiteX6" fmla="*/ 34416 w 125007"/>
                  <a:gd name="connsiteY6" fmla="*/ 2865 h 164230"/>
                  <a:gd name="connsiteX7" fmla="*/ 254 w 125007"/>
                  <a:gd name="connsiteY7" fmla="*/ 164312 h 164230"/>
                  <a:gd name="connsiteX8" fmla="*/ 19992 w 125007"/>
                  <a:gd name="connsiteY8" fmla="*/ 164312 h 164230"/>
                  <a:gd name="connsiteX9" fmla="*/ 32897 w 125007"/>
                  <a:gd name="connsiteY9" fmla="*/ 103579 h 164230"/>
                  <a:gd name="connsiteX10" fmla="*/ 47574 w 125007"/>
                  <a:gd name="connsiteY10" fmla="*/ 34749 h 164230"/>
                  <a:gd name="connsiteX11" fmla="*/ 51876 w 125007"/>
                  <a:gd name="connsiteY11" fmla="*/ 27158 h 164230"/>
                  <a:gd name="connsiteX12" fmla="*/ 78193 w 125007"/>
                  <a:gd name="connsiteY12" fmla="*/ 16276 h 164230"/>
                  <a:gd name="connsiteX13" fmla="*/ 104764 w 125007"/>
                  <a:gd name="connsiteY13" fmla="*/ 48161 h 164230"/>
                  <a:gd name="connsiteX14" fmla="*/ 57443 w 125007"/>
                  <a:gd name="connsiteY14" fmla="*/ 102567 h 164230"/>
                  <a:gd name="connsiteX15" fmla="*/ 36693 w 125007"/>
                  <a:gd name="connsiteY15" fmla="*/ 85866 h 164230"/>
                  <a:gd name="connsiteX16" fmla="*/ 37452 w 125007"/>
                  <a:gd name="connsiteY16" fmla="*/ 82323 h 164230"/>
                  <a:gd name="connsiteX17" fmla="*/ 47574 w 125007"/>
                  <a:gd name="connsiteY17" fmla="*/ 34749 h 164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5007" h="164230">
                    <a:moveTo>
                      <a:pt x="32897" y="103579"/>
                    </a:moveTo>
                    <a:cubicBezTo>
                      <a:pt x="36693" y="107881"/>
                      <a:pt x="45803" y="118003"/>
                      <a:pt x="63770" y="118003"/>
                    </a:cubicBezTo>
                    <a:cubicBezTo>
                      <a:pt x="93630" y="118003"/>
                      <a:pt x="125261" y="83082"/>
                      <a:pt x="125261" y="41076"/>
                    </a:cubicBezTo>
                    <a:cubicBezTo>
                      <a:pt x="125261" y="19566"/>
                      <a:pt x="115645" y="81"/>
                      <a:pt x="95654" y="81"/>
                    </a:cubicBezTo>
                    <a:cubicBezTo>
                      <a:pt x="79965" y="81"/>
                      <a:pt x="62757" y="6407"/>
                      <a:pt x="50864" y="15264"/>
                    </a:cubicBezTo>
                    <a:lnTo>
                      <a:pt x="53394" y="2865"/>
                    </a:lnTo>
                    <a:lnTo>
                      <a:pt x="34416" y="2865"/>
                    </a:lnTo>
                    <a:lnTo>
                      <a:pt x="254" y="164312"/>
                    </a:lnTo>
                    <a:lnTo>
                      <a:pt x="19992" y="164312"/>
                    </a:lnTo>
                    <a:lnTo>
                      <a:pt x="32897" y="103579"/>
                    </a:lnTo>
                    <a:close/>
                    <a:moveTo>
                      <a:pt x="47574" y="34749"/>
                    </a:moveTo>
                    <a:cubicBezTo>
                      <a:pt x="48586" y="30447"/>
                      <a:pt x="48840" y="30194"/>
                      <a:pt x="51876" y="27158"/>
                    </a:cubicBezTo>
                    <a:cubicBezTo>
                      <a:pt x="63010" y="17542"/>
                      <a:pt x="73132" y="16276"/>
                      <a:pt x="78193" y="16276"/>
                    </a:cubicBezTo>
                    <a:cubicBezTo>
                      <a:pt x="93883" y="16276"/>
                      <a:pt x="104764" y="29182"/>
                      <a:pt x="104764" y="48161"/>
                    </a:cubicBezTo>
                    <a:cubicBezTo>
                      <a:pt x="104764" y="76756"/>
                      <a:pt x="80724" y="102567"/>
                      <a:pt x="57443" y="102567"/>
                    </a:cubicBezTo>
                    <a:cubicBezTo>
                      <a:pt x="40236" y="102567"/>
                      <a:pt x="36693" y="86878"/>
                      <a:pt x="36693" y="85866"/>
                    </a:cubicBezTo>
                    <a:cubicBezTo>
                      <a:pt x="36693" y="85613"/>
                      <a:pt x="37452" y="82829"/>
                      <a:pt x="37452" y="82323"/>
                    </a:cubicBezTo>
                    <a:lnTo>
                      <a:pt x="47574" y="34749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F3870F27-2C5C-3ED0-553D-B7C028D6AEBD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15036733" y="3385728"/>
                <a:ext cx="64021" cy="253051"/>
              </a:xfrm>
              <a:custGeom>
                <a:avLst/>
                <a:gdLst>
                  <a:gd name="connsiteX0" fmla="*/ 48845 w 64021"/>
                  <a:gd name="connsiteY0" fmla="*/ 81 h 253051"/>
                  <a:gd name="connsiteX1" fmla="*/ 12153 w 64021"/>
                  <a:gd name="connsiteY1" fmla="*/ 54234 h 253051"/>
                  <a:gd name="connsiteX2" fmla="*/ 259 w 64021"/>
                  <a:gd name="connsiteY2" fmla="*/ 126607 h 253051"/>
                  <a:gd name="connsiteX3" fmla="*/ 48845 w 64021"/>
                  <a:gd name="connsiteY3" fmla="*/ 253133 h 253051"/>
                  <a:gd name="connsiteX4" fmla="*/ 64281 w 64021"/>
                  <a:gd name="connsiteY4" fmla="*/ 253133 h 253051"/>
                  <a:gd name="connsiteX5" fmla="*/ 19997 w 64021"/>
                  <a:gd name="connsiteY5" fmla="*/ 126607 h 253051"/>
                  <a:gd name="connsiteX6" fmla="*/ 31132 w 64021"/>
                  <a:gd name="connsiteY6" fmla="*/ 52969 h 253051"/>
                  <a:gd name="connsiteX7" fmla="*/ 64281 w 64021"/>
                  <a:gd name="connsiteY7" fmla="*/ 81 h 253051"/>
                  <a:gd name="connsiteX8" fmla="*/ 48845 w 64021"/>
                  <a:gd name="connsiteY8" fmla="*/ 81 h 253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021" h="253051">
                    <a:moveTo>
                      <a:pt x="48845" y="81"/>
                    </a:moveTo>
                    <a:cubicBezTo>
                      <a:pt x="40747" y="7673"/>
                      <a:pt x="23793" y="23109"/>
                      <a:pt x="12153" y="54234"/>
                    </a:cubicBezTo>
                    <a:cubicBezTo>
                      <a:pt x="2031" y="81311"/>
                      <a:pt x="259" y="108134"/>
                      <a:pt x="259" y="126607"/>
                    </a:cubicBezTo>
                    <a:cubicBezTo>
                      <a:pt x="259" y="208343"/>
                      <a:pt x="36699" y="241998"/>
                      <a:pt x="48845" y="253133"/>
                    </a:cubicBezTo>
                    <a:lnTo>
                      <a:pt x="64281" y="253133"/>
                    </a:lnTo>
                    <a:cubicBezTo>
                      <a:pt x="52135" y="240986"/>
                      <a:pt x="19997" y="208343"/>
                      <a:pt x="19997" y="126607"/>
                    </a:cubicBezTo>
                    <a:cubicBezTo>
                      <a:pt x="19997" y="112436"/>
                      <a:pt x="20756" y="82829"/>
                      <a:pt x="31132" y="52969"/>
                    </a:cubicBezTo>
                    <a:cubicBezTo>
                      <a:pt x="41507" y="23615"/>
                      <a:pt x="55930" y="8432"/>
                      <a:pt x="64281" y="81"/>
                    </a:cubicBezTo>
                    <a:lnTo>
                      <a:pt x="48845" y="81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91B5104-31B0-5E97-C377-716E566C9C75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>
                <a:off x="15115151" y="3463162"/>
                <a:ext cx="136141" cy="112354"/>
              </a:xfrm>
              <a:custGeom>
                <a:avLst/>
                <a:gdLst>
                  <a:gd name="connsiteX0" fmla="*/ 78456 w 136141"/>
                  <a:gd name="connsiteY0" fmla="*/ 54487 h 112354"/>
                  <a:gd name="connsiteX1" fmla="*/ 136405 w 136141"/>
                  <a:gd name="connsiteY1" fmla="*/ 81 h 112354"/>
                  <a:gd name="connsiteX2" fmla="*/ 115401 w 136141"/>
                  <a:gd name="connsiteY2" fmla="*/ 81 h 112354"/>
                  <a:gd name="connsiteX3" fmla="*/ 72889 w 136141"/>
                  <a:gd name="connsiteY3" fmla="*/ 41835 h 112354"/>
                  <a:gd name="connsiteX4" fmla="*/ 46571 w 136141"/>
                  <a:gd name="connsiteY4" fmla="*/ 81 h 112354"/>
                  <a:gd name="connsiteX5" fmla="*/ 25568 w 136141"/>
                  <a:gd name="connsiteY5" fmla="*/ 81 h 112354"/>
                  <a:gd name="connsiteX6" fmla="*/ 61755 w 136141"/>
                  <a:gd name="connsiteY6" fmla="*/ 54487 h 112354"/>
                  <a:gd name="connsiteX7" fmla="*/ 263 w 136141"/>
                  <a:gd name="connsiteY7" fmla="*/ 112436 h 112354"/>
                  <a:gd name="connsiteX8" fmla="*/ 21013 w 136141"/>
                  <a:gd name="connsiteY8" fmla="*/ 112436 h 112354"/>
                  <a:gd name="connsiteX9" fmla="*/ 67828 w 136141"/>
                  <a:gd name="connsiteY9" fmla="*/ 64862 h 112354"/>
                  <a:gd name="connsiteX10" fmla="*/ 95663 w 136141"/>
                  <a:gd name="connsiteY10" fmla="*/ 112436 h 112354"/>
                  <a:gd name="connsiteX11" fmla="*/ 116667 w 136141"/>
                  <a:gd name="connsiteY11" fmla="*/ 112436 h 112354"/>
                  <a:gd name="connsiteX12" fmla="*/ 78456 w 136141"/>
                  <a:gd name="connsiteY12" fmla="*/ 54487 h 11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6141" h="112354">
                    <a:moveTo>
                      <a:pt x="78456" y="54487"/>
                    </a:moveTo>
                    <a:lnTo>
                      <a:pt x="136405" y="81"/>
                    </a:lnTo>
                    <a:lnTo>
                      <a:pt x="115401" y="81"/>
                    </a:lnTo>
                    <a:lnTo>
                      <a:pt x="72889" y="41835"/>
                    </a:lnTo>
                    <a:lnTo>
                      <a:pt x="46571" y="81"/>
                    </a:lnTo>
                    <a:lnTo>
                      <a:pt x="25568" y="81"/>
                    </a:lnTo>
                    <a:lnTo>
                      <a:pt x="61755" y="54487"/>
                    </a:lnTo>
                    <a:lnTo>
                      <a:pt x="263" y="112436"/>
                    </a:lnTo>
                    <a:lnTo>
                      <a:pt x="21013" y="112436"/>
                    </a:lnTo>
                    <a:lnTo>
                      <a:pt x="67828" y="64862"/>
                    </a:lnTo>
                    <a:lnTo>
                      <a:pt x="95663" y="112436"/>
                    </a:lnTo>
                    <a:lnTo>
                      <a:pt x="116667" y="112436"/>
                    </a:lnTo>
                    <a:lnTo>
                      <a:pt x="78456" y="54487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A31815DD-6541-711A-5EE4-E8FA16721E9D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>
                <a:off x="15269209" y="3385728"/>
                <a:ext cx="64021" cy="253051"/>
              </a:xfrm>
              <a:custGeom>
                <a:avLst/>
                <a:gdLst>
                  <a:gd name="connsiteX0" fmla="*/ 15705 w 64021"/>
                  <a:gd name="connsiteY0" fmla="*/ 253133 h 253051"/>
                  <a:gd name="connsiteX1" fmla="*/ 52397 w 64021"/>
                  <a:gd name="connsiteY1" fmla="*/ 198980 h 253051"/>
                  <a:gd name="connsiteX2" fmla="*/ 64291 w 64021"/>
                  <a:gd name="connsiteY2" fmla="*/ 126607 h 253051"/>
                  <a:gd name="connsiteX3" fmla="*/ 15705 w 64021"/>
                  <a:gd name="connsiteY3" fmla="*/ 81 h 253051"/>
                  <a:gd name="connsiteX4" fmla="*/ 269 w 64021"/>
                  <a:gd name="connsiteY4" fmla="*/ 81 h 253051"/>
                  <a:gd name="connsiteX5" fmla="*/ 44553 w 64021"/>
                  <a:gd name="connsiteY5" fmla="*/ 126607 h 253051"/>
                  <a:gd name="connsiteX6" fmla="*/ 33418 w 64021"/>
                  <a:gd name="connsiteY6" fmla="*/ 200245 h 253051"/>
                  <a:gd name="connsiteX7" fmla="*/ 269 w 64021"/>
                  <a:gd name="connsiteY7" fmla="*/ 253133 h 253051"/>
                  <a:gd name="connsiteX8" fmla="*/ 15705 w 64021"/>
                  <a:gd name="connsiteY8" fmla="*/ 253133 h 253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021" h="253051">
                    <a:moveTo>
                      <a:pt x="15705" y="253133"/>
                    </a:moveTo>
                    <a:cubicBezTo>
                      <a:pt x="23802" y="245541"/>
                      <a:pt x="40757" y="230105"/>
                      <a:pt x="52397" y="198980"/>
                    </a:cubicBezTo>
                    <a:cubicBezTo>
                      <a:pt x="62519" y="171903"/>
                      <a:pt x="64291" y="145080"/>
                      <a:pt x="64291" y="126607"/>
                    </a:cubicBezTo>
                    <a:cubicBezTo>
                      <a:pt x="64291" y="44871"/>
                      <a:pt x="27851" y="11215"/>
                      <a:pt x="15705" y="81"/>
                    </a:cubicBezTo>
                    <a:lnTo>
                      <a:pt x="269" y="81"/>
                    </a:lnTo>
                    <a:cubicBezTo>
                      <a:pt x="12415" y="12228"/>
                      <a:pt x="44553" y="44871"/>
                      <a:pt x="44553" y="126607"/>
                    </a:cubicBezTo>
                    <a:cubicBezTo>
                      <a:pt x="44553" y="140778"/>
                      <a:pt x="43793" y="170385"/>
                      <a:pt x="33418" y="200245"/>
                    </a:cubicBezTo>
                    <a:cubicBezTo>
                      <a:pt x="23043" y="229599"/>
                      <a:pt x="8619" y="244782"/>
                      <a:pt x="269" y="253133"/>
                    </a:cubicBezTo>
                    <a:lnTo>
                      <a:pt x="15705" y="253133"/>
                    </a:ln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C1858CC6-6C53-C897-347C-FF66955D2955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>
                <a:off x="15364582" y="3360421"/>
                <a:ext cx="66046" cy="303408"/>
              </a:xfrm>
              <a:custGeom>
                <a:avLst/>
                <a:gdLst>
                  <a:gd name="connsiteX0" fmla="*/ 66319 w 66046"/>
                  <a:gd name="connsiteY0" fmla="*/ 151904 h 303408"/>
                  <a:gd name="connsiteX1" fmla="*/ 26843 w 66046"/>
                  <a:gd name="connsiteY1" fmla="*/ 22342 h 303408"/>
                  <a:gd name="connsiteX2" fmla="*/ 3309 w 66046"/>
                  <a:gd name="connsiteY2" fmla="*/ 73 h 303408"/>
                  <a:gd name="connsiteX3" fmla="*/ 273 w 66046"/>
                  <a:gd name="connsiteY3" fmla="*/ 2604 h 303408"/>
                  <a:gd name="connsiteX4" fmla="*/ 1791 w 66046"/>
                  <a:gd name="connsiteY4" fmla="*/ 5134 h 303408"/>
                  <a:gd name="connsiteX5" fmla="*/ 40761 w 66046"/>
                  <a:gd name="connsiteY5" fmla="*/ 79025 h 303408"/>
                  <a:gd name="connsiteX6" fmla="*/ 48858 w 66046"/>
                  <a:gd name="connsiteY6" fmla="*/ 151651 h 303408"/>
                  <a:gd name="connsiteX7" fmla="*/ 40002 w 66046"/>
                  <a:gd name="connsiteY7" fmla="*/ 227819 h 303408"/>
                  <a:gd name="connsiteX8" fmla="*/ 2550 w 66046"/>
                  <a:gd name="connsiteY8" fmla="*/ 297662 h 303408"/>
                  <a:gd name="connsiteX9" fmla="*/ 273 w 66046"/>
                  <a:gd name="connsiteY9" fmla="*/ 300951 h 303408"/>
                  <a:gd name="connsiteX10" fmla="*/ 3309 w 66046"/>
                  <a:gd name="connsiteY10" fmla="*/ 303482 h 303408"/>
                  <a:gd name="connsiteX11" fmla="*/ 24059 w 66046"/>
                  <a:gd name="connsiteY11" fmla="*/ 284503 h 303408"/>
                  <a:gd name="connsiteX12" fmla="*/ 66319 w 66046"/>
                  <a:gd name="connsiteY12" fmla="*/ 151904 h 30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046" h="303408">
                    <a:moveTo>
                      <a:pt x="66319" y="151904"/>
                    </a:moveTo>
                    <a:cubicBezTo>
                      <a:pt x="66319" y="115971"/>
                      <a:pt x="59993" y="65107"/>
                      <a:pt x="26843" y="22342"/>
                    </a:cubicBezTo>
                    <a:cubicBezTo>
                      <a:pt x="24312" y="19305"/>
                      <a:pt x="7864" y="73"/>
                      <a:pt x="3309" y="73"/>
                    </a:cubicBezTo>
                    <a:cubicBezTo>
                      <a:pt x="2044" y="73"/>
                      <a:pt x="273" y="579"/>
                      <a:pt x="273" y="2604"/>
                    </a:cubicBezTo>
                    <a:cubicBezTo>
                      <a:pt x="273" y="3616"/>
                      <a:pt x="779" y="4375"/>
                      <a:pt x="1791" y="5134"/>
                    </a:cubicBezTo>
                    <a:cubicBezTo>
                      <a:pt x="13937" y="18293"/>
                      <a:pt x="30386" y="38790"/>
                      <a:pt x="40761" y="79025"/>
                    </a:cubicBezTo>
                    <a:cubicBezTo>
                      <a:pt x="46581" y="102053"/>
                      <a:pt x="48858" y="128117"/>
                      <a:pt x="48858" y="151651"/>
                    </a:cubicBezTo>
                    <a:cubicBezTo>
                      <a:pt x="48858" y="177209"/>
                      <a:pt x="46581" y="203020"/>
                      <a:pt x="40002" y="227819"/>
                    </a:cubicBezTo>
                    <a:cubicBezTo>
                      <a:pt x="30386" y="263247"/>
                      <a:pt x="15456" y="283491"/>
                      <a:pt x="2550" y="297662"/>
                    </a:cubicBezTo>
                    <a:cubicBezTo>
                      <a:pt x="273" y="299939"/>
                      <a:pt x="273" y="300445"/>
                      <a:pt x="273" y="300951"/>
                    </a:cubicBezTo>
                    <a:cubicBezTo>
                      <a:pt x="273" y="302976"/>
                      <a:pt x="2044" y="303482"/>
                      <a:pt x="3309" y="303482"/>
                    </a:cubicBezTo>
                    <a:cubicBezTo>
                      <a:pt x="7105" y="303482"/>
                      <a:pt x="21023" y="288046"/>
                      <a:pt x="24059" y="284503"/>
                    </a:cubicBezTo>
                    <a:cubicBezTo>
                      <a:pt x="49871" y="253884"/>
                      <a:pt x="66319" y="208334"/>
                      <a:pt x="66319" y="151904"/>
                    </a:cubicBez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CA67A7F8-F257-89B0-A489-F23388087B3D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>
                <a:off x="15478539" y="3284505"/>
                <a:ext cx="96159" cy="455239"/>
              </a:xfrm>
              <a:custGeom>
                <a:avLst/>
                <a:gdLst>
                  <a:gd name="connsiteX0" fmla="*/ 96436 w 96159"/>
                  <a:gd name="connsiteY0" fmla="*/ 227563 h 455239"/>
                  <a:gd name="connsiteX1" fmla="*/ 29631 w 96159"/>
                  <a:gd name="connsiteY1" fmla="*/ 20820 h 455239"/>
                  <a:gd name="connsiteX2" fmla="*/ 10652 w 96159"/>
                  <a:gd name="connsiteY2" fmla="*/ 1588 h 455239"/>
                  <a:gd name="connsiteX3" fmla="*/ 5085 w 96159"/>
                  <a:gd name="connsiteY3" fmla="*/ 70 h 455239"/>
                  <a:gd name="connsiteX4" fmla="*/ 277 w 96159"/>
                  <a:gd name="connsiteY4" fmla="*/ 2601 h 455239"/>
                  <a:gd name="connsiteX5" fmla="*/ 1795 w 96159"/>
                  <a:gd name="connsiteY5" fmla="*/ 5131 h 455239"/>
                  <a:gd name="connsiteX6" fmla="*/ 39753 w 96159"/>
                  <a:gd name="connsiteY6" fmla="*/ 55741 h 455239"/>
                  <a:gd name="connsiteX7" fmla="*/ 77205 w 96159"/>
                  <a:gd name="connsiteY7" fmla="*/ 227563 h 455239"/>
                  <a:gd name="connsiteX8" fmla="*/ 1289 w 96159"/>
                  <a:gd name="connsiteY8" fmla="*/ 450755 h 455239"/>
                  <a:gd name="connsiteX9" fmla="*/ 277 w 96159"/>
                  <a:gd name="connsiteY9" fmla="*/ 452779 h 455239"/>
                  <a:gd name="connsiteX10" fmla="*/ 5085 w 96159"/>
                  <a:gd name="connsiteY10" fmla="*/ 455310 h 455239"/>
                  <a:gd name="connsiteX11" fmla="*/ 11158 w 96159"/>
                  <a:gd name="connsiteY11" fmla="*/ 453285 h 455239"/>
                  <a:gd name="connsiteX12" fmla="*/ 79735 w 96159"/>
                  <a:gd name="connsiteY12" fmla="*/ 343967 h 455239"/>
                  <a:gd name="connsiteX13" fmla="*/ 96436 w 96159"/>
                  <a:gd name="connsiteY13" fmla="*/ 227563 h 45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6159" h="455239">
                    <a:moveTo>
                      <a:pt x="96436" y="227563"/>
                    </a:moveTo>
                    <a:cubicBezTo>
                      <a:pt x="96436" y="154938"/>
                      <a:pt x="79482" y="77757"/>
                      <a:pt x="29631" y="20820"/>
                    </a:cubicBezTo>
                    <a:cubicBezTo>
                      <a:pt x="26088" y="16772"/>
                      <a:pt x="16725" y="6903"/>
                      <a:pt x="10652" y="1588"/>
                    </a:cubicBezTo>
                    <a:cubicBezTo>
                      <a:pt x="8881" y="70"/>
                      <a:pt x="8375" y="70"/>
                      <a:pt x="5085" y="70"/>
                    </a:cubicBezTo>
                    <a:cubicBezTo>
                      <a:pt x="2555" y="70"/>
                      <a:pt x="277" y="70"/>
                      <a:pt x="277" y="2601"/>
                    </a:cubicBezTo>
                    <a:cubicBezTo>
                      <a:pt x="277" y="3613"/>
                      <a:pt x="1289" y="4625"/>
                      <a:pt x="1795" y="5131"/>
                    </a:cubicBezTo>
                    <a:cubicBezTo>
                      <a:pt x="10399" y="13988"/>
                      <a:pt x="24064" y="27906"/>
                      <a:pt x="39753" y="55741"/>
                    </a:cubicBezTo>
                    <a:cubicBezTo>
                      <a:pt x="67083" y="104327"/>
                      <a:pt x="77205" y="166831"/>
                      <a:pt x="77205" y="227563"/>
                    </a:cubicBezTo>
                    <a:cubicBezTo>
                      <a:pt x="77205" y="337388"/>
                      <a:pt x="46838" y="404446"/>
                      <a:pt x="1289" y="450755"/>
                    </a:cubicBezTo>
                    <a:cubicBezTo>
                      <a:pt x="783" y="451261"/>
                      <a:pt x="277" y="452020"/>
                      <a:pt x="277" y="452779"/>
                    </a:cubicBezTo>
                    <a:cubicBezTo>
                      <a:pt x="277" y="455310"/>
                      <a:pt x="2555" y="455310"/>
                      <a:pt x="5085" y="455310"/>
                    </a:cubicBezTo>
                    <a:cubicBezTo>
                      <a:pt x="8375" y="455310"/>
                      <a:pt x="8881" y="455310"/>
                      <a:pt x="11158" y="453285"/>
                    </a:cubicBezTo>
                    <a:cubicBezTo>
                      <a:pt x="35198" y="432535"/>
                      <a:pt x="62275" y="397361"/>
                      <a:pt x="79735" y="343967"/>
                    </a:cubicBezTo>
                    <a:cubicBezTo>
                      <a:pt x="90869" y="309299"/>
                      <a:pt x="96436" y="268305"/>
                      <a:pt x="96436" y="227563"/>
                    </a:cubicBez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38DA9BC3-1293-C387-DBCC-E519FEC3D875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>
                <a:off x="15629414" y="3208589"/>
                <a:ext cx="124501" cy="607070"/>
              </a:xfrm>
              <a:custGeom>
                <a:avLst/>
                <a:gdLst>
                  <a:gd name="connsiteX0" fmla="*/ 124784 w 124501"/>
                  <a:gd name="connsiteY0" fmla="*/ 303729 h 607070"/>
                  <a:gd name="connsiteX1" fmla="*/ 37735 w 124501"/>
                  <a:gd name="connsiteY1" fmla="*/ 28409 h 607070"/>
                  <a:gd name="connsiteX2" fmla="*/ 12683 w 124501"/>
                  <a:gd name="connsiteY2" fmla="*/ 3104 h 607070"/>
                  <a:gd name="connsiteX3" fmla="*/ 5597 w 124501"/>
                  <a:gd name="connsiteY3" fmla="*/ 67 h 607070"/>
                  <a:gd name="connsiteX4" fmla="*/ 283 w 124501"/>
                  <a:gd name="connsiteY4" fmla="*/ 2598 h 607070"/>
                  <a:gd name="connsiteX5" fmla="*/ 1801 w 124501"/>
                  <a:gd name="connsiteY5" fmla="*/ 5128 h 607070"/>
                  <a:gd name="connsiteX6" fmla="*/ 44567 w 124501"/>
                  <a:gd name="connsiteY6" fmla="*/ 58522 h 607070"/>
                  <a:gd name="connsiteX7" fmla="*/ 103781 w 124501"/>
                  <a:gd name="connsiteY7" fmla="*/ 303476 h 607070"/>
                  <a:gd name="connsiteX8" fmla="*/ 52918 w 124501"/>
                  <a:gd name="connsiteY8" fmla="*/ 534765 h 607070"/>
                  <a:gd name="connsiteX9" fmla="*/ 1295 w 124501"/>
                  <a:gd name="connsiteY9" fmla="*/ 602330 h 607070"/>
                  <a:gd name="connsiteX10" fmla="*/ 283 w 124501"/>
                  <a:gd name="connsiteY10" fmla="*/ 604607 h 607070"/>
                  <a:gd name="connsiteX11" fmla="*/ 5597 w 124501"/>
                  <a:gd name="connsiteY11" fmla="*/ 607137 h 607070"/>
                  <a:gd name="connsiteX12" fmla="*/ 13442 w 124501"/>
                  <a:gd name="connsiteY12" fmla="*/ 603342 h 607070"/>
                  <a:gd name="connsiteX13" fmla="*/ 124784 w 124501"/>
                  <a:gd name="connsiteY13" fmla="*/ 303729 h 607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4501" h="607070">
                    <a:moveTo>
                      <a:pt x="124784" y="303729"/>
                    </a:moveTo>
                    <a:cubicBezTo>
                      <a:pt x="124784" y="204280"/>
                      <a:pt x="102010" y="104071"/>
                      <a:pt x="37735" y="28409"/>
                    </a:cubicBezTo>
                    <a:cubicBezTo>
                      <a:pt x="32674" y="22589"/>
                      <a:pt x="23058" y="12214"/>
                      <a:pt x="12683" y="3104"/>
                    </a:cubicBezTo>
                    <a:cubicBezTo>
                      <a:pt x="9646" y="67"/>
                      <a:pt x="9140" y="67"/>
                      <a:pt x="5597" y="67"/>
                    </a:cubicBezTo>
                    <a:cubicBezTo>
                      <a:pt x="2561" y="67"/>
                      <a:pt x="283" y="67"/>
                      <a:pt x="283" y="2598"/>
                    </a:cubicBezTo>
                    <a:cubicBezTo>
                      <a:pt x="283" y="3610"/>
                      <a:pt x="1295" y="4622"/>
                      <a:pt x="1801" y="5128"/>
                    </a:cubicBezTo>
                    <a:cubicBezTo>
                      <a:pt x="10658" y="14238"/>
                      <a:pt x="27613" y="31192"/>
                      <a:pt x="44567" y="58522"/>
                    </a:cubicBezTo>
                    <a:cubicBezTo>
                      <a:pt x="85308" y="123809"/>
                      <a:pt x="103781" y="206051"/>
                      <a:pt x="103781" y="303476"/>
                    </a:cubicBezTo>
                    <a:cubicBezTo>
                      <a:pt x="103781" y="371547"/>
                      <a:pt x="94671" y="459355"/>
                      <a:pt x="52918" y="534765"/>
                    </a:cubicBezTo>
                    <a:cubicBezTo>
                      <a:pt x="32927" y="570698"/>
                      <a:pt x="11923" y="591701"/>
                      <a:pt x="1295" y="602330"/>
                    </a:cubicBezTo>
                    <a:cubicBezTo>
                      <a:pt x="789" y="603089"/>
                      <a:pt x="283" y="603848"/>
                      <a:pt x="283" y="604607"/>
                    </a:cubicBezTo>
                    <a:cubicBezTo>
                      <a:pt x="283" y="607137"/>
                      <a:pt x="2561" y="607137"/>
                      <a:pt x="5597" y="607137"/>
                    </a:cubicBezTo>
                    <a:cubicBezTo>
                      <a:pt x="9140" y="607137"/>
                      <a:pt x="9646" y="607137"/>
                      <a:pt x="13442" y="603342"/>
                    </a:cubicBezTo>
                    <a:cubicBezTo>
                      <a:pt x="98214" y="526161"/>
                      <a:pt x="124784" y="410263"/>
                      <a:pt x="124784" y="303729"/>
                    </a:cubicBez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1FF08105-099C-BF36-F256-34D5DE9AC702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>
                <a:off x="15815436" y="3132673"/>
                <a:ext cx="131839" cy="758901"/>
              </a:xfrm>
              <a:custGeom>
                <a:avLst/>
                <a:gdLst>
                  <a:gd name="connsiteX0" fmla="*/ 132130 w 131839"/>
                  <a:gd name="connsiteY0" fmla="*/ 379641 h 758901"/>
                  <a:gd name="connsiteX1" fmla="*/ 79748 w 131839"/>
                  <a:gd name="connsiteY1" fmla="*/ 101791 h 758901"/>
                  <a:gd name="connsiteX2" fmla="*/ 12690 w 131839"/>
                  <a:gd name="connsiteY2" fmla="*/ 2342 h 758901"/>
                  <a:gd name="connsiteX3" fmla="*/ 5858 w 131839"/>
                  <a:gd name="connsiteY3" fmla="*/ 64 h 758901"/>
                  <a:gd name="connsiteX4" fmla="*/ 290 w 131839"/>
                  <a:gd name="connsiteY4" fmla="*/ 2595 h 758901"/>
                  <a:gd name="connsiteX5" fmla="*/ 1809 w 131839"/>
                  <a:gd name="connsiteY5" fmla="*/ 5631 h 758901"/>
                  <a:gd name="connsiteX6" fmla="*/ 61276 w 131839"/>
                  <a:gd name="connsiteY6" fmla="*/ 102550 h 758901"/>
                  <a:gd name="connsiteX7" fmla="*/ 107584 w 131839"/>
                  <a:gd name="connsiteY7" fmla="*/ 379388 h 758901"/>
                  <a:gd name="connsiteX8" fmla="*/ 57733 w 131839"/>
                  <a:gd name="connsiteY8" fmla="*/ 664830 h 758901"/>
                  <a:gd name="connsiteX9" fmla="*/ 1303 w 131839"/>
                  <a:gd name="connsiteY9" fmla="*/ 754157 h 758901"/>
                  <a:gd name="connsiteX10" fmla="*/ 290 w 131839"/>
                  <a:gd name="connsiteY10" fmla="*/ 756435 h 758901"/>
                  <a:gd name="connsiteX11" fmla="*/ 5858 w 131839"/>
                  <a:gd name="connsiteY11" fmla="*/ 758965 h 758901"/>
                  <a:gd name="connsiteX12" fmla="*/ 10665 w 131839"/>
                  <a:gd name="connsiteY12" fmla="*/ 758459 h 758901"/>
                  <a:gd name="connsiteX13" fmla="*/ 46346 w 131839"/>
                  <a:gd name="connsiteY13" fmla="*/ 715187 h 758901"/>
                  <a:gd name="connsiteX14" fmla="*/ 124032 w 131839"/>
                  <a:gd name="connsiteY14" fmla="*/ 503130 h 758901"/>
                  <a:gd name="connsiteX15" fmla="*/ 132130 w 131839"/>
                  <a:gd name="connsiteY15" fmla="*/ 379641 h 758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1839" h="758901">
                    <a:moveTo>
                      <a:pt x="132130" y="379641"/>
                    </a:moveTo>
                    <a:cubicBezTo>
                      <a:pt x="132130" y="285000"/>
                      <a:pt x="120237" y="188334"/>
                      <a:pt x="79748" y="101791"/>
                    </a:cubicBezTo>
                    <a:cubicBezTo>
                      <a:pt x="61782" y="63327"/>
                      <a:pt x="37742" y="28659"/>
                      <a:pt x="12690" y="2342"/>
                    </a:cubicBezTo>
                    <a:cubicBezTo>
                      <a:pt x="10412" y="317"/>
                      <a:pt x="10159" y="64"/>
                      <a:pt x="5858" y="64"/>
                    </a:cubicBezTo>
                    <a:cubicBezTo>
                      <a:pt x="2315" y="64"/>
                      <a:pt x="290" y="64"/>
                      <a:pt x="290" y="2595"/>
                    </a:cubicBezTo>
                    <a:cubicBezTo>
                      <a:pt x="290" y="3607"/>
                      <a:pt x="1303" y="4872"/>
                      <a:pt x="1809" y="5631"/>
                    </a:cubicBezTo>
                    <a:cubicBezTo>
                      <a:pt x="26102" y="34985"/>
                      <a:pt x="46346" y="67376"/>
                      <a:pt x="61276" y="102550"/>
                    </a:cubicBezTo>
                    <a:cubicBezTo>
                      <a:pt x="94425" y="179984"/>
                      <a:pt x="107584" y="270576"/>
                      <a:pt x="107584" y="379388"/>
                    </a:cubicBezTo>
                    <a:cubicBezTo>
                      <a:pt x="107584" y="487188"/>
                      <a:pt x="95184" y="581829"/>
                      <a:pt x="57733" y="664830"/>
                    </a:cubicBezTo>
                    <a:cubicBezTo>
                      <a:pt x="43056" y="696968"/>
                      <a:pt x="23824" y="726828"/>
                      <a:pt x="1303" y="754157"/>
                    </a:cubicBezTo>
                    <a:cubicBezTo>
                      <a:pt x="1050" y="754663"/>
                      <a:pt x="290" y="755676"/>
                      <a:pt x="290" y="756435"/>
                    </a:cubicBezTo>
                    <a:cubicBezTo>
                      <a:pt x="290" y="758965"/>
                      <a:pt x="2315" y="758965"/>
                      <a:pt x="5858" y="758965"/>
                    </a:cubicBezTo>
                    <a:cubicBezTo>
                      <a:pt x="9653" y="758965"/>
                      <a:pt x="10159" y="758965"/>
                      <a:pt x="10665" y="758459"/>
                    </a:cubicBezTo>
                    <a:cubicBezTo>
                      <a:pt x="10919" y="758206"/>
                      <a:pt x="26608" y="743023"/>
                      <a:pt x="46346" y="715187"/>
                    </a:cubicBezTo>
                    <a:cubicBezTo>
                      <a:pt x="90377" y="652937"/>
                      <a:pt x="112645" y="578540"/>
                      <a:pt x="124032" y="503130"/>
                    </a:cubicBezTo>
                    <a:cubicBezTo>
                      <a:pt x="130106" y="462389"/>
                      <a:pt x="132130" y="420889"/>
                      <a:pt x="132130" y="37964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498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BE"/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CB326A7-CD36-3EC4-F29A-088AF6206474}"/>
                </a:ext>
              </a:extLst>
            </p:cNvPr>
            <p:cNvSpPr/>
            <p:nvPr/>
          </p:nvSpPr>
          <p:spPr>
            <a:xfrm>
              <a:off x="4394914" y="1470463"/>
              <a:ext cx="3624955" cy="993962"/>
            </a:xfrm>
            <a:prstGeom prst="rect">
              <a:avLst/>
            </a:prstGeom>
            <a:noFill/>
            <a:ln w="28575">
              <a:solidFill>
                <a:srgbClr val="A40C0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  <p:pic>
        <p:nvPicPr>
          <p:cNvPr id="37" name="Graphic 36" descr="Warning with solid fill">
            <a:extLst>
              <a:ext uri="{FF2B5EF4-FFF2-40B4-BE49-F238E27FC236}">
                <a16:creationId xmlns:a16="http://schemas.microsoft.com/office/drawing/2014/main" id="{1F41C74C-2760-E77E-7574-C7B0BDD9FDF0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5087944" y="5117780"/>
            <a:ext cx="914400" cy="914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A13F6-13DE-4D04-08AD-DF752963C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95FC-6C5F-014C-AC71-E8811E141A3F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0896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9" grpId="0" animBg="1"/>
      <p:bldP spid="477" grpId="0"/>
      <p:bldP spid="491" grpId="0"/>
      <p:bldP spid="492" grpId="0" animBg="1"/>
      <p:bldP spid="151" grpId="0" animBg="1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0A2E5-5DCB-CD89-00B8-DD7DFFAAE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BE" dirty="0"/>
              <a:t>ytorch’s autograd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B8CD17D-BCBB-1495-96B5-DA204F6A4926}"/>
              </a:ext>
            </a:extLst>
          </p:cNvPr>
          <p:cNvSpPr txBox="1"/>
          <p:nvPr/>
        </p:nvSpPr>
        <p:spPr>
          <a:xfrm>
            <a:off x="540325" y="6276605"/>
            <a:ext cx="9229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hlinkClick r:id="rId3"/>
              </a:rPr>
              <a:t>https://pytorch.org/tutorials/beginner/blitz/autograd_tutorial.html#a-gentle-introduction-to-torch-autograd</a:t>
            </a:r>
            <a:br>
              <a:rPr lang="en-GB" sz="1600" dirty="0"/>
            </a:br>
            <a:r>
              <a:rPr lang="en-GB" sz="1600" dirty="0">
                <a:hlinkClick r:id="rId4"/>
              </a:rPr>
              <a:t>https://</a:t>
            </a:r>
            <a:r>
              <a:rPr lang="en-GB" sz="1600" dirty="0" err="1">
                <a:hlinkClick r:id="rId4"/>
              </a:rPr>
              <a:t>www.youtube.com</a:t>
            </a:r>
            <a:r>
              <a:rPr lang="en-GB" sz="1600" dirty="0">
                <a:hlinkClick r:id="rId4"/>
              </a:rPr>
              <a:t>/</a:t>
            </a:r>
            <a:r>
              <a:rPr lang="en-GB" sz="1600" dirty="0" err="1">
                <a:hlinkClick r:id="rId4"/>
              </a:rPr>
              <a:t>watch?v</a:t>
            </a:r>
            <a:r>
              <a:rPr lang="en-GB" sz="1600" dirty="0">
                <a:hlinkClick r:id="rId4"/>
              </a:rPr>
              <a:t>=tIeHLnjs5U8</a:t>
            </a:r>
            <a:endParaRPr lang="en-BE" sz="160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755347E-158C-7E76-350F-B82CA97B91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814" y="1304290"/>
            <a:ext cx="8742791" cy="709971"/>
          </a:xfrm>
          <a:prstGeom prst="rect">
            <a:avLst/>
          </a:prstGeom>
        </p:spPr>
      </p:pic>
      <p:pic>
        <p:nvPicPr>
          <p:cNvPr id="40" name="Picture 39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2D3C762-A3DD-E389-E0E0-B0ED4715CF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814" y="1972590"/>
            <a:ext cx="8742787" cy="1085241"/>
          </a:xfrm>
          <a:prstGeom prst="rect">
            <a:avLst/>
          </a:prstGeom>
        </p:spPr>
      </p:pic>
      <p:pic>
        <p:nvPicPr>
          <p:cNvPr id="42" name="Picture 41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1B8ABDDE-B933-CC09-7181-60882626A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815" y="3161357"/>
            <a:ext cx="8742788" cy="2827963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9637F5FE-F111-CED2-674D-3525BC5D3FD0}"/>
              </a:ext>
            </a:extLst>
          </p:cNvPr>
          <p:cNvSpPr/>
          <p:nvPr/>
        </p:nvSpPr>
        <p:spPr>
          <a:xfrm>
            <a:off x="1188720" y="5589270"/>
            <a:ext cx="651510" cy="320040"/>
          </a:xfrm>
          <a:prstGeom prst="rect">
            <a:avLst/>
          </a:prstGeom>
          <a:noFill/>
          <a:ln w="28575">
            <a:solidFill>
              <a:srgbClr val="A40C0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9E329DD-D2F2-B31E-F512-9ACF2EB9199C}"/>
              </a:ext>
            </a:extLst>
          </p:cNvPr>
          <p:cNvSpPr/>
          <p:nvPr/>
        </p:nvSpPr>
        <p:spPr>
          <a:xfrm>
            <a:off x="7010400" y="5330190"/>
            <a:ext cx="1893570" cy="320040"/>
          </a:xfrm>
          <a:prstGeom prst="rect">
            <a:avLst/>
          </a:prstGeom>
          <a:noFill/>
          <a:ln w="28575">
            <a:solidFill>
              <a:srgbClr val="A40C0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3549F9E-6E34-4A47-59D3-0CD1229FE13B}"/>
              </a:ext>
            </a:extLst>
          </p:cNvPr>
          <p:cNvSpPr txBox="1"/>
          <p:nvPr/>
        </p:nvSpPr>
        <p:spPr>
          <a:xfrm>
            <a:off x="2286000" y="5795010"/>
            <a:ext cx="397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A40C0D"/>
                </a:solidFill>
              </a:rPr>
              <a:t>e</a:t>
            </a:r>
            <a:r>
              <a:rPr lang="en-BE" dirty="0">
                <a:solidFill>
                  <a:srgbClr val="A40C0D"/>
                </a:solidFill>
              </a:rPr>
              <a:t>valuated in backward pass of any layers</a:t>
            </a:r>
          </a:p>
        </p:txBody>
      </p:sp>
      <p:cxnSp>
        <p:nvCxnSpPr>
          <p:cNvPr id="467" name="Straight Arrow Connector 466">
            <a:extLst>
              <a:ext uri="{FF2B5EF4-FFF2-40B4-BE49-F238E27FC236}">
                <a16:creationId xmlns:a16="http://schemas.microsoft.com/office/drawing/2014/main" id="{E0F80136-D24C-10CC-DDC1-6FDDC3FC71FF}"/>
              </a:ext>
            </a:extLst>
          </p:cNvPr>
          <p:cNvCxnSpPr>
            <a:stCxn id="46" idx="1"/>
          </p:cNvCxnSpPr>
          <p:nvPr/>
        </p:nvCxnSpPr>
        <p:spPr>
          <a:xfrm flipH="1" flipV="1">
            <a:off x="1920240" y="5795010"/>
            <a:ext cx="365760" cy="184666"/>
          </a:xfrm>
          <a:prstGeom prst="straightConnector1">
            <a:avLst/>
          </a:prstGeom>
          <a:ln w="28575">
            <a:solidFill>
              <a:srgbClr val="A40C0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3" name="Group 492">
            <a:extLst>
              <a:ext uri="{FF2B5EF4-FFF2-40B4-BE49-F238E27FC236}">
                <a16:creationId xmlns:a16="http://schemas.microsoft.com/office/drawing/2014/main" id="{1335372F-C003-5188-8797-57FAFFFFF4D7}"/>
              </a:ext>
            </a:extLst>
          </p:cNvPr>
          <p:cNvGrpSpPr/>
          <p:nvPr/>
        </p:nvGrpSpPr>
        <p:grpSpPr>
          <a:xfrm>
            <a:off x="9224171" y="2246671"/>
            <a:ext cx="2852893" cy="2640023"/>
            <a:chOff x="9304181" y="2018071"/>
            <a:chExt cx="2852893" cy="2640023"/>
          </a:xfrm>
        </p:grpSpPr>
        <p:pic>
          <p:nvPicPr>
            <p:cNvPr id="480" name="Picture 479" descr="A graph of a math problem&#10;&#10;Description automatically generated with medium confidence">
              <a:extLst>
                <a:ext uri="{FF2B5EF4-FFF2-40B4-BE49-F238E27FC236}">
                  <a16:creationId xmlns:a16="http://schemas.microsoft.com/office/drawing/2014/main" id="{E4F11632-0D8B-E757-7FC4-958D57205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820497" y="2018071"/>
              <a:ext cx="2099833" cy="1966264"/>
            </a:xfrm>
            <a:prstGeom prst="rect">
              <a:avLst/>
            </a:prstGeom>
          </p:spPr>
        </p:pic>
        <p:pic>
          <p:nvPicPr>
            <p:cNvPr id="486" name="Picture 485" descr="A black and white rectangle with white text&#10;&#10;Description automatically generated">
              <a:extLst>
                <a:ext uri="{FF2B5EF4-FFF2-40B4-BE49-F238E27FC236}">
                  <a16:creationId xmlns:a16="http://schemas.microsoft.com/office/drawing/2014/main" id="{70F09748-EA2E-D6CA-32B2-693E1C54C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04181" y="4078889"/>
              <a:ext cx="2852893" cy="579205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B7B0AB-797A-A676-E404-ED31FA86D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95FC-6C5F-014C-AC71-E8811E141A3F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4681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0A2E5-5DCB-CD89-00B8-DD7DFFAAE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pass of forward and </a:t>
            </a:r>
            <a:r>
              <a:rPr lang="en-US" dirty="0" err="1"/>
              <a:t>backprojection</a:t>
            </a:r>
            <a:r>
              <a:rPr lang="en-US" dirty="0"/>
              <a:t> layers</a:t>
            </a:r>
            <a:endParaRPr lang="en-BE" dirty="0"/>
          </a:p>
        </p:txBody>
      </p:sp>
      <p:grpSp>
        <p:nvGrpSpPr>
          <p:cNvPr id="13" name="Group 12" descr="\documentclass{article}&#10;\usepackage{amsmath}&#10;\usepackage{amssymb}&#10;\usepackage[cm]{sfmath}&#10;\usepackage{bbold}&#10;\pagestyle{empty}&#10;&#10;\DeclareMathOperator{\argmin}{argmin}&#10;&#10;&#10;\begin{document}&#10;&#10;$$&#10;p(x) = A x&#10;$$&#10;&#10;&#10;\end{document}" title="IguanaTex Vector Display">
            <a:extLst>
              <a:ext uri="{FF2B5EF4-FFF2-40B4-BE49-F238E27FC236}">
                <a16:creationId xmlns:a16="http://schemas.microsoft.com/office/drawing/2014/main" id="{D8AB9C38-F0B7-7ED5-ED5D-10A3252A5BC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596390" y="2014220"/>
            <a:ext cx="1109159" cy="227745"/>
            <a:chOff x="7922782" y="4077285"/>
            <a:chExt cx="1109159" cy="227745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EB19F396-82B2-AFF9-9AA2-4AF1858D5036}"/>
                </a:ext>
              </a:extLst>
            </p:cNvPr>
            <p:cNvSpPr/>
            <p:nvPr>
              <p:custDataLst>
                <p:tags r:id="rId91"/>
              </p:custDataLst>
            </p:nvPr>
          </p:nvSpPr>
          <p:spPr>
            <a:xfrm>
              <a:off x="7922782" y="4144470"/>
              <a:ext cx="125007" cy="147807"/>
            </a:xfrm>
            <a:custGeom>
              <a:avLst/>
              <a:gdLst>
                <a:gd name="connsiteX0" fmla="*/ 32855 w 125007"/>
                <a:gd name="connsiteY0" fmla="*/ 93223 h 147807"/>
                <a:gd name="connsiteX1" fmla="*/ 63727 w 125007"/>
                <a:gd name="connsiteY1" fmla="*/ 106204 h 147807"/>
                <a:gd name="connsiteX2" fmla="*/ 125219 w 125007"/>
                <a:gd name="connsiteY2" fmla="*/ 36970 h 147807"/>
                <a:gd name="connsiteX3" fmla="*/ 95612 w 125007"/>
                <a:gd name="connsiteY3" fmla="*/ 75 h 147807"/>
                <a:gd name="connsiteX4" fmla="*/ 50822 w 125007"/>
                <a:gd name="connsiteY4" fmla="*/ 13739 h 147807"/>
                <a:gd name="connsiteX5" fmla="*/ 53352 w 125007"/>
                <a:gd name="connsiteY5" fmla="*/ 2580 h 147807"/>
                <a:gd name="connsiteX6" fmla="*/ 34373 w 125007"/>
                <a:gd name="connsiteY6" fmla="*/ 2580 h 147807"/>
                <a:gd name="connsiteX7" fmla="*/ 212 w 125007"/>
                <a:gd name="connsiteY7" fmla="*/ 147882 h 147807"/>
                <a:gd name="connsiteX8" fmla="*/ 19949 w 125007"/>
                <a:gd name="connsiteY8" fmla="*/ 147882 h 147807"/>
                <a:gd name="connsiteX9" fmla="*/ 32855 w 125007"/>
                <a:gd name="connsiteY9" fmla="*/ 93223 h 147807"/>
                <a:gd name="connsiteX10" fmla="*/ 47532 w 125007"/>
                <a:gd name="connsiteY10" fmla="*/ 31276 h 147807"/>
                <a:gd name="connsiteX11" fmla="*/ 51834 w 125007"/>
                <a:gd name="connsiteY11" fmla="*/ 24444 h 147807"/>
                <a:gd name="connsiteX12" fmla="*/ 78151 w 125007"/>
                <a:gd name="connsiteY12" fmla="*/ 14650 h 147807"/>
                <a:gd name="connsiteX13" fmla="*/ 104722 w 125007"/>
                <a:gd name="connsiteY13" fmla="*/ 43346 h 147807"/>
                <a:gd name="connsiteX14" fmla="*/ 57401 w 125007"/>
                <a:gd name="connsiteY14" fmla="*/ 92312 h 147807"/>
                <a:gd name="connsiteX15" fmla="*/ 36651 w 125007"/>
                <a:gd name="connsiteY15" fmla="*/ 77281 h 147807"/>
                <a:gd name="connsiteX16" fmla="*/ 37410 w 125007"/>
                <a:gd name="connsiteY16" fmla="*/ 74092 h 147807"/>
                <a:gd name="connsiteX17" fmla="*/ 47532 w 125007"/>
                <a:gd name="connsiteY17" fmla="*/ 31276 h 14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5007" h="147807">
                  <a:moveTo>
                    <a:pt x="32855" y="93223"/>
                  </a:moveTo>
                  <a:cubicBezTo>
                    <a:pt x="36651" y="97094"/>
                    <a:pt x="45761" y="106204"/>
                    <a:pt x="63727" y="106204"/>
                  </a:cubicBezTo>
                  <a:cubicBezTo>
                    <a:pt x="93587" y="106204"/>
                    <a:pt x="125219" y="74775"/>
                    <a:pt x="125219" y="36970"/>
                  </a:cubicBezTo>
                  <a:cubicBezTo>
                    <a:pt x="125219" y="17611"/>
                    <a:pt x="115603" y="75"/>
                    <a:pt x="95612" y="75"/>
                  </a:cubicBezTo>
                  <a:cubicBezTo>
                    <a:pt x="79923" y="75"/>
                    <a:pt x="62715" y="5768"/>
                    <a:pt x="50822" y="13739"/>
                  </a:cubicBezTo>
                  <a:lnTo>
                    <a:pt x="53352" y="2580"/>
                  </a:lnTo>
                  <a:lnTo>
                    <a:pt x="34373" y="2580"/>
                  </a:lnTo>
                  <a:lnTo>
                    <a:pt x="212" y="147882"/>
                  </a:lnTo>
                  <a:lnTo>
                    <a:pt x="19949" y="147882"/>
                  </a:lnTo>
                  <a:lnTo>
                    <a:pt x="32855" y="93223"/>
                  </a:lnTo>
                  <a:close/>
                  <a:moveTo>
                    <a:pt x="47532" y="31276"/>
                  </a:moveTo>
                  <a:cubicBezTo>
                    <a:pt x="48544" y="27404"/>
                    <a:pt x="48797" y="27176"/>
                    <a:pt x="51834" y="24444"/>
                  </a:cubicBezTo>
                  <a:cubicBezTo>
                    <a:pt x="62968" y="15789"/>
                    <a:pt x="73090" y="14650"/>
                    <a:pt x="78151" y="14650"/>
                  </a:cubicBezTo>
                  <a:cubicBezTo>
                    <a:pt x="93840" y="14650"/>
                    <a:pt x="104722" y="26265"/>
                    <a:pt x="104722" y="43346"/>
                  </a:cubicBezTo>
                  <a:cubicBezTo>
                    <a:pt x="104722" y="69082"/>
                    <a:pt x="80682" y="92312"/>
                    <a:pt x="57401" y="92312"/>
                  </a:cubicBezTo>
                  <a:cubicBezTo>
                    <a:pt x="40194" y="92312"/>
                    <a:pt x="36651" y="78192"/>
                    <a:pt x="36651" y="77281"/>
                  </a:cubicBezTo>
                  <a:cubicBezTo>
                    <a:pt x="36651" y="77053"/>
                    <a:pt x="37410" y="74548"/>
                    <a:pt x="37410" y="74092"/>
                  </a:cubicBezTo>
                  <a:lnTo>
                    <a:pt x="47532" y="31276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1DC39B9-63B2-298A-5F66-33426273C57B}"/>
                </a:ext>
              </a:extLst>
            </p:cNvPr>
            <p:cNvSpPr/>
            <p:nvPr>
              <p:custDataLst>
                <p:tags r:id="rId92"/>
              </p:custDataLst>
            </p:nvPr>
          </p:nvSpPr>
          <p:spPr>
            <a:xfrm>
              <a:off x="8072985" y="4077285"/>
              <a:ext cx="64021" cy="227745"/>
            </a:xfrm>
            <a:custGeom>
              <a:avLst/>
              <a:gdLst>
                <a:gd name="connsiteX0" fmla="*/ 48803 w 64021"/>
                <a:gd name="connsiteY0" fmla="*/ 75 h 227745"/>
                <a:gd name="connsiteX1" fmla="*/ 12110 w 64021"/>
                <a:gd name="connsiteY1" fmla="*/ 48812 h 227745"/>
                <a:gd name="connsiteX2" fmla="*/ 217 w 64021"/>
                <a:gd name="connsiteY2" fmla="*/ 113948 h 227745"/>
                <a:gd name="connsiteX3" fmla="*/ 48803 w 64021"/>
                <a:gd name="connsiteY3" fmla="*/ 227821 h 227745"/>
                <a:gd name="connsiteX4" fmla="*/ 64239 w 64021"/>
                <a:gd name="connsiteY4" fmla="*/ 227821 h 227745"/>
                <a:gd name="connsiteX5" fmla="*/ 19955 w 64021"/>
                <a:gd name="connsiteY5" fmla="*/ 113948 h 227745"/>
                <a:gd name="connsiteX6" fmla="*/ 31089 w 64021"/>
                <a:gd name="connsiteY6" fmla="*/ 47674 h 227745"/>
                <a:gd name="connsiteX7" fmla="*/ 64239 w 64021"/>
                <a:gd name="connsiteY7" fmla="*/ 75 h 227745"/>
                <a:gd name="connsiteX8" fmla="*/ 48803 w 64021"/>
                <a:gd name="connsiteY8" fmla="*/ 75 h 22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021" h="227745">
                  <a:moveTo>
                    <a:pt x="48803" y="75"/>
                  </a:moveTo>
                  <a:cubicBezTo>
                    <a:pt x="40705" y="6907"/>
                    <a:pt x="23751" y="20800"/>
                    <a:pt x="12110" y="48812"/>
                  </a:cubicBezTo>
                  <a:cubicBezTo>
                    <a:pt x="1988" y="73181"/>
                    <a:pt x="217" y="97322"/>
                    <a:pt x="217" y="113948"/>
                  </a:cubicBezTo>
                  <a:cubicBezTo>
                    <a:pt x="217" y="187510"/>
                    <a:pt x="36656" y="217800"/>
                    <a:pt x="48803" y="227821"/>
                  </a:cubicBezTo>
                  <a:lnTo>
                    <a:pt x="64239" y="227821"/>
                  </a:lnTo>
                  <a:cubicBezTo>
                    <a:pt x="52093" y="216889"/>
                    <a:pt x="19955" y="187510"/>
                    <a:pt x="19955" y="113948"/>
                  </a:cubicBezTo>
                  <a:cubicBezTo>
                    <a:pt x="19955" y="101194"/>
                    <a:pt x="20714" y="74548"/>
                    <a:pt x="31089" y="47674"/>
                  </a:cubicBezTo>
                  <a:cubicBezTo>
                    <a:pt x="41464" y="21255"/>
                    <a:pt x="55888" y="7590"/>
                    <a:pt x="64239" y="75"/>
                  </a:cubicBezTo>
                  <a:lnTo>
                    <a:pt x="48803" y="75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64B5D25-B55B-E913-DA2D-50F94A7AF309}"/>
                </a:ext>
              </a:extLst>
            </p:cNvPr>
            <p:cNvSpPr/>
            <p:nvPr>
              <p:custDataLst>
                <p:tags r:id="rId93"/>
              </p:custDataLst>
            </p:nvPr>
          </p:nvSpPr>
          <p:spPr>
            <a:xfrm>
              <a:off x="8151403" y="4146975"/>
              <a:ext cx="136141" cy="101119"/>
            </a:xfrm>
            <a:custGeom>
              <a:avLst/>
              <a:gdLst>
                <a:gd name="connsiteX0" fmla="*/ 78414 w 136141"/>
                <a:gd name="connsiteY0" fmla="*/ 49040 h 101119"/>
                <a:gd name="connsiteX1" fmla="*/ 136362 w 136141"/>
                <a:gd name="connsiteY1" fmla="*/ 75 h 101119"/>
                <a:gd name="connsiteX2" fmla="*/ 115359 w 136141"/>
                <a:gd name="connsiteY2" fmla="*/ 75 h 101119"/>
                <a:gd name="connsiteX3" fmla="*/ 72847 w 136141"/>
                <a:gd name="connsiteY3" fmla="*/ 37653 h 101119"/>
                <a:gd name="connsiteX4" fmla="*/ 46529 w 136141"/>
                <a:gd name="connsiteY4" fmla="*/ 75 h 101119"/>
                <a:gd name="connsiteX5" fmla="*/ 25526 w 136141"/>
                <a:gd name="connsiteY5" fmla="*/ 75 h 101119"/>
                <a:gd name="connsiteX6" fmla="*/ 61712 w 136141"/>
                <a:gd name="connsiteY6" fmla="*/ 49040 h 101119"/>
                <a:gd name="connsiteX7" fmla="*/ 221 w 136141"/>
                <a:gd name="connsiteY7" fmla="*/ 101194 h 101119"/>
                <a:gd name="connsiteX8" fmla="*/ 20971 w 136141"/>
                <a:gd name="connsiteY8" fmla="*/ 101194 h 101119"/>
                <a:gd name="connsiteX9" fmla="*/ 67786 w 136141"/>
                <a:gd name="connsiteY9" fmla="*/ 58378 h 101119"/>
                <a:gd name="connsiteX10" fmla="*/ 95621 w 136141"/>
                <a:gd name="connsiteY10" fmla="*/ 101194 h 101119"/>
                <a:gd name="connsiteX11" fmla="*/ 116624 w 136141"/>
                <a:gd name="connsiteY11" fmla="*/ 101194 h 101119"/>
                <a:gd name="connsiteX12" fmla="*/ 78414 w 136141"/>
                <a:gd name="connsiteY12" fmla="*/ 49040 h 101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141" h="101119">
                  <a:moveTo>
                    <a:pt x="78414" y="49040"/>
                  </a:moveTo>
                  <a:lnTo>
                    <a:pt x="136362" y="75"/>
                  </a:lnTo>
                  <a:lnTo>
                    <a:pt x="115359" y="75"/>
                  </a:lnTo>
                  <a:lnTo>
                    <a:pt x="72847" y="37653"/>
                  </a:lnTo>
                  <a:lnTo>
                    <a:pt x="46529" y="75"/>
                  </a:lnTo>
                  <a:lnTo>
                    <a:pt x="25526" y="75"/>
                  </a:lnTo>
                  <a:lnTo>
                    <a:pt x="61712" y="49040"/>
                  </a:lnTo>
                  <a:lnTo>
                    <a:pt x="221" y="101194"/>
                  </a:lnTo>
                  <a:lnTo>
                    <a:pt x="20971" y="101194"/>
                  </a:lnTo>
                  <a:lnTo>
                    <a:pt x="67786" y="58378"/>
                  </a:lnTo>
                  <a:lnTo>
                    <a:pt x="95621" y="101194"/>
                  </a:lnTo>
                  <a:lnTo>
                    <a:pt x="116624" y="101194"/>
                  </a:lnTo>
                  <a:lnTo>
                    <a:pt x="78414" y="49040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86A88F5-279D-7004-896B-D3299BE2FFFA}"/>
                </a:ext>
              </a:extLst>
            </p:cNvPr>
            <p:cNvSpPr/>
            <p:nvPr>
              <p:custDataLst>
                <p:tags r:id="rId94"/>
              </p:custDataLst>
            </p:nvPr>
          </p:nvSpPr>
          <p:spPr>
            <a:xfrm>
              <a:off x="8305461" y="4077285"/>
              <a:ext cx="64021" cy="227745"/>
            </a:xfrm>
            <a:custGeom>
              <a:avLst/>
              <a:gdLst>
                <a:gd name="connsiteX0" fmla="*/ 15663 w 64021"/>
                <a:gd name="connsiteY0" fmla="*/ 227821 h 227745"/>
                <a:gd name="connsiteX1" fmla="*/ 52355 w 64021"/>
                <a:gd name="connsiteY1" fmla="*/ 179083 h 227745"/>
                <a:gd name="connsiteX2" fmla="*/ 64248 w 64021"/>
                <a:gd name="connsiteY2" fmla="*/ 113948 h 227745"/>
                <a:gd name="connsiteX3" fmla="*/ 15663 w 64021"/>
                <a:gd name="connsiteY3" fmla="*/ 75 h 227745"/>
                <a:gd name="connsiteX4" fmla="*/ 226 w 64021"/>
                <a:gd name="connsiteY4" fmla="*/ 75 h 227745"/>
                <a:gd name="connsiteX5" fmla="*/ 44510 w 64021"/>
                <a:gd name="connsiteY5" fmla="*/ 113948 h 227745"/>
                <a:gd name="connsiteX6" fmla="*/ 33376 w 64021"/>
                <a:gd name="connsiteY6" fmla="*/ 180222 h 227745"/>
                <a:gd name="connsiteX7" fmla="*/ 226 w 64021"/>
                <a:gd name="connsiteY7" fmla="*/ 227821 h 227745"/>
                <a:gd name="connsiteX8" fmla="*/ 15663 w 64021"/>
                <a:gd name="connsiteY8" fmla="*/ 227821 h 22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021" h="227745">
                  <a:moveTo>
                    <a:pt x="15663" y="227821"/>
                  </a:moveTo>
                  <a:cubicBezTo>
                    <a:pt x="23760" y="220988"/>
                    <a:pt x="40715" y="207096"/>
                    <a:pt x="52355" y="179083"/>
                  </a:cubicBezTo>
                  <a:cubicBezTo>
                    <a:pt x="62477" y="154714"/>
                    <a:pt x="64248" y="130573"/>
                    <a:pt x="64248" y="113948"/>
                  </a:cubicBezTo>
                  <a:cubicBezTo>
                    <a:pt x="64248" y="40386"/>
                    <a:pt x="27809" y="10096"/>
                    <a:pt x="15663" y="75"/>
                  </a:cubicBezTo>
                  <a:lnTo>
                    <a:pt x="226" y="75"/>
                  </a:lnTo>
                  <a:cubicBezTo>
                    <a:pt x="12373" y="11007"/>
                    <a:pt x="44510" y="40386"/>
                    <a:pt x="44510" y="113948"/>
                  </a:cubicBezTo>
                  <a:cubicBezTo>
                    <a:pt x="44510" y="126701"/>
                    <a:pt x="43751" y="153348"/>
                    <a:pt x="33376" y="180222"/>
                  </a:cubicBezTo>
                  <a:cubicBezTo>
                    <a:pt x="23001" y="206640"/>
                    <a:pt x="8577" y="220305"/>
                    <a:pt x="226" y="227821"/>
                  </a:cubicBezTo>
                  <a:lnTo>
                    <a:pt x="15663" y="227821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063668D-1E55-7BD8-B47D-F70C6B8E88C0}"/>
                </a:ext>
              </a:extLst>
            </p:cNvPr>
            <p:cNvSpPr/>
            <p:nvPr>
              <p:custDataLst>
                <p:tags r:id="rId95"/>
              </p:custDataLst>
            </p:nvPr>
          </p:nvSpPr>
          <p:spPr>
            <a:xfrm>
              <a:off x="8474161" y="4163828"/>
              <a:ext cx="168278" cy="54659"/>
            </a:xfrm>
            <a:custGeom>
              <a:avLst/>
              <a:gdLst>
                <a:gd name="connsiteX0" fmla="*/ 159908 w 168278"/>
                <a:gd name="connsiteY0" fmla="*/ 9185 h 54659"/>
                <a:gd name="connsiteX1" fmla="*/ 168512 w 168278"/>
                <a:gd name="connsiteY1" fmla="*/ 4630 h 54659"/>
                <a:gd name="connsiteX2" fmla="*/ 160161 w 168278"/>
                <a:gd name="connsiteY2" fmla="*/ 75 h 54659"/>
                <a:gd name="connsiteX3" fmla="*/ 8584 w 168278"/>
                <a:gd name="connsiteY3" fmla="*/ 75 h 54659"/>
                <a:gd name="connsiteX4" fmla="*/ 233 w 168278"/>
                <a:gd name="connsiteY4" fmla="*/ 4630 h 54659"/>
                <a:gd name="connsiteX5" fmla="*/ 8837 w 168278"/>
                <a:gd name="connsiteY5" fmla="*/ 9185 h 54659"/>
                <a:gd name="connsiteX6" fmla="*/ 159908 w 168278"/>
                <a:gd name="connsiteY6" fmla="*/ 9185 h 54659"/>
                <a:gd name="connsiteX7" fmla="*/ 160161 w 168278"/>
                <a:gd name="connsiteY7" fmla="*/ 54734 h 54659"/>
                <a:gd name="connsiteX8" fmla="*/ 168512 w 168278"/>
                <a:gd name="connsiteY8" fmla="*/ 50179 h 54659"/>
                <a:gd name="connsiteX9" fmla="*/ 159908 w 168278"/>
                <a:gd name="connsiteY9" fmla="*/ 45624 h 54659"/>
                <a:gd name="connsiteX10" fmla="*/ 8837 w 168278"/>
                <a:gd name="connsiteY10" fmla="*/ 45624 h 54659"/>
                <a:gd name="connsiteX11" fmla="*/ 233 w 168278"/>
                <a:gd name="connsiteY11" fmla="*/ 50179 h 54659"/>
                <a:gd name="connsiteX12" fmla="*/ 8584 w 168278"/>
                <a:gd name="connsiteY12" fmla="*/ 54734 h 54659"/>
                <a:gd name="connsiteX13" fmla="*/ 160161 w 168278"/>
                <a:gd name="connsiteY13" fmla="*/ 54734 h 5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54659">
                  <a:moveTo>
                    <a:pt x="159908" y="9185"/>
                  </a:moveTo>
                  <a:cubicBezTo>
                    <a:pt x="163704" y="9185"/>
                    <a:pt x="168512" y="9185"/>
                    <a:pt x="168512" y="4630"/>
                  </a:cubicBezTo>
                  <a:cubicBezTo>
                    <a:pt x="168512" y="75"/>
                    <a:pt x="163704" y="75"/>
                    <a:pt x="160161" y="75"/>
                  </a:cubicBezTo>
                  <a:lnTo>
                    <a:pt x="8584" y="75"/>
                  </a:lnTo>
                  <a:cubicBezTo>
                    <a:pt x="5041" y="75"/>
                    <a:pt x="233" y="75"/>
                    <a:pt x="233" y="4630"/>
                  </a:cubicBezTo>
                  <a:cubicBezTo>
                    <a:pt x="233" y="9185"/>
                    <a:pt x="5041" y="9185"/>
                    <a:pt x="8837" y="9185"/>
                  </a:cubicBezTo>
                  <a:lnTo>
                    <a:pt x="159908" y="9185"/>
                  </a:lnTo>
                  <a:close/>
                  <a:moveTo>
                    <a:pt x="160161" y="54734"/>
                  </a:moveTo>
                  <a:cubicBezTo>
                    <a:pt x="163704" y="54734"/>
                    <a:pt x="168512" y="54734"/>
                    <a:pt x="168512" y="50179"/>
                  </a:cubicBezTo>
                  <a:cubicBezTo>
                    <a:pt x="168512" y="45624"/>
                    <a:pt x="163704" y="45624"/>
                    <a:pt x="159908" y="45624"/>
                  </a:cubicBezTo>
                  <a:lnTo>
                    <a:pt x="8837" y="45624"/>
                  </a:lnTo>
                  <a:cubicBezTo>
                    <a:pt x="5041" y="45624"/>
                    <a:pt x="233" y="45624"/>
                    <a:pt x="233" y="50179"/>
                  </a:cubicBezTo>
                  <a:cubicBezTo>
                    <a:pt x="233" y="54734"/>
                    <a:pt x="5041" y="54734"/>
                    <a:pt x="8584" y="54734"/>
                  </a:cubicBezTo>
                  <a:lnTo>
                    <a:pt x="160161" y="54734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17279AC0-80CD-203B-7FDB-AF205B2EE0DF}"/>
                </a:ext>
              </a:extLst>
            </p:cNvPr>
            <p:cNvSpPr/>
            <p:nvPr>
              <p:custDataLst>
                <p:tags r:id="rId96"/>
              </p:custDataLst>
            </p:nvPr>
          </p:nvSpPr>
          <p:spPr>
            <a:xfrm>
              <a:off x="8734184" y="4090038"/>
              <a:ext cx="154361" cy="158055"/>
            </a:xfrm>
            <a:custGeom>
              <a:avLst/>
              <a:gdLst>
                <a:gd name="connsiteX0" fmla="*/ 126010 w 154361"/>
                <a:gd name="connsiteY0" fmla="*/ 75 h 158055"/>
                <a:gd name="connsiteX1" fmla="*/ 103488 w 154361"/>
                <a:gd name="connsiteY1" fmla="*/ 75 h 158055"/>
                <a:gd name="connsiteX2" fmla="*/ 244 w 154361"/>
                <a:gd name="connsiteY2" fmla="*/ 158130 h 158055"/>
                <a:gd name="connsiteX3" fmla="*/ 18969 w 154361"/>
                <a:gd name="connsiteY3" fmla="*/ 158130 h 158055"/>
                <a:gd name="connsiteX4" fmla="*/ 49335 w 154361"/>
                <a:gd name="connsiteY4" fmla="*/ 111670 h 158055"/>
                <a:gd name="connsiteX5" fmla="*/ 122973 w 154361"/>
                <a:gd name="connsiteY5" fmla="*/ 111670 h 158055"/>
                <a:gd name="connsiteX6" fmla="*/ 131324 w 154361"/>
                <a:gd name="connsiteY6" fmla="*/ 158130 h 158055"/>
                <a:gd name="connsiteX7" fmla="*/ 154605 w 154361"/>
                <a:gd name="connsiteY7" fmla="*/ 158130 h 158055"/>
                <a:gd name="connsiteX8" fmla="*/ 126010 w 154361"/>
                <a:gd name="connsiteY8" fmla="*/ 75 h 158055"/>
                <a:gd name="connsiteX9" fmla="*/ 108803 w 154361"/>
                <a:gd name="connsiteY9" fmla="*/ 15789 h 158055"/>
                <a:gd name="connsiteX10" fmla="*/ 120443 w 154361"/>
                <a:gd name="connsiteY10" fmla="*/ 98916 h 158055"/>
                <a:gd name="connsiteX11" fmla="*/ 57939 w 154361"/>
                <a:gd name="connsiteY11" fmla="*/ 98916 h 158055"/>
                <a:gd name="connsiteX12" fmla="*/ 108803 w 154361"/>
                <a:gd name="connsiteY12" fmla="*/ 15789 h 158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361" h="158055">
                  <a:moveTo>
                    <a:pt x="126010" y="75"/>
                  </a:moveTo>
                  <a:lnTo>
                    <a:pt x="103488" y="75"/>
                  </a:lnTo>
                  <a:lnTo>
                    <a:pt x="244" y="158130"/>
                  </a:lnTo>
                  <a:lnTo>
                    <a:pt x="18969" y="158130"/>
                  </a:lnTo>
                  <a:lnTo>
                    <a:pt x="49335" y="111670"/>
                  </a:lnTo>
                  <a:lnTo>
                    <a:pt x="122973" y="111670"/>
                  </a:lnTo>
                  <a:lnTo>
                    <a:pt x="131324" y="158130"/>
                  </a:lnTo>
                  <a:lnTo>
                    <a:pt x="154605" y="158130"/>
                  </a:lnTo>
                  <a:lnTo>
                    <a:pt x="126010" y="75"/>
                  </a:lnTo>
                  <a:close/>
                  <a:moveTo>
                    <a:pt x="108803" y="15789"/>
                  </a:moveTo>
                  <a:lnTo>
                    <a:pt x="120443" y="98916"/>
                  </a:lnTo>
                  <a:lnTo>
                    <a:pt x="57939" y="98916"/>
                  </a:lnTo>
                  <a:lnTo>
                    <a:pt x="108803" y="15789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589B4A6-3BEB-048E-7C1C-372DDC204F11}"/>
                </a:ext>
              </a:extLst>
            </p:cNvPr>
            <p:cNvSpPr/>
            <p:nvPr>
              <p:custDataLst>
                <p:tags r:id="rId97"/>
              </p:custDataLst>
            </p:nvPr>
          </p:nvSpPr>
          <p:spPr>
            <a:xfrm>
              <a:off x="8895800" y="4146975"/>
              <a:ext cx="136141" cy="101119"/>
            </a:xfrm>
            <a:custGeom>
              <a:avLst/>
              <a:gdLst>
                <a:gd name="connsiteX0" fmla="*/ 78443 w 136141"/>
                <a:gd name="connsiteY0" fmla="*/ 49040 h 101119"/>
                <a:gd name="connsiteX1" fmla="*/ 136392 w 136141"/>
                <a:gd name="connsiteY1" fmla="*/ 75 h 101119"/>
                <a:gd name="connsiteX2" fmla="*/ 115388 w 136141"/>
                <a:gd name="connsiteY2" fmla="*/ 75 h 101119"/>
                <a:gd name="connsiteX3" fmla="*/ 72876 w 136141"/>
                <a:gd name="connsiteY3" fmla="*/ 37653 h 101119"/>
                <a:gd name="connsiteX4" fmla="*/ 46559 w 136141"/>
                <a:gd name="connsiteY4" fmla="*/ 75 h 101119"/>
                <a:gd name="connsiteX5" fmla="*/ 25555 w 136141"/>
                <a:gd name="connsiteY5" fmla="*/ 75 h 101119"/>
                <a:gd name="connsiteX6" fmla="*/ 61742 w 136141"/>
                <a:gd name="connsiteY6" fmla="*/ 49040 h 101119"/>
                <a:gd name="connsiteX7" fmla="*/ 250 w 136141"/>
                <a:gd name="connsiteY7" fmla="*/ 101194 h 101119"/>
                <a:gd name="connsiteX8" fmla="*/ 21000 w 136141"/>
                <a:gd name="connsiteY8" fmla="*/ 101194 h 101119"/>
                <a:gd name="connsiteX9" fmla="*/ 67815 w 136141"/>
                <a:gd name="connsiteY9" fmla="*/ 58378 h 101119"/>
                <a:gd name="connsiteX10" fmla="*/ 95650 w 136141"/>
                <a:gd name="connsiteY10" fmla="*/ 101194 h 101119"/>
                <a:gd name="connsiteX11" fmla="*/ 116654 w 136141"/>
                <a:gd name="connsiteY11" fmla="*/ 101194 h 101119"/>
                <a:gd name="connsiteX12" fmla="*/ 78443 w 136141"/>
                <a:gd name="connsiteY12" fmla="*/ 49040 h 101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141" h="101119">
                  <a:moveTo>
                    <a:pt x="78443" y="49040"/>
                  </a:moveTo>
                  <a:lnTo>
                    <a:pt x="136392" y="75"/>
                  </a:lnTo>
                  <a:lnTo>
                    <a:pt x="115388" y="75"/>
                  </a:lnTo>
                  <a:lnTo>
                    <a:pt x="72876" y="37653"/>
                  </a:lnTo>
                  <a:lnTo>
                    <a:pt x="46559" y="75"/>
                  </a:lnTo>
                  <a:lnTo>
                    <a:pt x="25555" y="75"/>
                  </a:lnTo>
                  <a:lnTo>
                    <a:pt x="61742" y="49040"/>
                  </a:lnTo>
                  <a:lnTo>
                    <a:pt x="250" y="101194"/>
                  </a:lnTo>
                  <a:lnTo>
                    <a:pt x="21000" y="101194"/>
                  </a:lnTo>
                  <a:lnTo>
                    <a:pt x="67815" y="58378"/>
                  </a:lnTo>
                  <a:lnTo>
                    <a:pt x="95650" y="101194"/>
                  </a:lnTo>
                  <a:lnTo>
                    <a:pt x="116654" y="101194"/>
                  </a:lnTo>
                  <a:lnTo>
                    <a:pt x="78443" y="49040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E"/>
            </a:p>
          </p:txBody>
        </p:sp>
      </p:grpSp>
      <p:grpSp>
        <p:nvGrpSpPr>
          <p:cNvPr id="41" name="Group 40" descr="\documentclass{article}&#10;\usepackage{amsmath}&#10;\usepackage{amssymb}&#10;\usepackage[cm]{sfmath}&#10;\usepackage{bbold}&#10;\pagestyle{empty}&#10;&#10;\DeclareMathOperator{\argmin}{argmin}&#10;&#10;&#10;\begin{document}&#10;&#10;$$&#10;p_i(x) = \sum_j a_{ij} x_j&#10;$$&#10;&#10;&#10;\end{document}" title="IguanaTex Vector Display">
            <a:extLst>
              <a:ext uri="{FF2B5EF4-FFF2-40B4-BE49-F238E27FC236}">
                <a16:creationId xmlns:a16="http://schemas.microsoft.com/office/drawing/2014/main" id="{26446BD9-4C9E-27FD-2B2A-BA65983C0F49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1596390" y="2820249"/>
            <a:ext cx="1675382" cy="579276"/>
            <a:chOff x="6227627" y="4677199"/>
            <a:chExt cx="1675382" cy="579276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4B615B4-5480-CD59-5520-6950A125E69C}"/>
                </a:ext>
              </a:extLst>
            </p:cNvPr>
            <p:cNvSpPr/>
            <p:nvPr>
              <p:custDataLst>
                <p:tags r:id="rId78"/>
              </p:custDataLst>
            </p:nvPr>
          </p:nvSpPr>
          <p:spPr>
            <a:xfrm>
              <a:off x="6227627" y="4802461"/>
              <a:ext cx="123168" cy="164230"/>
            </a:xfrm>
            <a:custGeom>
              <a:avLst/>
              <a:gdLst>
                <a:gd name="connsiteX0" fmla="*/ 32363 w 123168"/>
                <a:gd name="connsiteY0" fmla="*/ 103573 h 164230"/>
                <a:gd name="connsiteX1" fmla="*/ 62781 w 123168"/>
                <a:gd name="connsiteY1" fmla="*/ 117997 h 164230"/>
                <a:gd name="connsiteX2" fmla="*/ 123368 w 123168"/>
                <a:gd name="connsiteY2" fmla="*/ 41069 h 164230"/>
                <a:gd name="connsiteX3" fmla="*/ 94197 w 123168"/>
                <a:gd name="connsiteY3" fmla="*/ 75 h 164230"/>
                <a:gd name="connsiteX4" fmla="*/ 50066 w 123168"/>
                <a:gd name="connsiteY4" fmla="*/ 15258 h 164230"/>
                <a:gd name="connsiteX5" fmla="*/ 52559 w 123168"/>
                <a:gd name="connsiteY5" fmla="*/ 2858 h 164230"/>
                <a:gd name="connsiteX6" fmla="*/ 33859 w 123168"/>
                <a:gd name="connsiteY6" fmla="*/ 2858 h 164230"/>
                <a:gd name="connsiteX7" fmla="*/ 200 w 123168"/>
                <a:gd name="connsiteY7" fmla="*/ 164305 h 164230"/>
                <a:gd name="connsiteX8" fmla="*/ 19647 w 123168"/>
                <a:gd name="connsiteY8" fmla="*/ 164305 h 164230"/>
                <a:gd name="connsiteX9" fmla="*/ 32363 w 123168"/>
                <a:gd name="connsiteY9" fmla="*/ 103573 h 164230"/>
                <a:gd name="connsiteX10" fmla="*/ 46824 w 123168"/>
                <a:gd name="connsiteY10" fmla="*/ 34743 h 164230"/>
                <a:gd name="connsiteX11" fmla="*/ 51063 w 123168"/>
                <a:gd name="connsiteY11" fmla="*/ 27151 h 164230"/>
                <a:gd name="connsiteX12" fmla="*/ 76993 w 123168"/>
                <a:gd name="connsiteY12" fmla="*/ 16270 h 164230"/>
                <a:gd name="connsiteX13" fmla="*/ 103173 w 123168"/>
                <a:gd name="connsiteY13" fmla="*/ 48154 h 164230"/>
                <a:gd name="connsiteX14" fmla="*/ 56548 w 123168"/>
                <a:gd name="connsiteY14" fmla="*/ 102560 h 164230"/>
                <a:gd name="connsiteX15" fmla="*/ 36103 w 123168"/>
                <a:gd name="connsiteY15" fmla="*/ 85859 h 164230"/>
                <a:gd name="connsiteX16" fmla="*/ 36851 w 123168"/>
                <a:gd name="connsiteY16" fmla="*/ 82316 h 164230"/>
                <a:gd name="connsiteX17" fmla="*/ 46824 w 123168"/>
                <a:gd name="connsiteY17" fmla="*/ 34743 h 16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3168" h="164230">
                  <a:moveTo>
                    <a:pt x="32363" y="103573"/>
                  </a:moveTo>
                  <a:cubicBezTo>
                    <a:pt x="36103" y="107874"/>
                    <a:pt x="45079" y="117997"/>
                    <a:pt x="62781" y="117997"/>
                  </a:cubicBezTo>
                  <a:cubicBezTo>
                    <a:pt x="92202" y="117997"/>
                    <a:pt x="123368" y="83075"/>
                    <a:pt x="123368" y="41069"/>
                  </a:cubicBezTo>
                  <a:cubicBezTo>
                    <a:pt x="123368" y="19560"/>
                    <a:pt x="113894" y="75"/>
                    <a:pt x="94197" y="75"/>
                  </a:cubicBezTo>
                  <a:cubicBezTo>
                    <a:pt x="78738" y="75"/>
                    <a:pt x="61784" y="6401"/>
                    <a:pt x="50066" y="15258"/>
                  </a:cubicBezTo>
                  <a:lnTo>
                    <a:pt x="52559" y="2858"/>
                  </a:lnTo>
                  <a:lnTo>
                    <a:pt x="33859" y="2858"/>
                  </a:lnTo>
                  <a:lnTo>
                    <a:pt x="200" y="164305"/>
                  </a:lnTo>
                  <a:lnTo>
                    <a:pt x="19647" y="164305"/>
                  </a:lnTo>
                  <a:lnTo>
                    <a:pt x="32363" y="103573"/>
                  </a:lnTo>
                  <a:close/>
                  <a:moveTo>
                    <a:pt x="46824" y="34743"/>
                  </a:moveTo>
                  <a:cubicBezTo>
                    <a:pt x="47822" y="30441"/>
                    <a:pt x="48071" y="30188"/>
                    <a:pt x="51063" y="27151"/>
                  </a:cubicBezTo>
                  <a:cubicBezTo>
                    <a:pt x="62033" y="17535"/>
                    <a:pt x="72007" y="16270"/>
                    <a:pt x="76993" y="16270"/>
                  </a:cubicBezTo>
                  <a:cubicBezTo>
                    <a:pt x="92452" y="16270"/>
                    <a:pt x="103173" y="29176"/>
                    <a:pt x="103173" y="48154"/>
                  </a:cubicBezTo>
                  <a:cubicBezTo>
                    <a:pt x="103173" y="76749"/>
                    <a:pt x="79486" y="102560"/>
                    <a:pt x="56548" y="102560"/>
                  </a:cubicBezTo>
                  <a:cubicBezTo>
                    <a:pt x="39594" y="102560"/>
                    <a:pt x="36103" y="86871"/>
                    <a:pt x="36103" y="85859"/>
                  </a:cubicBezTo>
                  <a:cubicBezTo>
                    <a:pt x="36103" y="85606"/>
                    <a:pt x="36851" y="82822"/>
                    <a:pt x="36851" y="82316"/>
                  </a:cubicBezTo>
                  <a:lnTo>
                    <a:pt x="46824" y="34743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1D91CD2-1CC1-ED36-FC4E-0E577FBEFC3E}"/>
                </a:ext>
              </a:extLst>
            </p:cNvPr>
            <p:cNvSpPr/>
            <p:nvPr>
              <p:custDataLst>
                <p:tags r:id="rId79"/>
              </p:custDataLst>
            </p:nvPr>
          </p:nvSpPr>
          <p:spPr>
            <a:xfrm>
              <a:off x="6360886" y="4834042"/>
              <a:ext cx="41538" cy="121515"/>
            </a:xfrm>
            <a:custGeom>
              <a:avLst/>
              <a:gdLst>
                <a:gd name="connsiteX0" fmla="*/ 41743 w 41538"/>
                <a:gd name="connsiteY0" fmla="*/ 76 h 121515"/>
                <a:gd name="connsiteX1" fmla="*/ 24115 w 41538"/>
                <a:gd name="connsiteY1" fmla="*/ 76 h 121515"/>
                <a:gd name="connsiteX2" fmla="*/ 20276 w 41538"/>
                <a:gd name="connsiteY2" fmla="*/ 17967 h 121515"/>
                <a:gd name="connsiteX3" fmla="*/ 37903 w 41538"/>
                <a:gd name="connsiteY3" fmla="*/ 17967 h 121515"/>
                <a:gd name="connsiteX4" fmla="*/ 41743 w 41538"/>
                <a:gd name="connsiteY4" fmla="*/ 76 h 121515"/>
                <a:gd name="connsiteX5" fmla="*/ 205 w 41538"/>
                <a:gd name="connsiteY5" fmla="*/ 121591 h 121515"/>
                <a:gd name="connsiteX6" fmla="*/ 14865 w 41538"/>
                <a:gd name="connsiteY6" fmla="*/ 121591 h 121515"/>
                <a:gd name="connsiteX7" fmla="*/ 31271 w 41538"/>
                <a:gd name="connsiteY7" fmla="*/ 42943 h 121515"/>
                <a:gd name="connsiteX8" fmla="*/ 16611 w 41538"/>
                <a:gd name="connsiteY8" fmla="*/ 42943 h 121515"/>
                <a:gd name="connsiteX9" fmla="*/ 205 w 41538"/>
                <a:gd name="connsiteY9" fmla="*/ 121591 h 12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538" h="121515">
                  <a:moveTo>
                    <a:pt x="41743" y="76"/>
                  </a:moveTo>
                  <a:lnTo>
                    <a:pt x="24115" y="76"/>
                  </a:lnTo>
                  <a:lnTo>
                    <a:pt x="20276" y="17967"/>
                  </a:lnTo>
                  <a:lnTo>
                    <a:pt x="37903" y="17967"/>
                  </a:lnTo>
                  <a:lnTo>
                    <a:pt x="41743" y="76"/>
                  </a:lnTo>
                  <a:close/>
                  <a:moveTo>
                    <a:pt x="205" y="121591"/>
                  </a:moveTo>
                  <a:lnTo>
                    <a:pt x="14865" y="121591"/>
                  </a:lnTo>
                  <a:lnTo>
                    <a:pt x="31271" y="42943"/>
                  </a:lnTo>
                  <a:lnTo>
                    <a:pt x="16611" y="42943"/>
                  </a:lnTo>
                  <a:lnTo>
                    <a:pt x="205" y="121591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7F98532C-DA92-B1F2-83CA-531F20C437AF}"/>
                </a:ext>
              </a:extLst>
            </p:cNvPr>
            <p:cNvSpPr/>
            <p:nvPr>
              <p:custDataLst>
                <p:tags r:id="rId80"/>
              </p:custDataLst>
            </p:nvPr>
          </p:nvSpPr>
          <p:spPr>
            <a:xfrm>
              <a:off x="6439869" y="4727811"/>
              <a:ext cx="63080" cy="253051"/>
            </a:xfrm>
            <a:custGeom>
              <a:avLst/>
              <a:gdLst>
                <a:gd name="connsiteX0" fmla="*/ 48079 w 63080"/>
                <a:gd name="connsiteY0" fmla="*/ 75 h 253051"/>
                <a:gd name="connsiteX1" fmla="*/ 11926 w 63080"/>
                <a:gd name="connsiteY1" fmla="*/ 54228 h 253051"/>
                <a:gd name="connsiteX2" fmla="*/ 208 w 63080"/>
                <a:gd name="connsiteY2" fmla="*/ 126600 h 253051"/>
                <a:gd name="connsiteX3" fmla="*/ 48079 w 63080"/>
                <a:gd name="connsiteY3" fmla="*/ 253126 h 253051"/>
                <a:gd name="connsiteX4" fmla="*/ 63288 w 63080"/>
                <a:gd name="connsiteY4" fmla="*/ 253126 h 253051"/>
                <a:gd name="connsiteX5" fmla="*/ 19655 w 63080"/>
                <a:gd name="connsiteY5" fmla="*/ 126600 h 253051"/>
                <a:gd name="connsiteX6" fmla="*/ 30626 w 63080"/>
                <a:gd name="connsiteY6" fmla="*/ 52962 h 253051"/>
                <a:gd name="connsiteX7" fmla="*/ 63288 w 63080"/>
                <a:gd name="connsiteY7" fmla="*/ 75 h 253051"/>
                <a:gd name="connsiteX8" fmla="*/ 48079 w 63080"/>
                <a:gd name="connsiteY8" fmla="*/ 75 h 25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80" h="253051">
                  <a:moveTo>
                    <a:pt x="48079" y="75"/>
                  </a:moveTo>
                  <a:cubicBezTo>
                    <a:pt x="40100" y="7666"/>
                    <a:pt x="23395" y="23102"/>
                    <a:pt x="11926" y="54228"/>
                  </a:cubicBezTo>
                  <a:cubicBezTo>
                    <a:pt x="1953" y="81304"/>
                    <a:pt x="208" y="108128"/>
                    <a:pt x="208" y="126600"/>
                  </a:cubicBezTo>
                  <a:cubicBezTo>
                    <a:pt x="208" y="208336"/>
                    <a:pt x="36111" y="241992"/>
                    <a:pt x="48079" y="253126"/>
                  </a:cubicBezTo>
                  <a:lnTo>
                    <a:pt x="63288" y="253126"/>
                  </a:lnTo>
                  <a:cubicBezTo>
                    <a:pt x="51320" y="240979"/>
                    <a:pt x="19655" y="208336"/>
                    <a:pt x="19655" y="126600"/>
                  </a:cubicBezTo>
                  <a:cubicBezTo>
                    <a:pt x="19655" y="112429"/>
                    <a:pt x="20403" y="82822"/>
                    <a:pt x="30626" y="52962"/>
                  </a:cubicBezTo>
                  <a:cubicBezTo>
                    <a:pt x="40848" y="23608"/>
                    <a:pt x="55060" y="8425"/>
                    <a:pt x="63288" y="75"/>
                  </a:cubicBezTo>
                  <a:lnTo>
                    <a:pt x="48079" y="75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4836B3E7-6CF2-A3AF-27E5-907AF5C37F39}"/>
                </a:ext>
              </a:extLst>
            </p:cNvPr>
            <p:cNvSpPr/>
            <p:nvPr>
              <p:custDataLst>
                <p:tags r:id="rId81"/>
              </p:custDataLst>
            </p:nvPr>
          </p:nvSpPr>
          <p:spPr>
            <a:xfrm>
              <a:off x="6517134" y="4805245"/>
              <a:ext cx="134139" cy="112354"/>
            </a:xfrm>
            <a:custGeom>
              <a:avLst/>
              <a:gdLst>
                <a:gd name="connsiteX0" fmla="*/ 77254 w 134139"/>
                <a:gd name="connsiteY0" fmla="*/ 54481 h 112354"/>
                <a:gd name="connsiteX1" fmla="*/ 134351 w 134139"/>
                <a:gd name="connsiteY1" fmla="*/ 75 h 112354"/>
                <a:gd name="connsiteX2" fmla="*/ 113657 w 134139"/>
                <a:gd name="connsiteY2" fmla="*/ 75 h 112354"/>
                <a:gd name="connsiteX3" fmla="*/ 71769 w 134139"/>
                <a:gd name="connsiteY3" fmla="*/ 41828 h 112354"/>
                <a:gd name="connsiteX4" fmla="*/ 45839 w 134139"/>
                <a:gd name="connsiteY4" fmla="*/ 75 h 112354"/>
                <a:gd name="connsiteX5" fmla="*/ 25145 w 134139"/>
                <a:gd name="connsiteY5" fmla="*/ 75 h 112354"/>
                <a:gd name="connsiteX6" fmla="*/ 60799 w 134139"/>
                <a:gd name="connsiteY6" fmla="*/ 54481 h 112354"/>
                <a:gd name="connsiteX7" fmla="*/ 212 w 134139"/>
                <a:gd name="connsiteY7" fmla="*/ 112429 h 112354"/>
                <a:gd name="connsiteX8" fmla="*/ 20657 w 134139"/>
                <a:gd name="connsiteY8" fmla="*/ 112429 h 112354"/>
                <a:gd name="connsiteX9" fmla="*/ 66783 w 134139"/>
                <a:gd name="connsiteY9" fmla="*/ 64856 h 112354"/>
                <a:gd name="connsiteX10" fmla="*/ 94209 w 134139"/>
                <a:gd name="connsiteY10" fmla="*/ 112429 h 112354"/>
                <a:gd name="connsiteX11" fmla="*/ 114903 w 134139"/>
                <a:gd name="connsiteY11" fmla="*/ 112429 h 112354"/>
                <a:gd name="connsiteX12" fmla="*/ 77254 w 134139"/>
                <a:gd name="connsiteY12" fmla="*/ 54481 h 112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139" h="112354">
                  <a:moveTo>
                    <a:pt x="77254" y="54481"/>
                  </a:moveTo>
                  <a:lnTo>
                    <a:pt x="134351" y="75"/>
                  </a:lnTo>
                  <a:lnTo>
                    <a:pt x="113657" y="75"/>
                  </a:lnTo>
                  <a:lnTo>
                    <a:pt x="71769" y="41828"/>
                  </a:lnTo>
                  <a:lnTo>
                    <a:pt x="45839" y="75"/>
                  </a:lnTo>
                  <a:lnTo>
                    <a:pt x="25145" y="75"/>
                  </a:lnTo>
                  <a:lnTo>
                    <a:pt x="60799" y="54481"/>
                  </a:lnTo>
                  <a:lnTo>
                    <a:pt x="212" y="112429"/>
                  </a:lnTo>
                  <a:lnTo>
                    <a:pt x="20657" y="112429"/>
                  </a:lnTo>
                  <a:lnTo>
                    <a:pt x="66783" y="64856"/>
                  </a:lnTo>
                  <a:lnTo>
                    <a:pt x="94209" y="112429"/>
                  </a:lnTo>
                  <a:lnTo>
                    <a:pt x="114903" y="112429"/>
                  </a:lnTo>
                  <a:lnTo>
                    <a:pt x="77254" y="54481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2A24A8C-F54F-2DD5-807C-3C72AC4B26B8}"/>
                </a:ext>
              </a:extLst>
            </p:cNvPr>
            <p:cNvSpPr/>
            <p:nvPr>
              <p:custDataLst>
                <p:tags r:id="rId82"/>
              </p:custDataLst>
            </p:nvPr>
          </p:nvSpPr>
          <p:spPr>
            <a:xfrm>
              <a:off x="6668926" y="4727811"/>
              <a:ext cx="63080" cy="253051"/>
            </a:xfrm>
            <a:custGeom>
              <a:avLst/>
              <a:gdLst>
                <a:gd name="connsiteX0" fmla="*/ 15426 w 63080"/>
                <a:gd name="connsiteY0" fmla="*/ 253126 h 253051"/>
                <a:gd name="connsiteX1" fmla="*/ 51579 w 63080"/>
                <a:gd name="connsiteY1" fmla="*/ 198973 h 253051"/>
                <a:gd name="connsiteX2" fmla="*/ 63297 w 63080"/>
                <a:gd name="connsiteY2" fmla="*/ 126600 h 253051"/>
                <a:gd name="connsiteX3" fmla="*/ 15426 w 63080"/>
                <a:gd name="connsiteY3" fmla="*/ 75 h 253051"/>
                <a:gd name="connsiteX4" fmla="*/ 217 w 63080"/>
                <a:gd name="connsiteY4" fmla="*/ 75 h 253051"/>
                <a:gd name="connsiteX5" fmla="*/ 43850 w 63080"/>
                <a:gd name="connsiteY5" fmla="*/ 126600 h 253051"/>
                <a:gd name="connsiteX6" fmla="*/ 32879 w 63080"/>
                <a:gd name="connsiteY6" fmla="*/ 200238 h 253051"/>
                <a:gd name="connsiteX7" fmla="*/ 217 w 63080"/>
                <a:gd name="connsiteY7" fmla="*/ 253126 h 253051"/>
                <a:gd name="connsiteX8" fmla="*/ 15426 w 63080"/>
                <a:gd name="connsiteY8" fmla="*/ 253126 h 25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80" h="253051">
                  <a:moveTo>
                    <a:pt x="15426" y="253126"/>
                  </a:moveTo>
                  <a:cubicBezTo>
                    <a:pt x="23405" y="245534"/>
                    <a:pt x="40110" y="230098"/>
                    <a:pt x="51579" y="198973"/>
                  </a:cubicBezTo>
                  <a:cubicBezTo>
                    <a:pt x="61552" y="171896"/>
                    <a:pt x="63297" y="145073"/>
                    <a:pt x="63297" y="126600"/>
                  </a:cubicBezTo>
                  <a:cubicBezTo>
                    <a:pt x="63297" y="44865"/>
                    <a:pt x="27394" y="11209"/>
                    <a:pt x="15426" y="75"/>
                  </a:cubicBezTo>
                  <a:lnTo>
                    <a:pt x="217" y="75"/>
                  </a:lnTo>
                  <a:cubicBezTo>
                    <a:pt x="12185" y="12221"/>
                    <a:pt x="43850" y="44865"/>
                    <a:pt x="43850" y="126600"/>
                  </a:cubicBezTo>
                  <a:cubicBezTo>
                    <a:pt x="43850" y="140771"/>
                    <a:pt x="43102" y="170378"/>
                    <a:pt x="32879" y="200238"/>
                  </a:cubicBezTo>
                  <a:cubicBezTo>
                    <a:pt x="22657" y="229592"/>
                    <a:pt x="8445" y="244775"/>
                    <a:pt x="217" y="253126"/>
                  </a:cubicBezTo>
                  <a:lnTo>
                    <a:pt x="15426" y="253126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825EE00-BE38-F0BD-1260-24853659FAF7}"/>
                </a:ext>
              </a:extLst>
            </p:cNvPr>
            <p:cNvSpPr/>
            <p:nvPr>
              <p:custDataLst>
                <p:tags r:id="rId83"/>
              </p:custDataLst>
            </p:nvPr>
          </p:nvSpPr>
          <p:spPr>
            <a:xfrm>
              <a:off x="6835145" y="4823971"/>
              <a:ext cx="165804" cy="60732"/>
            </a:xfrm>
            <a:custGeom>
              <a:avLst/>
              <a:gdLst>
                <a:gd name="connsiteX0" fmla="*/ 157551 w 165804"/>
                <a:gd name="connsiteY0" fmla="*/ 10197 h 60732"/>
                <a:gd name="connsiteX1" fmla="*/ 166028 w 165804"/>
                <a:gd name="connsiteY1" fmla="*/ 5136 h 60732"/>
                <a:gd name="connsiteX2" fmla="*/ 157800 w 165804"/>
                <a:gd name="connsiteY2" fmla="*/ 75 h 60732"/>
                <a:gd name="connsiteX3" fmla="*/ 8452 w 165804"/>
                <a:gd name="connsiteY3" fmla="*/ 75 h 60732"/>
                <a:gd name="connsiteX4" fmla="*/ 224 w 165804"/>
                <a:gd name="connsiteY4" fmla="*/ 5136 h 60732"/>
                <a:gd name="connsiteX5" fmla="*/ 8701 w 165804"/>
                <a:gd name="connsiteY5" fmla="*/ 10197 h 60732"/>
                <a:gd name="connsiteX6" fmla="*/ 157551 w 165804"/>
                <a:gd name="connsiteY6" fmla="*/ 10197 h 60732"/>
                <a:gd name="connsiteX7" fmla="*/ 157800 w 165804"/>
                <a:gd name="connsiteY7" fmla="*/ 60807 h 60732"/>
                <a:gd name="connsiteX8" fmla="*/ 166028 w 165804"/>
                <a:gd name="connsiteY8" fmla="*/ 55746 h 60732"/>
                <a:gd name="connsiteX9" fmla="*/ 157551 w 165804"/>
                <a:gd name="connsiteY9" fmla="*/ 50685 h 60732"/>
                <a:gd name="connsiteX10" fmla="*/ 8701 w 165804"/>
                <a:gd name="connsiteY10" fmla="*/ 50685 h 60732"/>
                <a:gd name="connsiteX11" fmla="*/ 224 w 165804"/>
                <a:gd name="connsiteY11" fmla="*/ 55746 h 60732"/>
                <a:gd name="connsiteX12" fmla="*/ 8452 w 165804"/>
                <a:gd name="connsiteY12" fmla="*/ 60807 h 60732"/>
                <a:gd name="connsiteX13" fmla="*/ 157800 w 165804"/>
                <a:gd name="connsiteY13" fmla="*/ 60807 h 60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804" h="60732">
                  <a:moveTo>
                    <a:pt x="157551" y="10197"/>
                  </a:moveTo>
                  <a:cubicBezTo>
                    <a:pt x="161291" y="10197"/>
                    <a:pt x="166028" y="10197"/>
                    <a:pt x="166028" y="5136"/>
                  </a:cubicBezTo>
                  <a:cubicBezTo>
                    <a:pt x="166028" y="75"/>
                    <a:pt x="161291" y="75"/>
                    <a:pt x="157800" y="75"/>
                  </a:cubicBezTo>
                  <a:lnTo>
                    <a:pt x="8452" y="75"/>
                  </a:lnTo>
                  <a:cubicBezTo>
                    <a:pt x="4961" y="75"/>
                    <a:pt x="224" y="75"/>
                    <a:pt x="224" y="5136"/>
                  </a:cubicBezTo>
                  <a:cubicBezTo>
                    <a:pt x="224" y="10197"/>
                    <a:pt x="4961" y="10197"/>
                    <a:pt x="8701" y="10197"/>
                  </a:cubicBezTo>
                  <a:lnTo>
                    <a:pt x="157551" y="10197"/>
                  </a:lnTo>
                  <a:close/>
                  <a:moveTo>
                    <a:pt x="157800" y="60807"/>
                  </a:moveTo>
                  <a:cubicBezTo>
                    <a:pt x="161291" y="60807"/>
                    <a:pt x="166028" y="60807"/>
                    <a:pt x="166028" y="55746"/>
                  </a:cubicBezTo>
                  <a:cubicBezTo>
                    <a:pt x="166028" y="50685"/>
                    <a:pt x="161291" y="50685"/>
                    <a:pt x="157551" y="50685"/>
                  </a:cubicBezTo>
                  <a:lnTo>
                    <a:pt x="8701" y="50685"/>
                  </a:lnTo>
                  <a:cubicBezTo>
                    <a:pt x="4961" y="50685"/>
                    <a:pt x="224" y="50685"/>
                    <a:pt x="224" y="55746"/>
                  </a:cubicBezTo>
                  <a:cubicBezTo>
                    <a:pt x="224" y="60807"/>
                    <a:pt x="4961" y="60807"/>
                    <a:pt x="8452" y="60807"/>
                  </a:cubicBezTo>
                  <a:lnTo>
                    <a:pt x="157800" y="60807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8D80D34-C5DC-3114-3BE3-A37F29373951}"/>
                </a:ext>
              </a:extLst>
            </p:cNvPr>
            <p:cNvSpPr/>
            <p:nvPr>
              <p:custDataLst>
                <p:tags r:id="rId84"/>
              </p:custDataLst>
            </p:nvPr>
          </p:nvSpPr>
          <p:spPr>
            <a:xfrm>
              <a:off x="7098325" y="4677199"/>
              <a:ext cx="331857" cy="354271"/>
            </a:xfrm>
            <a:custGeom>
              <a:avLst/>
              <a:gdLst>
                <a:gd name="connsiteX0" fmla="*/ 301923 w 331857"/>
                <a:gd name="connsiteY0" fmla="*/ 354337 h 354271"/>
                <a:gd name="connsiteX1" fmla="*/ 332092 w 331857"/>
                <a:gd name="connsiteY1" fmla="*/ 273360 h 354271"/>
                <a:gd name="connsiteX2" fmla="*/ 325859 w 331857"/>
                <a:gd name="connsiteY2" fmla="*/ 273360 h 354271"/>
                <a:gd name="connsiteX3" fmla="*/ 261033 w 331857"/>
                <a:gd name="connsiteY3" fmla="*/ 324477 h 354271"/>
                <a:gd name="connsiteX4" fmla="*/ 183492 w 331857"/>
                <a:gd name="connsiteY4" fmla="*/ 332321 h 354271"/>
                <a:gd name="connsiteX5" fmla="*/ 33146 w 331857"/>
                <a:gd name="connsiteY5" fmla="*/ 332321 h 354271"/>
                <a:gd name="connsiteX6" fmla="*/ 160055 w 331857"/>
                <a:gd name="connsiteY6" fmla="*/ 181250 h 354271"/>
                <a:gd name="connsiteX7" fmla="*/ 162299 w 331857"/>
                <a:gd name="connsiteY7" fmla="*/ 177201 h 354271"/>
                <a:gd name="connsiteX8" fmla="*/ 160553 w 331857"/>
                <a:gd name="connsiteY8" fmla="*/ 173405 h 354271"/>
                <a:gd name="connsiteX9" fmla="*/ 44366 w 331857"/>
                <a:gd name="connsiteY9" fmla="*/ 12212 h 354271"/>
                <a:gd name="connsiteX10" fmla="*/ 180998 w 331857"/>
                <a:gd name="connsiteY10" fmla="*/ 12212 h 354271"/>
                <a:gd name="connsiteX11" fmla="*/ 239341 w 331857"/>
                <a:gd name="connsiteY11" fmla="*/ 16261 h 354271"/>
                <a:gd name="connsiteX12" fmla="*/ 294194 w 331857"/>
                <a:gd name="connsiteY12" fmla="*/ 35239 h 354271"/>
                <a:gd name="connsiteX13" fmla="*/ 325859 w 331857"/>
                <a:gd name="connsiteY13" fmla="*/ 71173 h 354271"/>
                <a:gd name="connsiteX14" fmla="*/ 332092 w 331857"/>
                <a:gd name="connsiteY14" fmla="*/ 71173 h 354271"/>
                <a:gd name="connsiteX15" fmla="*/ 301923 w 331857"/>
                <a:gd name="connsiteY15" fmla="*/ 65 h 354271"/>
                <a:gd name="connsiteX16" fmla="*/ 7215 w 331857"/>
                <a:gd name="connsiteY16" fmla="*/ 65 h 354271"/>
                <a:gd name="connsiteX17" fmla="*/ 484 w 331857"/>
                <a:gd name="connsiteY17" fmla="*/ 1837 h 354271"/>
                <a:gd name="connsiteX18" fmla="*/ 234 w 331857"/>
                <a:gd name="connsiteY18" fmla="*/ 10187 h 354271"/>
                <a:gd name="connsiteX19" fmla="*/ 132130 w 331857"/>
                <a:gd name="connsiteY19" fmla="*/ 193396 h 354271"/>
                <a:gd name="connsiteX20" fmla="*/ 2977 w 331857"/>
                <a:gd name="connsiteY20" fmla="*/ 346998 h 354271"/>
                <a:gd name="connsiteX21" fmla="*/ 484 w 331857"/>
                <a:gd name="connsiteY21" fmla="*/ 351553 h 354271"/>
                <a:gd name="connsiteX22" fmla="*/ 7215 w 331857"/>
                <a:gd name="connsiteY22" fmla="*/ 354337 h 354271"/>
                <a:gd name="connsiteX23" fmla="*/ 301923 w 331857"/>
                <a:gd name="connsiteY23" fmla="*/ 354337 h 35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1857" h="354271">
                  <a:moveTo>
                    <a:pt x="301923" y="354337"/>
                  </a:moveTo>
                  <a:lnTo>
                    <a:pt x="332092" y="273360"/>
                  </a:lnTo>
                  <a:lnTo>
                    <a:pt x="325859" y="273360"/>
                  </a:lnTo>
                  <a:cubicBezTo>
                    <a:pt x="316135" y="299678"/>
                    <a:pt x="289706" y="316885"/>
                    <a:pt x="261033" y="324477"/>
                  </a:cubicBezTo>
                  <a:cubicBezTo>
                    <a:pt x="255797" y="325742"/>
                    <a:pt x="231363" y="332321"/>
                    <a:pt x="183492" y="332321"/>
                  </a:cubicBezTo>
                  <a:lnTo>
                    <a:pt x="33146" y="332321"/>
                  </a:lnTo>
                  <a:lnTo>
                    <a:pt x="160055" y="181250"/>
                  </a:lnTo>
                  <a:cubicBezTo>
                    <a:pt x="161800" y="179225"/>
                    <a:pt x="162299" y="178466"/>
                    <a:pt x="162299" y="177201"/>
                  </a:cubicBezTo>
                  <a:cubicBezTo>
                    <a:pt x="162299" y="176695"/>
                    <a:pt x="162299" y="175936"/>
                    <a:pt x="160553" y="173405"/>
                  </a:cubicBezTo>
                  <a:lnTo>
                    <a:pt x="44366" y="12212"/>
                  </a:lnTo>
                  <a:lnTo>
                    <a:pt x="180998" y="12212"/>
                  </a:lnTo>
                  <a:cubicBezTo>
                    <a:pt x="214408" y="12212"/>
                    <a:pt x="237097" y="15754"/>
                    <a:pt x="239341" y="16261"/>
                  </a:cubicBezTo>
                  <a:cubicBezTo>
                    <a:pt x="252805" y="18285"/>
                    <a:pt x="274497" y="22587"/>
                    <a:pt x="294194" y="35239"/>
                  </a:cubicBezTo>
                  <a:cubicBezTo>
                    <a:pt x="300427" y="39288"/>
                    <a:pt x="317382" y="50675"/>
                    <a:pt x="325859" y="71173"/>
                  </a:cubicBezTo>
                  <a:lnTo>
                    <a:pt x="332092" y="71173"/>
                  </a:lnTo>
                  <a:lnTo>
                    <a:pt x="301923" y="65"/>
                  </a:lnTo>
                  <a:lnTo>
                    <a:pt x="7215" y="65"/>
                  </a:lnTo>
                  <a:cubicBezTo>
                    <a:pt x="1481" y="65"/>
                    <a:pt x="1232" y="318"/>
                    <a:pt x="484" y="1837"/>
                  </a:cubicBezTo>
                  <a:cubicBezTo>
                    <a:pt x="234" y="2596"/>
                    <a:pt x="234" y="7404"/>
                    <a:pt x="234" y="10187"/>
                  </a:cubicBezTo>
                  <a:lnTo>
                    <a:pt x="132130" y="193396"/>
                  </a:lnTo>
                  <a:lnTo>
                    <a:pt x="2977" y="346998"/>
                  </a:lnTo>
                  <a:cubicBezTo>
                    <a:pt x="484" y="350035"/>
                    <a:pt x="484" y="351300"/>
                    <a:pt x="484" y="351553"/>
                  </a:cubicBezTo>
                  <a:cubicBezTo>
                    <a:pt x="484" y="354337"/>
                    <a:pt x="2728" y="354337"/>
                    <a:pt x="7215" y="354337"/>
                  </a:cubicBezTo>
                  <a:lnTo>
                    <a:pt x="301923" y="354337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78397008-03AC-E862-2805-2C66EAFCCCF8}"/>
                </a:ext>
              </a:extLst>
            </p:cNvPr>
            <p:cNvSpPr/>
            <p:nvPr>
              <p:custDataLst>
                <p:tags r:id="rId85"/>
              </p:custDataLst>
            </p:nvPr>
          </p:nvSpPr>
          <p:spPr>
            <a:xfrm>
              <a:off x="7214272" y="5098825"/>
              <a:ext cx="77491" cy="157650"/>
            </a:xfrm>
            <a:custGeom>
              <a:avLst/>
              <a:gdLst>
                <a:gd name="connsiteX0" fmla="*/ 77732 w 77491"/>
                <a:gd name="connsiteY0" fmla="*/ 87 h 157650"/>
                <a:gd name="connsiteX1" fmla="*/ 60104 w 77491"/>
                <a:gd name="connsiteY1" fmla="*/ 87 h 157650"/>
                <a:gd name="connsiteX2" fmla="*/ 56265 w 77491"/>
                <a:gd name="connsiteY2" fmla="*/ 17977 h 157650"/>
                <a:gd name="connsiteX3" fmla="*/ 73892 w 77491"/>
                <a:gd name="connsiteY3" fmla="*/ 17977 h 157650"/>
                <a:gd name="connsiteX4" fmla="*/ 77732 w 77491"/>
                <a:gd name="connsiteY4" fmla="*/ 87 h 157650"/>
                <a:gd name="connsiteX5" fmla="*/ 34972 w 77491"/>
                <a:gd name="connsiteY5" fmla="*/ 133824 h 157650"/>
                <a:gd name="connsiteX6" fmla="*/ 18566 w 77491"/>
                <a:gd name="connsiteY6" fmla="*/ 145338 h 157650"/>
                <a:gd name="connsiteX7" fmla="*/ 5651 w 77491"/>
                <a:gd name="connsiteY7" fmla="*/ 140024 h 157650"/>
                <a:gd name="connsiteX8" fmla="*/ 1113 w 77491"/>
                <a:gd name="connsiteY8" fmla="*/ 149412 h 157650"/>
                <a:gd name="connsiteX9" fmla="*/ 240 w 77491"/>
                <a:gd name="connsiteY9" fmla="*/ 151361 h 157650"/>
                <a:gd name="connsiteX10" fmla="*/ 21184 w 77491"/>
                <a:gd name="connsiteY10" fmla="*/ 157737 h 157650"/>
                <a:gd name="connsiteX11" fmla="*/ 49807 w 77491"/>
                <a:gd name="connsiteY11" fmla="*/ 132938 h 157650"/>
                <a:gd name="connsiteX12" fmla="*/ 68656 w 77491"/>
                <a:gd name="connsiteY12" fmla="*/ 42953 h 157650"/>
                <a:gd name="connsiteX13" fmla="*/ 53996 w 77491"/>
                <a:gd name="connsiteY13" fmla="*/ 42953 h 157650"/>
                <a:gd name="connsiteX14" fmla="*/ 34972 w 77491"/>
                <a:gd name="connsiteY14" fmla="*/ 133824 h 15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7491" h="157650">
                  <a:moveTo>
                    <a:pt x="77732" y="87"/>
                  </a:moveTo>
                  <a:lnTo>
                    <a:pt x="60104" y="87"/>
                  </a:lnTo>
                  <a:lnTo>
                    <a:pt x="56265" y="17977"/>
                  </a:lnTo>
                  <a:lnTo>
                    <a:pt x="73892" y="17977"/>
                  </a:lnTo>
                  <a:lnTo>
                    <a:pt x="77732" y="87"/>
                  </a:lnTo>
                  <a:close/>
                  <a:moveTo>
                    <a:pt x="34972" y="133824"/>
                  </a:moveTo>
                  <a:cubicBezTo>
                    <a:pt x="32528" y="145338"/>
                    <a:pt x="20311" y="145338"/>
                    <a:pt x="18566" y="145338"/>
                  </a:cubicBezTo>
                  <a:cubicBezTo>
                    <a:pt x="11934" y="145338"/>
                    <a:pt x="7745" y="142504"/>
                    <a:pt x="5651" y="140024"/>
                  </a:cubicBezTo>
                  <a:lnTo>
                    <a:pt x="1113" y="149412"/>
                  </a:lnTo>
                  <a:cubicBezTo>
                    <a:pt x="415" y="150829"/>
                    <a:pt x="240" y="151183"/>
                    <a:pt x="240" y="151361"/>
                  </a:cubicBezTo>
                  <a:cubicBezTo>
                    <a:pt x="240" y="152423"/>
                    <a:pt x="9839" y="157737"/>
                    <a:pt x="21184" y="157737"/>
                  </a:cubicBezTo>
                  <a:cubicBezTo>
                    <a:pt x="34623" y="157737"/>
                    <a:pt x="46840" y="146755"/>
                    <a:pt x="49807" y="132938"/>
                  </a:cubicBezTo>
                  <a:lnTo>
                    <a:pt x="68656" y="42953"/>
                  </a:lnTo>
                  <a:lnTo>
                    <a:pt x="53996" y="42953"/>
                  </a:lnTo>
                  <a:lnTo>
                    <a:pt x="34972" y="133824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03FDDBD-5038-CE5C-C2C0-694E898048CC}"/>
                </a:ext>
              </a:extLst>
            </p:cNvPr>
            <p:cNvSpPr/>
            <p:nvPr>
              <p:custDataLst>
                <p:tags r:id="rId86"/>
              </p:custDataLst>
            </p:nvPr>
          </p:nvSpPr>
          <p:spPr>
            <a:xfrm>
              <a:off x="7502267" y="4800943"/>
              <a:ext cx="99731" cy="119440"/>
            </a:xfrm>
            <a:custGeom>
              <a:avLst/>
              <a:gdLst>
                <a:gd name="connsiteX0" fmla="*/ 99234 w 99731"/>
                <a:gd name="connsiteY0" fmla="*/ 42334 h 119440"/>
                <a:gd name="connsiteX1" fmla="*/ 99982 w 99731"/>
                <a:gd name="connsiteY1" fmla="*/ 33224 h 119440"/>
                <a:gd name="connsiteX2" fmla="*/ 66821 w 99731"/>
                <a:gd name="connsiteY2" fmla="*/ 75 h 119440"/>
                <a:gd name="connsiteX3" fmla="*/ 25433 w 99731"/>
                <a:gd name="connsiteY3" fmla="*/ 10956 h 119440"/>
                <a:gd name="connsiteX4" fmla="*/ 23438 w 99731"/>
                <a:gd name="connsiteY4" fmla="*/ 27657 h 119440"/>
                <a:gd name="connsiteX5" fmla="*/ 63580 w 99731"/>
                <a:gd name="connsiteY5" fmla="*/ 15005 h 119440"/>
                <a:gd name="connsiteX6" fmla="*/ 80534 w 99731"/>
                <a:gd name="connsiteY6" fmla="*/ 34996 h 119440"/>
                <a:gd name="connsiteX7" fmla="*/ 76794 w 99731"/>
                <a:gd name="connsiteY7" fmla="*/ 54481 h 119440"/>
                <a:gd name="connsiteX8" fmla="*/ 70811 w 99731"/>
                <a:gd name="connsiteY8" fmla="*/ 54987 h 119440"/>
                <a:gd name="connsiteX9" fmla="*/ 250 w 99731"/>
                <a:gd name="connsiteY9" fmla="*/ 95222 h 119440"/>
                <a:gd name="connsiteX10" fmla="*/ 22939 w 99731"/>
                <a:gd name="connsiteY10" fmla="*/ 119515 h 119440"/>
                <a:gd name="connsiteX11" fmla="*/ 66572 w 99731"/>
                <a:gd name="connsiteY11" fmla="*/ 107874 h 119440"/>
                <a:gd name="connsiteX12" fmla="*/ 64827 w 99731"/>
                <a:gd name="connsiteY12" fmla="*/ 116731 h 119440"/>
                <a:gd name="connsiteX13" fmla="*/ 83526 w 99731"/>
                <a:gd name="connsiteY13" fmla="*/ 116731 h 119440"/>
                <a:gd name="connsiteX14" fmla="*/ 99234 w 99731"/>
                <a:gd name="connsiteY14" fmla="*/ 42334 h 119440"/>
                <a:gd name="connsiteX15" fmla="*/ 71060 w 99731"/>
                <a:gd name="connsiteY15" fmla="*/ 83835 h 119440"/>
                <a:gd name="connsiteX16" fmla="*/ 38896 w 99731"/>
                <a:gd name="connsiteY16" fmla="*/ 104079 h 119440"/>
                <a:gd name="connsiteX17" fmla="*/ 18701 w 99731"/>
                <a:gd name="connsiteY17" fmla="*/ 90414 h 119440"/>
                <a:gd name="connsiteX18" fmla="*/ 74301 w 99731"/>
                <a:gd name="connsiteY18" fmla="*/ 67639 h 119440"/>
                <a:gd name="connsiteX19" fmla="*/ 71060 w 99731"/>
                <a:gd name="connsiteY19" fmla="*/ 83835 h 11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731" h="119440">
                  <a:moveTo>
                    <a:pt x="99234" y="42334"/>
                  </a:moveTo>
                  <a:cubicBezTo>
                    <a:pt x="99982" y="38792"/>
                    <a:pt x="99982" y="36514"/>
                    <a:pt x="99982" y="33224"/>
                  </a:cubicBezTo>
                  <a:cubicBezTo>
                    <a:pt x="99982" y="14752"/>
                    <a:pt x="88014" y="75"/>
                    <a:pt x="66821" y="75"/>
                  </a:cubicBezTo>
                  <a:cubicBezTo>
                    <a:pt x="48870" y="75"/>
                    <a:pt x="36403" y="5389"/>
                    <a:pt x="25433" y="10956"/>
                  </a:cubicBezTo>
                  <a:cubicBezTo>
                    <a:pt x="24685" y="18294"/>
                    <a:pt x="23687" y="26645"/>
                    <a:pt x="23438" y="27657"/>
                  </a:cubicBezTo>
                  <a:cubicBezTo>
                    <a:pt x="34907" y="20319"/>
                    <a:pt x="47623" y="15005"/>
                    <a:pt x="63580" y="15005"/>
                  </a:cubicBezTo>
                  <a:cubicBezTo>
                    <a:pt x="79038" y="15005"/>
                    <a:pt x="80534" y="30694"/>
                    <a:pt x="80534" y="34996"/>
                  </a:cubicBezTo>
                  <a:cubicBezTo>
                    <a:pt x="80534" y="39298"/>
                    <a:pt x="77542" y="53975"/>
                    <a:pt x="76794" y="54481"/>
                  </a:cubicBezTo>
                  <a:cubicBezTo>
                    <a:pt x="76047" y="54734"/>
                    <a:pt x="71808" y="54987"/>
                    <a:pt x="70811" y="54987"/>
                  </a:cubicBezTo>
                  <a:cubicBezTo>
                    <a:pt x="52610" y="55746"/>
                    <a:pt x="250" y="60807"/>
                    <a:pt x="250" y="95222"/>
                  </a:cubicBezTo>
                  <a:cubicBezTo>
                    <a:pt x="250" y="99271"/>
                    <a:pt x="1248" y="119515"/>
                    <a:pt x="22939" y="119515"/>
                  </a:cubicBezTo>
                  <a:cubicBezTo>
                    <a:pt x="29422" y="119515"/>
                    <a:pt x="50615" y="118250"/>
                    <a:pt x="66572" y="107874"/>
                  </a:cubicBezTo>
                  <a:cubicBezTo>
                    <a:pt x="66073" y="110152"/>
                    <a:pt x="65325" y="114707"/>
                    <a:pt x="64827" y="116731"/>
                  </a:cubicBezTo>
                  <a:lnTo>
                    <a:pt x="83526" y="116731"/>
                  </a:lnTo>
                  <a:lnTo>
                    <a:pt x="99234" y="42334"/>
                  </a:lnTo>
                  <a:close/>
                  <a:moveTo>
                    <a:pt x="71060" y="83835"/>
                  </a:moveTo>
                  <a:cubicBezTo>
                    <a:pt x="66572" y="104079"/>
                    <a:pt x="42387" y="104079"/>
                    <a:pt x="38896" y="104079"/>
                  </a:cubicBezTo>
                  <a:cubicBezTo>
                    <a:pt x="26430" y="104079"/>
                    <a:pt x="18701" y="98512"/>
                    <a:pt x="18701" y="90414"/>
                  </a:cubicBezTo>
                  <a:cubicBezTo>
                    <a:pt x="18701" y="70170"/>
                    <a:pt x="62832" y="68145"/>
                    <a:pt x="74301" y="67639"/>
                  </a:cubicBezTo>
                  <a:lnTo>
                    <a:pt x="71060" y="83835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1D054D3-B723-D2A5-5060-E496ED78CDF1}"/>
                </a:ext>
              </a:extLst>
            </p:cNvPr>
            <p:cNvSpPr/>
            <p:nvPr>
              <p:custDataLst>
                <p:tags r:id="rId87"/>
              </p:custDataLst>
            </p:nvPr>
          </p:nvSpPr>
          <p:spPr>
            <a:xfrm>
              <a:off x="7620538" y="4834042"/>
              <a:ext cx="41538" cy="121515"/>
            </a:xfrm>
            <a:custGeom>
              <a:avLst/>
              <a:gdLst>
                <a:gd name="connsiteX0" fmla="*/ 41793 w 41538"/>
                <a:gd name="connsiteY0" fmla="*/ 76 h 121515"/>
                <a:gd name="connsiteX1" fmla="*/ 24166 w 41538"/>
                <a:gd name="connsiteY1" fmla="*/ 76 h 121515"/>
                <a:gd name="connsiteX2" fmla="*/ 20326 w 41538"/>
                <a:gd name="connsiteY2" fmla="*/ 17967 h 121515"/>
                <a:gd name="connsiteX3" fmla="*/ 37954 w 41538"/>
                <a:gd name="connsiteY3" fmla="*/ 17967 h 121515"/>
                <a:gd name="connsiteX4" fmla="*/ 41793 w 41538"/>
                <a:gd name="connsiteY4" fmla="*/ 76 h 121515"/>
                <a:gd name="connsiteX5" fmla="*/ 255 w 41538"/>
                <a:gd name="connsiteY5" fmla="*/ 121591 h 121515"/>
                <a:gd name="connsiteX6" fmla="*/ 14916 w 41538"/>
                <a:gd name="connsiteY6" fmla="*/ 121591 h 121515"/>
                <a:gd name="connsiteX7" fmla="*/ 31322 w 41538"/>
                <a:gd name="connsiteY7" fmla="*/ 42943 h 121515"/>
                <a:gd name="connsiteX8" fmla="*/ 16661 w 41538"/>
                <a:gd name="connsiteY8" fmla="*/ 42943 h 121515"/>
                <a:gd name="connsiteX9" fmla="*/ 255 w 41538"/>
                <a:gd name="connsiteY9" fmla="*/ 121591 h 12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538" h="121515">
                  <a:moveTo>
                    <a:pt x="41793" y="76"/>
                  </a:moveTo>
                  <a:lnTo>
                    <a:pt x="24166" y="76"/>
                  </a:lnTo>
                  <a:lnTo>
                    <a:pt x="20326" y="17967"/>
                  </a:lnTo>
                  <a:lnTo>
                    <a:pt x="37954" y="17967"/>
                  </a:lnTo>
                  <a:lnTo>
                    <a:pt x="41793" y="76"/>
                  </a:lnTo>
                  <a:close/>
                  <a:moveTo>
                    <a:pt x="255" y="121591"/>
                  </a:moveTo>
                  <a:lnTo>
                    <a:pt x="14916" y="121591"/>
                  </a:lnTo>
                  <a:lnTo>
                    <a:pt x="31322" y="42943"/>
                  </a:lnTo>
                  <a:lnTo>
                    <a:pt x="16661" y="42943"/>
                  </a:lnTo>
                  <a:lnTo>
                    <a:pt x="255" y="121591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AC7AED0D-8C0D-7D3F-2117-2F5258F22293}"/>
                </a:ext>
              </a:extLst>
            </p:cNvPr>
            <p:cNvSpPr/>
            <p:nvPr>
              <p:custDataLst>
                <p:tags r:id="rId88"/>
              </p:custDataLst>
            </p:nvPr>
          </p:nvSpPr>
          <p:spPr>
            <a:xfrm>
              <a:off x="7632664" y="4834042"/>
              <a:ext cx="77491" cy="157650"/>
            </a:xfrm>
            <a:custGeom>
              <a:avLst/>
              <a:gdLst>
                <a:gd name="connsiteX0" fmla="*/ 77749 w 77491"/>
                <a:gd name="connsiteY0" fmla="*/ 76 h 157650"/>
                <a:gd name="connsiteX1" fmla="*/ 60121 w 77491"/>
                <a:gd name="connsiteY1" fmla="*/ 76 h 157650"/>
                <a:gd name="connsiteX2" fmla="*/ 56281 w 77491"/>
                <a:gd name="connsiteY2" fmla="*/ 17967 h 157650"/>
                <a:gd name="connsiteX3" fmla="*/ 73909 w 77491"/>
                <a:gd name="connsiteY3" fmla="*/ 17967 h 157650"/>
                <a:gd name="connsiteX4" fmla="*/ 77749 w 77491"/>
                <a:gd name="connsiteY4" fmla="*/ 76 h 157650"/>
                <a:gd name="connsiteX5" fmla="*/ 34988 w 77491"/>
                <a:gd name="connsiteY5" fmla="*/ 133814 h 157650"/>
                <a:gd name="connsiteX6" fmla="*/ 18583 w 77491"/>
                <a:gd name="connsiteY6" fmla="*/ 145328 h 157650"/>
                <a:gd name="connsiteX7" fmla="*/ 5667 w 77491"/>
                <a:gd name="connsiteY7" fmla="*/ 140013 h 157650"/>
                <a:gd name="connsiteX8" fmla="*/ 1129 w 77491"/>
                <a:gd name="connsiteY8" fmla="*/ 149402 h 157650"/>
                <a:gd name="connsiteX9" fmla="*/ 257 w 77491"/>
                <a:gd name="connsiteY9" fmla="*/ 151350 h 157650"/>
                <a:gd name="connsiteX10" fmla="*/ 21201 w 77491"/>
                <a:gd name="connsiteY10" fmla="*/ 157727 h 157650"/>
                <a:gd name="connsiteX11" fmla="*/ 49824 w 77491"/>
                <a:gd name="connsiteY11" fmla="*/ 132928 h 157650"/>
                <a:gd name="connsiteX12" fmla="*/ 68673 w 77491"/>
                <a:gd name="connsiteY12" fmla="*/ 42943 h 157650"/>
                <a:gd name="connsiteX13" fmla="*/ 54012 w 77491"/>
                <a:gd name="connsiteY13" fmla="*/ 42943 h 157650"/>
                <a:gd name="connsiteX14" fmla="*/ 34988 w 77491"/>
                <a:gd name="connsiteY14" fmla="*/ 133814 h 15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7491" h="157650">
                  <a:moveTo>
                    <a:pt x="77749" y="76"/>
                  </a:moveTo>
                  <a:lnTo>
                    <a:pt x="60121" y="76"/>
                  </a:lnTo>
                  <a:lnTo>
                    <a:pt x="56281" y="17967"/>
                  </a:lnTo>
                  <a:lnTo>
                    <a:pt x="73909" y="17967"/>
                  </a:lnTo>
                  <a:lnTo>
                    <a:pt x="77749" y="76"/>
                  </a:lnTo>
                  <a:close/>
                  <a:moveTo>
                    <a:pt x="34988" y="133814"/>
                  </a:moveTo>
                  <a:cubicBezTo>
                    <a:pt x="32545" y="145328"/>
                    <a:pt x="20328" y="145328"/>
                    <a:pt x="18583" y="145328"/>
                  </a:cubicBezTo>
                  <a:cubicBezTo>
                    <a:pt x="11950" y="145328"/>
                    <a:pt x="7762" y="142493"/>
                    <a:pt x="5667" y="140013"/>
                  </a:cubicBezTo>
                  <a:lnTo>
                    <a:pt x="1129" y="149402"/>
                  </a:lnTo>
                  <a:cubicBezTo>
                    <a:pt x="431" y="150819"/>
                    <a:pt x="257" y="151173"/>
                    <a:pt x="257" y="151350"/>
                  </a:cubicBezTo>
                  <a:cubicBezTo>
                    <a:pt x="257" y="152413"/>
                    <a:pt x="9856" y="157727"/>
                    <a:pt x="21201" y="157727"/>
                  </a:cubicBezTo>
                  <a:cubicBezTo>
                    <a:pt x="34639" y="157727"/>
                    <a:pt x="46857" y="146745"/>
                    <a:pt x="49824" y="132928"/>
                  </a:cubicBezTo>
                  <a:lnTo>
                    <a:pt x="68673" y="42943"/>
                  </a:lnTo>
                  <a:lnTo>
                    <a:pt x="54012" y="42943"/>
                  </a:lnTo>
                  <a:lnTo>
                    <a:pt x="34988" y="133814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5F44D6D5-51FE-D37E-1FC4-D3B8CBC9311F}"/>
                </a:ext>
              </a:extLst>
            </p:cNvPr>
            <p:cNvSpPr/>
            <p:nvPr>
              <p:custDataLst>
                <p:tags r:id="rId89"/>
              </p:custDataLst>
            </p:nvPr>
          </p:nvSpPr>
          <p:spPr>
            <a:xfrm>
              <a:off x="7728002" y="4805245"/>
              <a:ext cx="134139" cy="112354"/>
            </a:xfrm>
            <a:custGeom>
              <a:avLst/>
              <a:gdLst>
                <a:gd name="connsiteX0" fmla="*/ 77303 w 134139"/>
                <a:gd name="connsiteY0" fmla="*/ 54481 h 112354"/>
                <a:gd name="connsiteX1" fmla="*/ 134399 w 134139"/>
                <a:gd name="connsiteY1" fmla="*/ 75 h 112354"/>
                <a:gd name="connsiteX2" fmla="*/ 113705 w 134139"/>
                <a:gd name="connsiteY2" fmla="*/ 75 h 112354"/>
                <a:gd name="connsiteX3" fmla="*/ 71818 w 134139"/>
                <a:gd name="connsiteY3" fmla="*/ 41828 h 112354"/>
                <a:gd name="connsiteX4" fmla="*/ 45887 w 134139"/>
                <a:gd name="connsiteY4" fmla="*/ 75 h 112354"/>
                <a:gd name="connsiteX5" fmla="*/ 25193 w 134139"/>
                <a:gd name="connsiteY5" fmla="*/ 75 h 112354"/>
                <a:gd name="connsiteX6" fmla="*/ 60847 w 134139"/>
                <a:gd name="connsiteY6" fmla="*/ 54481 h 112354"/>
                <a:gd name="connsiteX7" fmla="*/ 260 w 134139"/>
                <a:gd name="connsiteY7" fmla="*/ 112429 h 112354"/>
                <a:gd name="connsiteX8" fmla="*/ 20705 w 134139"/>
                <a:gd name="connsiteY8" fmla="*/ 112429 h 112354"/>
                <a:gd name="connsiteX9" fmla="*/ 66831 w 134139"/>
                <a:gd name="connsiteY9" fmla="*/ 64856 h 112354"/>
                <a:gd name="connsiteX10" fmla="*/ 94257 w 134139"/>
                <a:gd name="connsiteY10" fmla="*/ 112429 h 112354"/>
                <a:gd name="connsiteX11" fmla="*/ 114952 w 134139"/>
                <a:gd name="connsiteY11" fmla="*/ 112429 h 112354"/>
                <a:gd name="connsiteX12" fmla="*/ 77303 w 134139"/>
                <a:gd name="connsiteY12" fmla="*/ 54481 h 112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139" h="112354">
                  <a:moveTo>
                    <a:pt x="77303" y="54481"/>
                  </a:moveTo>
                  <a:lnTo>
                    <a:pt x="134399" y="75"/>
                  </a:lnTo>
                  <a:lnTo>
                    <a:pt x="113705" y="75"/>
                  </a:lnTo>
                  <a:lnTo>
                    <a:pt x="71818" y="41828"/>
                  </a:lnTo>
                  <a:lnTo>
                    <a:pt x="45887" y="75"/>
                  </a:lnTo>
                  <a:lnTo>
                    <a:pt x="25193" y="75"/>
                  </a:lnTo>
                  <a:lnTo>
                    <a:pt x="60847" y="54481"/>
                  </a:lnTo>
                  <a:lnTo>
                    <a:pt x="260" y="112429"/>
                  </a:lnTo>
                  <a:lnTo>
                    <a:pt x="20705" y="112429"/>
                  </a:lnTo>
                  <a:lnTo>
                    <a:pt x="66831" y="64856"/>
                  </a:lnTo>
                  <a:lnTo>
                    <a:pt x="94257" y="112429"/>
                  </a:lnTo>
                  <a:lnTo>
                    <a:pt x="114952" y="112429"/>
                  </a:lnTo>
                  <a:lnTo>
                    <a:pt x="77303" y="54481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A8A5BD2A-0257-69A6-93DF-944989C56C19}"/>
                </a:ext>
              </a:extLst>
            </p:cNvPr>
            <p:cNvSpPr/>
            <p:nvPr>
              <p:custDataLst>
                <p:tags r:id="rId90"/>
              </p:custDataLst>
            </p:nvPr>
          </p:nvSpPr>
          <p:spPr>
            <a:xfrm>
              <a:off x="7825518" y="4834042"/>
              <a:ext cx="77491" cy="157650"/>
            </a:xfrm>
            <a:custGeom>
              <a:avLst/>
              <a:gdLst>
                <a:gd name="connsiteX0" fmla="*/ 77756 w 77491"/>
                <a:gd name="connsiteY0" fmla="*/ 76 h 157650"/>
                <a:gd name="connsiteX1" fmla="*/ 60129 w 77491"/>
                <a:gd name="connsiteY1" fmla="*/ 76 h 157650"/>
                <a:gd name="connsiteX2" fmla="*/ 56289 w 77491"/>
                <a:gd name="connsiteY2" fmla="*/ 17967 h 157650"/>
                <a:gd name="connsiteX3" fmla="*/ 73917 w 77491"/>
                <a:gd name="connsiteY3" fmla="*/ 17967 h 157650"/>
                <a:gd name="connsiteX4" fmla="*/ 77756 w 77491"/>
                <a:gd name="connsiteY4" fmla="*/ 76 h 157650"/>
                <a:gd name="connsiteX5" fmla="*/ 34996 w 77491"/>
                <a:gd name="connsiteY5" fmla="*/ 133814 h 157650"/>
                <a:gd name="connsiteX6" fmla="*/ 18590 w 77491"/>
                <a:gd name="connsiteY6" fmla="*/ 145328 h 157650"/>
                <a:gd name="connsiteX7" fmla="*/ 5675 w 77491"/>
                <a:gd name="connsiteY7" fmla="*/ 140013 h 157650"/>
                <a:gd name="connsiteX8" fmla="*/ 1137 w 77491"/>
                <a:gd name="connsiteY8" fmla="*/ 149402 h 157650"/>
                <a:gd name="connsiteX9" fmla="*/ 265 w 77491"/>
                <a:gd name="connsiteY9" fmla="*/ 151350 h 157650"/>
                <a:gd name="connsiteX10" fmla="*/ 21208 w 77491"/>
                <a:gd name="connsiteY10" fmla="*/ 157727 h 157650"/>
                <a:gd name="connsiteX11" fmla="*/ 49831 w 77491"/>
                <a:gd name="connsiteY11" fmla="*/ 132928 h 157650"/>
                <a:gd name="connsiteX12" fmla="*/ 68681 w 77491"/>
                <a:gd name="connsiteY12" fmla="*/ 42943 h 157650"/>
                <a:gd name="connsiteX13" fmla="*/ 54020 w 77491"/>
                <a:gd name="connsiteY13" fmla="*/ 42943 h 157650"/>
                <a:gd name="connsiteX14" fmla="*/ 34996 w 77491"/>
                <a:gd name="connsiteY14" fmla="*/ 133814 h 15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7491" h="157650">
                  <a:moveTo>
                    <a:pt x="77756" y="76"/>
                  </a:moveTo>
                  <a:lnTo>
                    <a:pt x="60129" y="76"/>
                  </a:lnTo>
                  <a:lnTo>
                    <a:pt x="56289" y="17967"/>
                  </a:lnTo>
                  <a:lnTo>
                    <a:pt x="73917" y="17967"/>
                  </a:lnTo>
                  <a:lnTo>
                    <a:pt x="77756" y="76"/>
                  </a:lnTo>
                  <a:close/>
                  <a:moveTo>
                    <a:pt x="34996" y="133814"/>
                  </a:moveTo>
                  <a:cubicBezTo>
                    <a:pt x="32553" y="145328"/>
                    <a:pt x="20336" y="145328"/>
                    <a:pt x="18590" y="145328"/>
                  </a:cubicBezTo>
                  <a:cubicBezTo>
                    <a:pt x="11958" y="145328"/>
                    <a:pt x="7769" y="142493"/>
                    <a:pt x="5675" y="140013"/>
                  </a:cubicBezTo>
                  <a:lnTo>
                    <a:pt x="1137" y="149402"/>
                  </a:lnTo>
                  <a:cubicBezTo>
                    <a:pt x="439" y="150819"/>
                    <a:pt x="265" y="151173"/>
                    <a:pt x="265" y="151350"/>
                  </a:cubicBezTo>
                  <a:cubicBezTo>
                    <a:pt x="265" y="152413"/>
                    <a:pt x="9864" y="157727"/>
                    <a:pt x="21208" y="157727"/>
                  </a:cubicBezTo>
                  <a:cubicBezTo>
                    <a:pt x="34647" y="157727"/>
                    <a:pt x="46864" y="146745"/>
                    <a:pt x="49831" y="132928"/>
                  </a:cubicBezTo>
                  <a:lnTo>
                    <a:pt x="68681" y="42943"/>
                  </a:lnTo>
                  <a:lnTo>
                    <a:pt x="54020" y="42943"/>
                  </a:lnTo>
                  <a:lnTo>
                    <a:pt x="34996" y="133814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</p:grpSp>
      <p:grpSp>
        <p:nvGrpSpPr>
          <p:cNvPr id="527" name="Group 526" descr="\documentclass{article}&#10;\usepackage{amsmath}&#10;\usepackage{amssymb}&#10;\usepackage[cm]{sfmath}&#10;\usepackage{bbold}&#10;\pagestyle{empty}&#10;&#10;\DeclareMathOperator{\argmin}{argmin}&#10;&#10;&#10;\begin{document}&#10;&#10;$$&#10;\frac{\partial p_i}{\partial x_j} = a_{ij}&#10;$$&#10;&#10;&#10;\end{document}" title="IguanaTex Vector Display">
            <a:extLst>
              <a:ext uri="{FF2B5EF4-FFF2-40B4-BE49-F238E27FC236}">
                <a16:creationId xmlns:a16="http://schemas.microsoft.com/office/drawing/2014/main" id="{F3281DDD-797F-255A-3696-7A3D10B56C91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1596390" y="3977809"/>
            <a:ext cx="924417" cy="600048"/>
            <a:chOff x="6540844" y="5474872"/>
            <a:chExt cx="924417" cy="600048"/>
          </a:xfrm>
        </p:grpSpPr>
        <p:sp>
          <p:nvSpPr>
            <p:cNvPr id="516" name="Freeform 515">
              <a:extLst>
                <a:ext uri="{FF2B5EF4-FFF2-40B4-BE49-F238E27FC236}">
                  <a16:creationId xmlns:a16="http://schemas.microsoft.com/office/drawing/2014/main" id="{ED46B0CB-BA66-28A4-8D68-982B1D260E37}"/>
                </a:ext>
              </a:extLst>
            </p:cNvPr>
            <p:cNvSpPr/>
            <p:nvPr>
              <p:custDataLst>
                <p:tags r:id="rId67"/>
              </p:custDataLst>
            </p:nvPr>
          </p:nvSpPr>
          <p:spPr>
            <a:xfrm>
              <a:off x="6550700" y="5474872"/>
              <a:ext cx="129602" cy="186751"/>
            </a:xfrm>
            <a:custGeom>
              <a:avLst/>
              <a:gdLst>
                <a:gd name="connsiteX0" fmla="*/ 104439 w 129602"/>
                <a:gd name="connsiteY0" fmla="*/ 95471 h 186751"/>
                <a:gd name="connsiteX1" fmla="*/ 72654 w 129602"/>
                <a:gd name="connsiteY1" fmla="*/ 65611 h 186751"/>
                <a:gd name="connsiteX2" fmla="*/ 22390 w 129602"/>
                <a:gd name="connsiteY2" fmla="*/ 89398 h 186751"/>
                <a:gd name="connsiteX3" fmla="*/ 215 w 129602"/>
                <a:gd name="connsiteY3" fmla="*/ 141779 h 186751"/>
                <a:gd name="connsiteX4" fmla="*/ 45551 w 129602"/>
                <a:gd name="connsiteY4" fmla="*/ 186822 h 186751"/>
                <a:gd name="connsiteX5" fmla="*/ 129817 w 129602"/>
                <a:gd name="connsiteY5" fmla="*/ 65611 h 186751"/>
                <a:gd name="connsiteX6" fmla="*/ 76597 w 129602"/>
                <a:gd name="connsiteY6" fmla="*/ 71 h 186751"/>
                <a:gd name="connsiteX7" fmla="*/ 29536 w 129602"/>
                <a:gd name="connsiteY7" fmla="*/ 40053 h 186751"/>
                <a:gd name="connsiteX8" fmla="*/ 38899 w 129602"/>
                <a:gd name="connsiteY8" fmla="*/ 48910 h 186751"/>
                <a:gd name="connsiteX9" fmla="*/ 52204 w 129602"/>
                <a:gd name="connsiteY9" fmla="*/ 35498 h 186751"/>
                <a:gd name="connsiteX10" fmla="*/ 40623 w 129602"/>
                <a:gd name="connsiteY10" fmla="*/ 26641 h 186751"/>
                <a:gd name="connsiteX11" fmla="*/ 76104 w 129602"/>
                <a:gd name="connsiteY11" fmla="*/ 6397 h 186751"/>
                <a:gd name="connsiteX12" fmla="*/ 111338 w 129602"/>
                <a:gd name="connsiteY12" fmla="*/ 52199 h 186751"/>
                <a:gd name="connsiteX13" fmla="*/ 104685 w 129602"/>
                <a:gd name="connsiteY13" fmla="*/ 95471 h 186751"/>
                <a:gd name="connsiteX14" fmla="*/ 104439 w 129602"/>
                <a:gd name="connsiteY14" fmla="*/ 95471 h 186751"/>
                <a:gd name="connsiteX15" fmla="*/ 46290 w 129602"/>
                <a:gd name="connsiteY15" fmla="*/ 179737 h 186751"/>
                <a:gd name="connsiteX16" fmla="*/ 19187 w 129602"/>
                <a:gd name="connsiteY16" fmla="*/ 151142 h 186751"/>
                <a:gd name="connsiteX17" fmla="*/ 35449 w 129602"/>
                <a:gd name="connsiteY17" fmla="*/ 93700 h 186751"/>
                <a:gd name="connsiteX18" fmla="*/ 72654 w 129602"/>
                <a:gd name="connsiteY18" fmla="*/ 71178 h 186751"/>
                <a:gd name="connsiteX19" fmla="*/ 100004 w 129602"/>
                <a:gd name="connsiteY19" fmla="*/ 104581 h 186751"/>
                <a:gd name="connsiteX20" fmla="*/ 46290 w 129602"/>
                <a:gd name="connsiteY20" fmla="*/ 179737 h 18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9602" h="186751">
                  <a:moveTo>
                    <a:pt x="104439" y="95471"/>
                  </a:moveTo>
                  <a:cubicBezTo>
                    <a:pt x="101975" y="79782"/>
                    <a:pt x="91873" y="65611"/>
                    <a:pt x="72654" y="65611"/>
                  </a:cubicBezTo>
                  <a:cubicBezTo>
                    <a:pt x="57624" y="65611"/>
                    <a:pt x="41609" y="69660"/>
                    <a:pt x="22390" y="89398"/>
                  </a:cubicBezTo>
                  <a:cubicBezTo>
                    <a:pt x="1940" y="110401"/>
                    <a:pt x="215" y="133935"/>
                    <a:pt x="215" y="141779"/>
                  </a:cubicBezTo>
                  <a:cubicBezTo>
                    <a:pt x="215" y="157468"/>
                    <a:pt x="11056" y="186822"/>
                    <a:pt x="45551" y="186822"/>
                  </a:cubicBezTo>
                  <a:cubicBezTo>
                    <a:pt x="104193" y="186822"/>
                    <a:pt x="129817" y="101797"/>
                    <a:pt x="129817" y="65611"/>
                  </a:cubicBezTo>
                  <a:cubicBezTo>
                    <a:pt x="129817" y="25376"/>
                    <a:pt x="106903" y="71"/>
                    <a:pt x="76597" y="71"/>
                  </a:cubicBezTo>
                  <a:cubicBezTo>
                    <a:pt x="40870" y="71"/>
                    <a:pt x="29536" y="32967"/>
                    <a:pt x="29536" y="40053"/>
                  </a:cubicBezTo>
                  <a:cubicBezTo>
                    <a:pt x="29536" y="43595"/>
                    <a:pt x="31507" y="48910"/>
                    <a:pt x="38899" y="48910"/>
                  </a:cubicBezTo>
                  <a:cubicBezTo>
                    <a:pt x="47030" y="48910"/>
                    <a:pt x="52204" y="41318"/>
                    <a:pt x="52204" y="35498"/>
                  </a:cubicBezTo>
                  <a:cubicBezTo>
                    <a:pt x="52204" y="26641"/>
                    <a:pt x="44566" y="26641"/>
                    <a:pt x="40623" y="26641"/>
                  </a:cubicBezTo>
                  <a:cubicBezTo>
                    <a:pt x="51465" y="7915"/>
                    <a:pt x="68958" y="6397"/>
                    <a:pt x="76104" y="6397"/>
                  </a:cubicBezTo>
                  <a:cubicBezTo>
                    <a:pt x="94090" y="6397"/>
                    <a:pt x="111338" y="19556"/>
                    <a:pt x="111338" y="52199"/>
                  </a:cubicBezTo>
                  <a:cubicBezTo>
                    <a:pt x="111338" y="62068"/>
                    <a:pt x="109860" y="74974"/>
                    <a:pt x="104685" y="95471"/>
                  </a:cubicBezTo>
                  <a:lnTo>
                    <a:pt x="104439" y="95471"/>
                  </a:lnTo>
                  <a:close/>
                  <a:moveTo>
                    <a:pt x="46290" y="179737"/>
                  </a:moveTo>
                  <a:cubicBezTo>
                    <a:pt x="19187" y="179737"/>
                    <a:pt x="19187" y="153673"/>
                    <a:pt x="19187" y="151142"/>
                  </a:cubicBezTo>
                  <a:cubicBezTo>
                    <a:pt x="19187" y="144310"/>
                    <a:pt x="25347" y="108883"/>
                    <a:pt x="35449" y="93700"/>
                  </a:cubicBezTo>
                  <a:cubicBezTo>
                    <a:pt x="45305" y="79276"/>
                    <a:pt x="57378" y="71178"/>
                    <a:pt x="72654" y="71178"/>
                  </a:cubicBezTo>
                  <a:cubicBezTo>
                    <a:pt x="99511" y="71178"/>
                    <a:pt x="100004" y="99520"/>
                    <a:pt x="100004" y="104581"/>
                  </a:cubicBezTo>
                  <a:cubicBezTo>
                    <a:pt x="100004" y="122800"/>
                    <a:pt x="84235" y="179737"/>
                    <a:pt x="46290" y="179737"/>
                  </a:cubicBez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517" name="Freeform 516">
              <a:extLst>
                <a:ext uri="{FF2B5EF4-FFF2-40B4-BE49-F238E27FC236}">
                  <a16:creationId xmlns:a16="http://schemas.microsoft.com/office/drawing/2014/main" id="{DB157EF9-7E1F-B6F1-E56A-AFFAFBBF1EC0}"/>
                </a:ext>
              </a:extLst>
            </p:cNvPr>
            <p:cNvSpPr/>
            <p:nvPr>
              <p:custDataLst>
                <p:tags r:id="rId68"/>
              </p:custDataLst>
            </p:nvPr>
          </p:nvSpPr>
          <p:spPr>
            <a:xfrm>
              <a:off x="6695445" y="5540918"/>
              <a:ext cx="121717" cy="164230"/>
            </a:xfrm>
            <a:custGeom>
              <a:avLst/>
              <a:gdLst>
                <a:gd name="connsiteX0" fmla="*/ 32006 w 121717"/>
                <a:gd name="connsiteY0" fmla="*/ 103569 h 164230"/>
                <a:gd name="connsiteX1" fmla="*/ 62065 w 121717"/>
                <a:gd name="connsiteY1" fmla="*/ 117992 h 164230"/>
                <a:gd name="connsiteX2" fmla="*/ 121939 w 121717"/>
                <a:gd name="connsiteY2" fmla="*/ 41065 h 164230"/>
                <a:gd name="connsiteX3" fmla="*/ 93111 w 121717"/>
                <a:gd name="connsiteY3" fmla="*/ 71 h 164230"/>
                <a:gd name="connsiteX4" fmla="*/ 49499 w 121717"/>
                <a:gd name="connsiteY4" fmla="*/ 15254 h 164230"/>
                <a:gd name="connsiteX5" fmla="*/ 51963 w 121717"/>
                <a:gd name="connsiteY5" fmla="*/ 2854 h 164230"/>
                <a:gd name="connsiteX6" fmla="*/ 33484 w 121717"/>
                <a:gd name="connsiteY6" fmla="*/ 2854 h 164230"/>
                <a:gd name="connsiteX7" fmla="*/ 221 w 121717"/>
                <a:gd name="connsiteY7" fmla="*/ 164301 h 164230"/>
                <a:gd name="connsiteX8" fmla="*/ 19440 w 121717"/>
                <a:gd name="connsiteY8" fmla="*/ 164301 h 164230"/>
                <a:gd name="connsiteX9" fmla="*/ 32006 w 121717"/>
                <a:gd name="connsiteY9" fmla="*/ 103569 h 164230"/>
                <a:gd name="connsiteX10" fmla="*/ 46296 w 121717"/>
                <a:gd name="connsiteY10" fmla="*/ 34739 h 164230"/>
                <a:gd name="connsiteX11" fmla="*/ 50485 w 121717"/>
                <a:gd name="connsiteY11" fmla="*/ 27147 h 164230"/>
                <a:gd name="connsiteX12" fmla="*/ 76110 w 121717"/>
                <a:gd name="connsiteY12" fmla="*/ 16266 h 164230"/>
                <a:gd name="connsiteX13" fmla="*/ 101981 w 121717"/>
                <a:gd name="connsiteY13" fmla="*/ 48150 h 164230"/>
                <a:gd name="connsiteX14" fmla="*/ 55906 w 121717"/>
                <a:gd name="connsiteY14" fmla="*/ 102556 h 164230"/>
                <a:gd name="connsiteX15" fmla="*/ 35701 w 121717"/>
                <a:gd name="connsiteY15" fmla="*/ 85855 h 164230"/>
                <a:gd name="connsiteX16" fmla="*/ 36441 w 121717"/>
                <a:gd name="connsiteY16" fmla="*/ 82312 h 164230"/>
                <a:gd name="connsiteX17" fmla="*/ 46296 w 121717"/>
                <a:gd name="connsiteY17" fmla="*/ 34739 h 16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717" h="164230">
                  <a:moveTo>
                    <a:pt x="32006" y="103569"/>
                  </a:moveTo>
                  <a:cubicBezTo>
                    <a:pt x="35701" y="107870"/>
                    <a:pt x="44572" y="117992"/>
                    <a:pt x="62065" y="117992"/>
                  </a:cubicBezTo>
                  <a:cubicBezTo>
                    <a:pt x="91140" y="117992"/>
                    <a:pt x="121939" y="83071"/>
                    <a:pt x="121939" y="41065"/>
                  </a:cubicBezTo>
                  <a:cubicBezTo>
                    <a:pt x="121939" y="19556"/>
                    <a:pt x="112576" y="71"/>
                    <a:pt x="93111" y="71"/>
                  </a:cubicBezTo>
                  <a:cubicBezTo>
                    <a:pt x="77834" y="71"/>
                    <a:pt x="61080" y="6397"/>
                    <a:pt x="49499" y="15254"/>
                  </a:cubicBezTo>
                  <a:lnTo>
                    <a:pt x="51963" y="2854"/>
                  </a:lnTo>
                  <a:lnTo>
                    <a:pt x="33484" y="2854"/>
                  </a:lnTo>
                  <a:lnTo>
                    <a:pt x="221" y="164301"/>
                  </a:lnTo>
                  <a:lnTo>
                    <a:pt x="19440" y="164301"/>
                  </a:lnTo>
                  <a:lnTo>
                    <a:pt x="32006" y="103569"/>
                  </a:lnTo>
                  <a:close/>
                  <a:moveTo>
                    <a:pt x="46296" y="34739"/>
                  </a:moveTo>
                  <a:cubicBezTo>
                    <a:pt x="47282" y="30437"/>
                    <a:pt x="47528" y="30184"/>
                    <a:pt x="50485" y="27147"/>
                  </a:cubicBezTo>
                  <a:cubicBezTo>
                    <a:pt x="61326" y="17531"/>
                    <a:pt x="71182" y="16266"/>
                    <a:pt x="76110" y="16266"/>
                  </a:cubicBezTo>
                  <a:cubicBezTo>
                    <a:pt x="91386" y="16266"/>
                    <a:pt x="101981" y="29172"/>
                    <a:pt x="101981" y="48150"/>
                  </a:cubicBezTo>
                  <a:cubicBezTo>
                    <a:pt x="101981" y="76745"/>
                    <a:pt x="78574" y="102556"/>
                    <a:pt x="55906" y="102556"/>
                  </a:cubicBezTo>
                  <a:cubicBezTo>
                    <a:pt x="39151" y="102556"/>
                    <a:pt x="35701" y="86867"/>
                    <a:pt x="35701" y="85855"/>
                  </a:cubicBezTo>
                  <a:cubicBezTo>
                    <a:pt x="35701" y="85602"/>
                    <a:pt x="36441" y="82818"/>
                    <a:pt x="36441" y="82312"/>
                  </a:cubicBezTo>
                  <a:lnTo>
                    <a:pt x="46296" y="34739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B69D8B6E-94EA-3D3E-A2D1-AE6629DF049E}"/>
                </a:ext>
              </a:extLst>
            </p:cNvPr>
            <p:cNvSpPr/>
            <p:nvPr>
              <p:custDataLst>
                <p:tags r:id="rId69"/>
              </p:custDataLst>
            </p:nvPr>
          </p:nvSpPr>
          <p:spPr>
            <a:xfrm>
              <a:off x="6827133" y="5572498"/>
              <a:ext cx="41048" cy="121515"/>
            </a:xfrm>
            <a:custGeom>
              <a:avLst/>
              <a:gdLst>
                <a:gd name="connsiteX0" fmla="*/ 41275 w 41048"/>
                <a:gd name="connsiteY0" fmla="*/ 72 h 121515"/>
                <a:gd name="connsiteX1" fmla="*/ 23855 w 41048"/>
                <a:gd name="connsiteY1" fmla="*/ 72 h 121515"/>
                <a:gd name="connsiteX2" fmla="*/ 20061 w 41048"/>
                <a:gd name="connsiteY2" fmla="*/ 17963 h 121515"/>
                <a:gd name="connsiteX3" fmla="*/ 37481 w 41048"/>
                <a:gd name="connsiteY3" fmla="*/ 17963 h 121515"/>
                <a:gd name="connsiteX4" fmla="*/ 41275 w 41048"/>
                <a:gd name="connsiteY4" fmla="*/ 72 h 121515"/>
                <a:gd name="connsiteX5" fmla="*/ 226 w 41048"/>
                <a:gd name="connsiteY5" fmla="*/ 121587 h 121515"/>
                <a:gd name="connsiteX6" fmla="*/ 14714 w 41048"/>
                <a:gd name="connsiteY6" fmla="*/ 121587 h 121515"/>
                <a:gd name="connsiteX7" fmla="*/ 30927 w 41048"/>
                <a:gd name="connsiteY7" fmla="*/ 42939 h 121515"/>
                <a:gd name="connsiteX8" fmla="*/ 16439 w 41048"/>
                <a:gd name="connsiteY8" fmla="*/ 42939 h 121515"/>
                <a:gd name="connsiteX9" fmla="*/ 226 w 41048"/>
                <a:gd name="connsiteY9" fmla="*/ 121587 h 12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048" h="121515">
                  <a:moveTo>
                    <a:pt x="41275" y="72"/>
                  </a:moveTo>
                  <a:lnTo>
                    <a:pt x="23855" y="72"/>
                  </a:lnTo>
                  <a:lnTo>
                    <a:pt x="20061" y="17963"/>
                  </a:lnTo>
                  <a:lnTo>
                    <a:pt x="37481" y="17963"/>
                  </a:lnTo>
                  <a:lnTo>
                    <a:pt x="41275" y="72"/>
                  </a:lnTo>
                  <a:close/>
                  <a:moveTo>
                    <a:pt x="226" y="121587"/>
                  </a:moveTo>
                  <a:lnTo>
                    <a:pt x="14714" y="121587"/>
                  </a:lnTo>
                  <a:lnTo>
                    <a:pt x="30927" y="42939"/>
                  </a:lnTo>
                  <a:lnTo>
                    <a:pt x="16439" y="42939"/>
                  </a:lnTo>
                  <a:lnTo>
                    <a:pt x="226" y="121587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519" name="Freeform 518">
              <a:extLst>
                <a:ext uri="{FF2B5EF4-FFF2-40B4-BE49-F238E27FC236}">
                  <a16:creationId xmlns:a16="http://schemas.microsoft.com/office/drawing/2014/main" id="{E6A27058-C635-B988-53C6-DA3A24F9AE62}"/>
                </a:ext>
              </a:extLst>
            </p:cNvPr>
            <p:cNvSpPr/>
            <p:nvPr>
              <p:custDataLst>
                <p:tags r:id="rId70"/>
              </p:custDataLst>
            </p:nvPr>
          </p:nvSpPr>
          <p:spPr>
            <a:xfrm>
              <a:off x="6540844" y="5758923"/>
              <a:ext cx="344875" cy="10121"/>
            </a:xfrm>
            <a:custGeom>
              <a:avLst/>
              <a:gdLst>
                <a:gd name="connsiteX0" fmla="*/ 0 w 344875"/>
                <a:gd name="connsiteY0" fmla="*/ 0 h 10121"/>
                <a:gd name="connsiteX1" fmla="*/ 344876 w 344875"/>
                <a:gd name="connsiteY1" fmla="*/ 0 h 10121"/>
                <a:gd name="connsiteX2" fmla="*/ 344876 w 344875"/>
                <a:gd name="connsiteY2" fmla="*/ 10121 h 10121"/>
                <a:gd name="connsiteX3" fmla="*/ 0 w 344875"/>
                <a:gd name="connsiteY3" fmla="*/ 10121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875" h="10121">
                  <a:moveTo>
                    <a:pt x="0" y="0"/>
                  </a:moveTo>
                  <a:lnTo>
                    <a:pt x="344876" y="0"/>
                  </a:lnTo>
                  <a:lnTo>
                    <a:pt x="344876" y="10121"/>
                  </a:lnTo>
                  <a:lnTo>
                    <a:pt x="0" y="10121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520" name="Freeform 519">
              <a:extLst>
                <a:ext uri="{FF2B5EF4-FFF2-40B4-BE49-F238E27FC236}">
                  <a16:creationId xmlns:a16="http://schemas.microsoft.com/office/drawing/2014/main" id="{0A4D78C2-AFC4-3977-E858-5D65D53BA5A0}"/>
                </a:ext>
              </a:extLst>
            </p:cNvPr>
            <p:cNvSpPr/>
            <p:nvPr>
              <p:custDataLst>
                <p:tags r:id="rId71"/>
              </p:custDataLst>
            </p:nvPr>
          </p:nvSpPr>
          <p:spPr>
            <a:xfrm>
              <a:off x="6555598" y="5819643"/>
              <a:ext cx="129602" cy="186751"/>
            </a:xfrm>
            <a:custGeom>
              <a:avLst/>
              <a:gdLst>
                <a:gd name="connsiteX0" fmla="*/ 104439 w 129602"/>
                <a:gd name="connsiteY0" fmla="*/ 95485 h 186751"/>
                <a:gd name="connsiteX1" fmla="*/ 72655 w 129602"/>
                <a:gd name="connsiteY1" fmla="*/ 65624 h 186751"/>
                <a:gd name="connsiteX2" fmla="*/ 22391 w 129602"/>
                <a:gd name="connsiteY2" fmla="*/ 89411 h 186751"/>
                <a:gd name="connsiteX3" fmla="*/ 215 w 129602"/>
                <a:gd name="connsiteY3" fmla="*/ 141793 h 186751"/>
                <a:gd name="connsiteX4" fmla="*/ 45551 w 129602"/>
                <a:gd name="connsiteY4" fmla="*/ 186836 h 186751"/>
                <a:gd name="connsiteX5" fmla="*/ 129817 w 129602"/>
                <a:gd name="connsiteY5" fmla="*/ 65624 h 186751"/>
                <a:gd name="connsiteX6" fmla="*/ 76597 w 129602"/>
                <a:gd name="connsiteY6" fmla="*/ 84 h 186751"/>
                <a:gd name="connsiteX7" fmla="*/ 29536 w 129602"/>
                <a:gd name="connsiteY7" fmla="*/ 40066 h 186751"/>
                <a:gd name="connsiteX8" fmla="*/ 38899 w 129602"/>
                <a:gd name="connsiteY8" fmla="*/ 48923 h 186751"/>
                <a:gd name="connsiteX9" fmla="*/ 52204 w 129602"/>
                <a:gd name="connsiteY9" fmla="*/ 35511 h 186751"/>
                <a:gd name="connsiteX10" fmla="*/ 40624 w 129602"/>
                <a:gd name="connsiteY10" fmla="*/ 26655 h 186751"/>
                <a:gd name="connsiteX11" fmla="*/ 76104 w 129602"/>
                <a:gd name="connsiteY11" fmla="*/ 6411 h 186751"/>
                <a:gd name="connsiteX12" fmla="*/ 111338 w 129602"/>
                <a:gd name="connsiteY12" fmla="*/ 52213 h 186751"/>
                <a:gd name="connsiteX13" fmla="*/ 104685 w 129602"/>
                <a:gd name="connsiteY13" fmla="*/ 95485 h 186751"/>
                <a:gd name="connsiteX14" fmla="*/ 104439 w 129602"/>
                <a:gd name="connsiteY14" fmla="*/ 95485 h 186751"/>
                <a:gd name="connsiteX15" fmla="*/ 46291 w 129602"/>
                <a:gd name="connsiteY15" fmla="*/ 179751 h 186751"/>
                <a:gd name="connsiteX16" fmla="*/ 19188 w 129602"/>
                <a:gd name="connsiteY16" fmla="*/ 151156 h 186751"/>
                <a:gd name="connsiteX17" fmla="*/ 35449 w 129602"/>
                <a:gd name="connsiteY17" fmla="*/ 93713 h 186751"/>
                <a:gd name="connsiteX18" fmla="*/ 72655 w 129602"/>
                <a:gd name="connsiteY18" fmla="*/ 71192 h 186751"/>
                <a:gd name="connsiteX19" fmla="*/ 100004 w 129602"/>
                <a:gd name="connsiteY19" fmla="*/ 104594 h 186751"/>
                <a:gd name="connsiteX20" fmla="*/ 46291 w 129602"/>
                <a:gd name="connsiteY20" fmla="*/ 179751 h 18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9602" h="186751">
                  <a:moveTo>
                    <a:pt x="104439" y="95485"/>
                  </a:moveTo>
                  <a:cubicBezTo>
                    <a:pt x="101975" y="79795"/>
                    <a:pt x="91873" y="65624"/>
                    <a:pt x="72655" y="65624"/>
                  </a:cubicBezTo>
                  <a:cubicBezTo>
                    <a:pt x="57625" y="65624"/>
                    <a:pt x="41609" y="69673"/>
                    <a:pt x="22391" y="89411"/>
                  </a:cubicBezTo>
                  <a:cubicBezTo>
                    <a:pt x="1940" y="110415"/>
                    <a:pt x="215" y="133948"/>
                    <a:pt x="215" y="141793"/>
                  </a:cubicBezTo>
                  <a:cubicBezTo>
                    <a:pt x="215" y="157482"/>
                    <a:pt x="11057" y="186836"/>
                    <a:pt x="45551" y="186836"/>
                  </a:cubicBezTo>
                  <a:cubicBezTo>
                    <a:pt x="104193" y="186836"/>
                    <a:pt x="129817" y="101811"/>
                    <a:pt x="129817" y="65624"/>
                  </a:cubicBezTo>
                  <a:cubicBezTo>
                    <a:pt x="129817" y="25389"/>
                    <a:pt x="106903" y="84"/>
                    <a:pt x="76597" y="84"/>
                  </a:cubicBezTo>
                  <a:cubicBezTo>
                    <a:pt x="40870" y="84"/>
                    <a:pt x="29536" y="32981"/>
                    <a:pt x="29536" y="40066"/>
                  </a:cubicBezTo>
                  <a:cubicBezTo>
                    <a:pt x="29536" y="43609"/>
                    <a:pt x="31507" y="48923"/>
                    <a:pt x="38899" y="48923"/>
                  </a:cubicBezTo>
                  <a:cubicBezTo>
                    <a:pt x="47030" y="48923"/>
                    <a:pt x="52204" y="41332"/>
                    <a:pt x="52204" y="35511"/>
                  </a:cubicBezTo>
                  <a:cubicBezTo>
                    <a:pt x="52204" y="26655"/>
                    <a:pt x="44566" y="26655"/>
                    <a:pt x="40624" y="26655"/>
                  </a:cubicBezTo>
                  <a:cubicBezTo>
                    <a:pt x="51465" y="7929"/>
                    <a:pt x="68959" y="6411"/>
                    <a:pt x="76104" y="6411"/>
                  </a:cubicBezTo>
                  <a:cubicBezTo>
                    <a:pt x="94091" y="6411"/>
                    <a:pt x="111338" y="19569"/>
                    <a:pt x="111338" y="52213"/>
                  </a:cubicBezTo>
                  <a:cubicBezTo>
                    <a:pt x="111338" y="62082"/>
                    <a:pt x="109860" y="74987"/>
                    <a:pt x="104685" y="95485"/>
                  </a:cubicBezTo>
                  <a:lnTo>
                    <a:pt x="104439" y="95485"/>
                  </a:lnTo>
                  <a:close/>
                  <a:moveTo>
                    <a:pt x="46291" y="179751"/>
                  </a:moveTo>
                  <a:cubicBezTo>
                    <a:pt x="19188" y="179751"/>
                    <a:pt x="19188" y="153686"/>
                    <a:pt x="19188" y="151156"/>
                  </a:cubicBezTo>
                  <a:cubicBezTo>
                    <a:pt x="19188" y="144323"/>
                    <a:pt x="25347" y="108896"/>
                    <a:pt x="35449" y="93713"/>
                  </a:cubicBezTo>
                  <a:cubicBezTo>
                    <a:pt x="45305" y="79289"/>
                    <a:pt x="57378" y="71192"/>
                    <a:pt x="72655" y="71192"/>
                  </a:cubicBezTo>
                  <a:cubicBezTo>
                    <a:pt x="99511" y="71192"/>
                    <a:pt x="100004" y="99533"/>
                    <a:pt x="100004" y="104594"/>
                  </a:cubicBezTo>
                  <a:cubicBezTo>
                    <a:pt x="100004" y="122814"/>
                    <a:pt x="84235" y="179751"/>
                    <a:pt x="46291" y="179751"/>
                  </a:cubicBez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521" name="Freeform 520">
              <a:extLst>
                <a:ext uri="{FF2B5EF4-FFF2-40B4-BE49-F238E27FC236}">
                  <a16:creationId xmlns:a16="http://schemas.microsoft.com/office/drawing/2014/main" id="{801436E6-CA39-3B03-F2ED-78F9E7B31618}"/>
                </a:ext>
              </a:extLst>
            </p:cNvPr>
            <p:cNvSpPr/>
            <p:nvPr>
              <p:custDataLst>
                <p:tags r:id="rId72"/>
              </p:custDataLst>
            </p:nvPr>
          </p:nvSpPr>
          <p:spPr>
            <a:xfrm>
              <a:off x="6690241" y="5888473"/>
              <a:ext cx="132558" cy="112354"/>
            </a:xfrm>
            <a:custGeom>
              <a:avLst/>
              <a:gdLst>
                <a:gd name="connsiteX0" fmla="*/ 76356 w 132558"/>
                <a:gd name="connsiteY0" fmla="*/ 54490 h 112354"/>
                <a:gd name="connsiteX1" fmla="*/ 132780 w 132558"/>
                <a:gd name="connsiteY1" fmla="*/ 84 h 112354"/>
                <a:gd name="connsiteX2" fmla="*/ 112329 w 132558"/>
                <a:gd name="connsiteY2" fmla="*/ 84 h 112354"/>
                <a:gd name="connsiteX3" fmla="*/ 70936 w 132558"/>
                <a:gd name="connsiteY3" fmla="*/ 41838 h 112354"/>
                <a:gd name="connsiteX4" fmla="*/ 45311 w 132558"/>
                <a:gd name="connsiteY4" fmla="*/ 84 h 112354"/>
                <a:gd name="connsiteX5" fmla="*/ 24860 w 132558"/>
                <a:gd name="connsiteY5" fmla="*/ 84 h 112354"/>
                <a:gd name="connsiteX6" fmla="*/ 60094 w 132558"/>
                <a:gd name="connsiteY6" fmla="*/ 54490 h 112354"/>
                <a:gd name="connsiteX7" fmla="*/ 221 w 132558"/>
                <a:gd name="connsiteY7" fmla="*/ 112439 h 112354"/>
                <a:gd name="connsiteX8" fmla="*/ 20425 w 132558"/>
                <a:gd name="connsiteY8" fmla="*/ 112439 h 112354"/>
                <a:gd name="connsiteX9" fmla="*/ 66008 w 132558"/>
                <a:gd name="connsiteY9" fmla="*/ 64865 h 112354"/>
                <a:gd name="connsiteX10" fmla="*/ 93111 w 132558"/>
                <a:gd name="connsiteY10" fmla="*/ 112439 h 112354"/>
                <a:gd name="connsiteX11" fmla="*/ 113561 w 132558"/>
                <a:gd name="connsiteY11" fmla="*/ 112439 h 112354"/>
                <a:gd name="connsiteX12" fmla="*/ 76356 w 132558"/>
                <a:gd name="connsiteY12" fmla="*/ 54490 h 112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2558" h="112354">
                  <a:moveTo>
                    <a:pt x="76356" y="54490"/>
                  </a:moveTo>
                  <a:lnTo>
                    <a:pt x="132780" y="84"/>
                  </a:lnTo>
                  <a:lnTo>
                    <a:pt x="112329" y="84"/>
                  </a:lnTo>
                  <a:lnTo>
                    <a:pt x="70936" y="41838"/>
                  </a:lnTo>
                  <a:lnTo>
                    <a:pt x="45311" y="84"/>
                  </a:lnTo>
                  <a:lnTo>
                    <a:pt x="24860" y="84"/>
                  </a:lnTo>
                  <a:lnTo>
                    <a:pt x="60094" y="54490"/>
                  </a:lnTo>
                  <a:lnTo>
                    <a:pt x="221" y="112439"/>
                  </a:lnTo>
                  <a:lnTo>
                    <a:pt x="20425" y="112439"/>
                  </a:lnTo>
                  <a:lnTo>
                    <a:pt x="66008" y="64865"/>
                  </a:lnTo>
                  <a:lnTo>
                    <a:pt x="93111" y="112439"/>
                  </a:lnTo>
                  <a:lnTo>
                    <a:pt x="113561" y="112439"/>
                  </a:lnTo>
                  <a:lnTo>
                    <a:pt x="76356" y="54490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FB7E86B8-E87D-DE6B-FC55-BB2FC140FDC9}"/>
                </a:ext>
              </a:extLst>
            </p:cNvPr>
            <p:cNvSpPr/>
            <p:nvPr>
              <p:custDataLst>
                <p:tags r:id="rId73"/>
              </p:custDataLst>
            </p:nvPr>
          </p:nvSpPr>
          <p:spPr>
            <a:xfrm>
              <a:off x="6786608" y="5917270"/>
              <a:ext cx="76578" cy="157650"/>
            </a:xfrm>
            <a:custGeom>
              <a:avLst/>
              <a:gdLst>
                <a:gd name="connsiteX0" fmla="*/ 76804 w 76578"/>
                <a:gd name="connsiteY0" fmla="*/ 86 h 157650"/>
                <a:gd name="connsiteX1" fmla="*/ 59384 w 76578"/>
                <a:gd name="connsiteY1" fmla="*/ 86 h 157650"/>
                <a:gd name="connsiteX2" fmla="*/ 55590 w 76578"/>
                <a:gd name="connsiteY2" fmla="*/ 17976 h 157650"/>
                <a:gd name="connsiteX3" fmla="*/ 73010 w 76578"/>
                <a:gd name="connsiteY3" fmla="*/ 17976 h 157650"/>
                <a:gd name="connsiteX4" fmla="*/ 76804 w 76578"/>
                <a:gd name="connsiteY4" fmla="*/ 86 h 157650"/>
                <a:gd name="connsiteX5" fmla="*/ 34548 w 76578"/>
                <a:gd name="connsiteY5" fmla="*/ 133823 h 157650"/>
                <a:gd name="connsiteX6" fmla="*/ 18336 w 76578"/>
                <a:gd name="connsiteY6" fmla="*/ 145337 h 157650"/>
                <a:gd name="connsiteX7" fmla="*/ 5573 w 76578"/>
                <a:gd name="connsiteY7" fmla="*/ 140023 h 157650"/>
                <a:gd name="connsiteX8" fmla="*/ 1088 w 76578"/>
                <a:gd name="connsiteY8" fmla="*/ 149411 h 157650"/>
                <a:gd name="connsiteX9" fmla="*/ 226 w 76578"/>
                <a:gd name="connsiteY9" fmla="*/ 151360 h 157650"/>
                <a:gd name="connsiteX10" fmla="*/ 20923 w 76578"/>
                <a:gd name="connsiteY10" fmla="*/ 157737 h 157650"/>
                <a:gd name="connsiteX11" fmla="*/ 49209 w 76578"/>
                <a:gd name="connsiteY11" fmla="*/ 132938 h 157650"/>
                <a:gd name="connsiteX12" fmla="*/ 67836 w 76578"/>
                <a:gd name="connsiteY12" fmla="*/ 42953 h 157650"/>
                <a:gd name="connsiteX13" fmla="*/ 53348 w 76578"/>
                <a:gd name="connsiteY13" fmla="*/ 42953 h 157650"/>
                <a:gd name="connsiteX14" fmla="*/ 34548 w 76578"/>
                <a:gd name="connsiteY14" fmla="*/ 133823 h 15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578" h="157650">
                  <a:moveTo>
                    <a:pt x="76804" y="86"/>
                  </a:moveTo>
                  <a:lnTo>
                    <a:pt x="59384" y="86"/>
                  </a:lnTo>
                  <a:lnTo>
                    <a:pt x="55590" y="17976"/>
                  </a:lnTo>
                  <a:lnTo>
                    <a:pt x="73010" y="17976"/>
                  </a:lnTo>
                  <a:lnTo>
                    <a:pt x="76804" y="86"/>
                  </a:lnTo>
                  <a:close/>
                  <a:moveTo>
                    <a:pt x="34548" y="133823"/>
                  </a:moveTo>
                  <a:cubicBezTo>
                    <a:pt x="32134" y="145337"/>
                    <a:pt x="20060" y="145337"/>
                    <a:pt x="18336" y="145337"/>
                  </a:cubicBezTo>
                  <a:cubicBezTo>
                    <a:pt x="11782" y="145337"/>
                    <a:pt x="7642" y="142503"/>
                    <a:pt x="5573" y="140023"/>
                  </a:cubicBezTo>
                  <a:lnTo>
                    <a:pt x="1088" y="149411"/>
                  </a:lnTo>
                  <a:cubicBezTo>
                    <a:pt x="398" y="150828"/>
                    <a:pt x="226" y="151183"/>
                    <a:pt x="226" y="151360"/>
                  </a:cubicBezTo>
                  <a:cubicBezTo>
                    <a:pt x="226" y="152423"/>
                    <a:pt x="9712" y="157737"/>
                    <a:pt x="20923" y="157737"/>
                  </a:cubicBezTo>
                  <a:cubicBezTo>
                    <a:pt x="34203" y="157737"/>
                    <a:pt x="46276" y="146754"/>
                    <a:pt x="49209" y="132938"/>
                  </a:cubicBezTo>
                  <a:lnTo>
                    <a:pt x="67836" y="42953"/>
                  </a:lnTo>
                  <a:lnTo>
                    <a:pt x="53348" y="42953"/>
                  </a:lnTo>
                  <a:lnTo>
                    <a:pt x="34548" y="133823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523" name="Freeform 522">
              <a:extLst>
                <a:ext uri="{FF2B5EF4-FFF2-40B4-BE49-F238E27FC236}">
                  <a16:creationId xmlns:a16="http://schemas.microsoft.com/office/drawing/2014/main" id="{05404010-8494-4AF0-EAEA-D60C1C923CEE}"/>
                </a:ext>
              </a:extLst>
            </p:cNvPr>
            <p:cNvSpPr/>
            <p:nvPr>
              <p:custDataLst>
                <p:tags r:id="rId74"/>
              </p:custDataLst>
            </p:nvPr>
          </p:nvSpPr>
          <p:spPr>
            <a:xfrm>
              <a:off x="6997526" y="5733618"/>
              <a:ext cx="163850" cy="60732"/>
            </a:xfrm>
            <a:custGeom>
              <a:avLst/>
              <a:gdLst>
                <a:gd name="connsiteX0" fmla="*/ 155706 w 163850"/>
                <a:gd name="connsiteY0" fmla="*/ 10199 h 60732"/>
                <a:gd name="connsiteX1" fmla="*/ 164084 w 163850"/>
                <a:gd name="connsiteY1" fmla="*/ 5138 h 60732"/>
                <a:gd name="connsiteX2" fmla="*/ 155953 w 163850"/>
                <a:gd name="connsiteY2" fmla="*/ 77 h 60732"/>
                <a:gd name="connsiteX3" fmla="*/ 8364 w 163850"/>
                <a:gd name="connsiteY3" fmla="*/ 77 h 60732"/>
                <a:gd name="connsiteX4" fmla="*/ 233 w 163850"/>
                <a:gd name="connsiteY4" fmla="*/ 5138 h 60732"/>
                <a:gd name="connsiteX5" fmla="*/ 8610 w 163850"/>
                <a:gd name="connsiteY5" fmla="*/ 10199 h 60732"/>
                <a:gd name="connsiteX6" fmla="*/ 155706 w 163850"/>
                <a:gd name="connsiteY6" fmla="*/ 10199 h 60732"/>
                <a:gd name="connsiteX7" fmla="*/ 155953 w 163850"/>
                <a:gd name="connsiteY7" fmla="*/ 60810 h 60732"/>
                <a:gd name="connsiteX8" fmla="*/ 164084 w 163850"/>
                <a:gd name="connsiteY8" fmla="*/ 55749 h 60732"/>
                <a:gd name="connsiteX9" fmla="*/ 155706 w 163850"/>
                <a:gd name="connsiteY9" fmla="*/ 50688 h 60732"/>
                <a:gd name="connsiteX10" fmla="*/ 8610 w 163850"/>
                <a:gd name="connsiteY10" fmla="*/ 50688 h 60732"/>
                <a:gd name="connsiteX11" fmla="*/ 233 w 163850"/>
                <a:gd name="connsiteY11" fmla="*/ 55749 h 60732"/>
                <a:gd name="connsiteX12" fmla="*/ 8364 w 163850"/>
                <a:gd name="connsiteY12" fmla="*/ 60810 h 60732"/>
                <a:gd name="connsiteX13" fmla="*/ 155953 w 163850"/>
                <a:gd name="connsiteY13" fmla="*/ 60810 h 60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3850" h="60732">
                  <a:moveTo>
                    <a:pt x="155706" y="10199"/>
                  </a:moveTo>
                  <a:cubicBezTo>
                    <a:pt x="159402" y="10199"/>
                    <a:pt x="164084" y="10199"/>
                    <a:pt x="164084" y="5138"/>
                  </a:cubicBezTo>
                  <a:cubicBezTo>
                    <a:pt x="164084" y="77"/>
                    <a:pt x="159402" y="77"/>
                    <a:pt x="155953" y="77"/>
                  </a:cubicBezTo>
                  <a:lnTo>
                    <a:pt x="8364" y="77"/>
                  </a:lnTo>
                  <a:cubicBezTo>
                    <a:pt x="4915" y="77"/>
                    <a:pt x="233" y="77"/>
                    <a:pt x="233" y="5138"/>
                  </a:cubicBezTo>
                  <a:cubicBezTo>
                    <a:pt x="233" y="10199"/>
                    <a:pt x="4915" y="10199"/>
                    <a:pt x="8610" y="10199"/>
                  </a:cubicBezTo>
                  <a:lnTo>
                    <a:pt x="155706" y="10199"/>
                  </a:lnTo>
                  <a:close/>
                  <a:moveTo>
                    <a:pt x="155953" y="60810"/>
                  </a:moveTo>
                  <a:cubicBezTo>
                    <a:pt x="159402" y="60810"/>
                    <a:pt x="164084" y="60810"/>
                    <a:pt x="164084" y="55749"/>
                  </a:cubicBezTo>
                  <a:cubicBezTo>
                    <a:pt x="164084" y="50688"/>
                    <a:pt x="159402" y="50688"/>
                    <a:pt x="155706" y="50688"/>
                  </a:cubicBezTo>
                  <a:lnTo>
                    <a:pt x="8610" y="50688"/>
                  </a:lnTo>
                  <a:cubicBezTo>
                    <a:pt x="4915" y="50688"/>
                    <a:pt x="233" y="50688"/>
                    <a:pt x="233" y="55749"/>
                  </a:cubicBezTo>
                  <a:cubicBezTo>
                    <a:pt x="233" y="60810"/>
                    <a:pt x="4915" y="60810"/>
                    <a:pt x="8364" y="60810"/>
                  </a:cubicBezTo>
                  <a:lnTo>
                    <a:pt x="155953" y="60810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524" name="Freeform 523">
              <a:extLst>
                <a:ext uri="{FF2B5EF4-FFF2-40B4-BE49-F238E27FC236}">
                  <a16:creationId xmlns:a16="http://schemas.microsoft.com/office/drawing/2014/main" id="{6BE33F7F-E68D-2439-EAEF-DAE6D4D95F03}"/>
                </a:ext>
              </a:extLst>
            </p:cNvPr>
            <p:cNvSpPr/>
            <p:nvPr>
              <p:custDataLst>
                <p:tags r:id="rId75"/>
              </p:custDataLst>
            </p:nvPr>
          </p:nvSpPr>
          <p:spPr>
            <a:xfrm>
              <a:off x="7259823" y="5710591"/>
              <a:ext cx="98556" cy="119440"/>
            </a:xfrm>
            <a:custGeom>
              <a:avLst/>
              <a:gdLst>
                <a:gd name="connsiteX0" fmla="*/ 98061 w 98556"/>
                <a:gd name="connsiteY0" fmla="*/ 42337 h 119440"/>
                <a:gd name="connsiteX1" fmla="*/ 98800 w 98556"/>
                <a:gd name="connsiteY1" fmla="*/ 33227 h 119440"/>
                <a:gd name="connsiteX2" fmla="*/ 66030 w 98556"/>
                <a:gd name="connsiteY2" fmla="*/ 77 h 119440"/>
                <a:gd name="connsiteX3" fmla="*/ 25129 w 98556"/>
                <a:gd name="connsiteY3" fmla="*/ 10959 h 119440"/>
                <a:gd name="connsiteX4" fmla="*/ 23158 w 98556"/>
                <a:gd name="connsiteY4" fmla="*/ 27660 h 119440"/>
                <a:gd name="connsiteX5" fmla="*/ 62827 w 98556"/>
                <a:gd name="connsiteY5" fmla="*/ 15007 h 119440"/>
                <a:gd name="connsiteX6" fmla="*/ 79582 w 98556"/>
                <a:gd name="connsiteY6" fmla="*/ 34998 h 119440"/>
                <a:gd name="connsiteX7" fmla="*/ 75886 w 98556"/>
                <a:gd name="connsiteY7" fmla="*/ 54483 h 119440"/>
                <a:gd name="connsiteX8" fmla="*/ 69972 w 98556"/>
                <a:gd name="connsiteY8" fmla="*/ 54990 h 119440"/>
                <a:gd name="connsiteX9" fmla="*/ 244 w 98556"/>
                <a:gd name="connsiteY9" fmla="*/ 95225 h 119440"/>
                <a:gd name="connsiteX10" fmla="*/ 22665 w 98556"/>
                <a:gd name="connsiteY10" fmla="*/ 119518 h 119440"/>
                <a:gd name="connsiteX11" fmla="*/ 65784 w 98556"/>
                <a:gd name="connsiteY11" fmla="*/ 107877 h 119440"/>
                <a:gd name="connsiteX12" fmla="*/ 64059 w 98556"/>
                <a:gd name="connsiteY12" fmla="*/ 116734 h 119440"/>
                <a:gd name="connsiteX13" fmla="*/ 82538 w 98556"/>
                <a:gd name="connsiteY13" fmla="*/ 116734 h 119440"/>
                <a:gd name="connsiteX14" fmla="*/ 98061 w 98556"/>
                <a:gd name="connsiteY14" fmla="*/ 42337 h 119440"/>
                <a:gd name="connsiteX15" fmla="*/ 70219 w 98556"/>
                <a:gd name="connsiteY15" fmla="*/ 83837 h 119440"/>
                <a:gd name="connsiteX16" fmla="*/ 38434 w 98556"/>
                <a:gd name="connsiteY16" fmla="*/ 104081 h 119440"/>
                <a:gd name="connsiteX17" fmla="*/ 18477 w 98556"/>
                <a:gd name="connsiteY17" fmla="*/ 90417 h 119440"/>
                <a:gd name="connsiteX18" fmla="*/ 73422 w 98556"/>
                <a:gd name="connsiteY18" fmla="*/ 67642 h 119440"/>
                <a:gd name="connsiteX19" fmla="*/ 70219 w 98556"/>
                <a:gd name="connsiteY19" fmla="*/ 83837 h 11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8556" h="119440">
                  <a:moveTo>
                    <a:pt x="98061" y="42337"/>
                  </a:moveTo>
                  <a:cubicBezTo>
                    <a:pt x="98800" y="38794"/>
                    <a:pt x="98800" y="36517"/>
                    <a:pt x="98800" y="33227"/>
                  </a:cubicBezTo>
                  <a:cubicBezTo>
                    <a:pt x="98800" y="14754"/>
                    <a:pt x="86974" y="77"/>
                    <a:pt x="66030" y="77"/>
                  </a:cubicBezTo>
                  <a:cubicBezTo>
                    <a:pt x="48290" y="77"/>
                    <a:pt x="35970" y="5391"/>
                    <a:pt x="25129" y="10959"/>
                  </a:cubicBezTo>
                  <a:cubicBezTo>
                    <a:pt x="24390" y="18297"/>
                    <a:pt x="23404" y="26648"/>
                    <a:pt x="23158" y="27660"/>
                  </a:cubicBezTo>
                  <a:cubicBezTo>
                    <a:pt x="34492" y="20321"/>
                    <a:pt x="47058" y="15007"/>
                    <a:pt x="62827" y="15007"/>
                  </a:cubicBezTo>
                  <a:cubicBezTo>
                    <a:pt x="78103" y="15007"/>
                    <a:pt x="79582" y="30697"/>
                    <a:pt x="79582" y="34998"/>
                  </a:cubicBezTo>
                  <a:cubicBezTo>
                    <a:pt x="79582" y="39300"/>
                    <a:pt x="76625" y="53977"/>
                    <a:pt x="75886" y="54483"/>
                  </a:cubicBezTo>
                  <a:cubicBezTo>
                    <a:pt x="75147" y="54736"/>
                    <a:pt x="70958" y="54990"/>
                    <a:pt x="69972" y="54990"/>
                  </a:cubicBezTo>
                  <a:cubicBezTo>
                    <a:pt x="51986" y="55749"/>
                    <a:pt x="244" y="60810"/>
                    <a:pt x="244" y="95225"/>
                  </a:cubicBezTo>
                  <a:cubicBezTo>
                    <a:pt x="244" y="99273"/>
                    <a:pt x="1229" y="119518"/>
                    <a:pt x="22665" y="119518"/>
                  </a:cubicBezTo>
                  <a:cubicBezTo>
                    <a:pt x="29071" y="119518"/>
                    <a:pt x="50015" y="118252"/>
                    <a:pt x="65784" y="107877"/>
                  </a:cubicBezTo>
                  <a:cubicBezTo>
                    <a:pt x="65291" y="110155"/>
                    <a:pt x="64552" y="114710"/>
                    <a:pt x="64059" y="116734"/>
                  </a:cubicBezTo>
                  <a:lnTo>
                    <a:pt x="82538" y="116734"/>
                  </a:lnTo>
                  <a:lnTo>
                    <a:pt x="98061" y="42337"/>
                  </a:lnTo>
                  <a:close/>
                  <a:moveTo>
                    <a:pt x="70219" y="83837"/>
                  </a:moveTo>
                  <a:cubicBezTo>
                    <a:pt x="65784" y="104081"/>
                    <a:pt x="41884" y="104081"/>
                    <a:pt x="38434" y="104081"/>
                  </a:cubicBezTo>
                  <a:cubicBezTo>
                    <a:pt x="26115" y="104081"/>
                    <a:pt x="18477" y="98514"/>
                    <a:pt x="18477" y="90417"/>
                  </a:cubicBezTo>
                  <a:cubicBezTo>
                    <a:pt x="18477" y="70173"/>
                    <a:pt x="62088" y="68148"/>
                    <a:pt x="73422" y="67642"/>
                  </a:cubicBezTo>
                  <a:lnTo>
                    <a:pt x="70219" y="83837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525" name="Freeform 524">
              <a:extLst>
                <a:ext uri="{FF2B5EF4-FFF2-40B4-BE49-F238E27FC236}">
                  <a16:creationId xmlns:a16="http://schemas.microsoft.com/office/drawing/2014/main" id="{6B8EC679-2C9C-5120-BDAF-91949348B4FB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>
            <a:xfrm>
              <a:off x="7376700" y="5743689"/>
              <a:ext cx="41048" cy="121515"/>
            </a:xfrm>
            <a:custGeom>
              <a:avLst/>
              <a:gdLst>
                <a:gd name="connsiteX0" fmla="*/ 41297 w 41048"/>
                <a:gd name="connsiteY0" fmla="*/ 79 h 121515"/>
                <a:gd name="connsiteX1" fmla="*/ 23877 w 41048"/>
                <a:gd name="connsiteY1" fmla="*/ 79 h 121515"/>
                <a:gd name="connsiteX2" fmla="*/ 20083 w 41048"/>
                <a:gd name="connsiteY2" fmla="*/ 17970 h 121515"/>
                <a:gd name="connsiteX3" fmla="*/ 37503 w 41048"/>
                <a:gd name="connsiteY3" fmla="*/ 17970 h 121515"/>
                <a:gd name="connsiteX4" fmla="*/ 41297 w 41048"/>
                <a:gd name="connsiteY4" fmla="*/ 79 h 121515"/>
                <a:gd name="connsiteX5" fmla="*/ 248 w 41048"/>
                <a:gd name="connsiteY5" fmla="*/ 121594 h 121515"/>
                <a:gd name="connsiteX6" fmla="*/ 14736 w 41048"/>
                <a:gd name="connsiteY6" fmla="*/ 121594 h 121515"/>
                <a:gd name="connsiteX7" fmla="*/ 30949 w 41048"/>
                <a:gd name="connsiteY7" fmla="*/ 42946 h 121515"/>
                <a:gd name="connsiteX8" fmla="*/ 16461 w 41048"/>
                <a:gd name="connsiteY8" fmla="*/ 42946 h 121515"/>
                <a:gd name="connsiteX9" fmla="*/ 248 w 41048"/>
                <a:gd name="connsiteY9" fmla="*/ 121594 h 12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048" h="121515">
                  <a:moveTo>
                    <a:pt x="41297" y="79"/>
                  </a:moveTo>
                  <a:lnTo>
                    <a:pt x="23877" y="79"/>
                  </a:lnTo>
                  <a:lnTo>
                    <a:pt x="20083" y="17970"/>
                  </a:lnTo>
                  <a:lnTo>
                    <a:pt x="37503" y="17970"/>
                  </a:lnTo>
                  <a:lnTo>
                    <a:pt x="41297" y="79"/>
                  </a:lnTo>
                  <a:close/>
                  <a:moveTo>
                    <a:pt x="248" y="121594"/>
                  </a:moveTo>
                  <a:lnTo>
                    <a:pt x="14736" y="121594"/>
                  </a:lnTo>
                  <a:lnTo>
                    <a:pt x="30949" y="42946"/>
                  </a:lnTo>
                  <a:lnTo>
                    <a:pt x="16461" y="42946"/>
                  </a:lnTo>
                  <a:lnTo>
                    <a:pt x="248" y="121594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526" name="Freeform 525">
              <a:extLst>
                <a:ext uri="{FF2B5EF4-FFF2-40B4-BE49-F238E27FC236}">
                  <a16:creationId xmlns:a16="http://schemas.microsoft.com/office/drawing/2014/main" id="{F2C0ABCA-6716-55F6-4736-D18827E20AA7}"/>
                </a:ext>
              </a:extLst>
            </p:cNvPr>
            <p:cNvSpPr/>
            <p:nvPr>
              <p:custDataLst>
                <p:tags r:id="rId77"/>
              </p:custDataLst>
            </p:nvPr>
          </p:nvSpPr>
          <p:spPr>
            <a:xfrm>
              <a:off x="7388683" y="5743689"/>
              <a:ext cx="76578" cy="157650"/>
            </a:xfrm>
            <a:custGeom>
              <a:avLst/>
              <a:gdLst>
                <a:gd name="connsiteX0" fmla="*/ 76829 w 76578"/>
                <a:gd name="connsiteY0" fmla="*/ 79 h 157650"/>
                <a:gd name="connsiteX1" fmla="*/ 59409 w 76578"/>
                <a:gd name="connsiteY1" fmla="*/ 79 h 157650"/>
                <a:gd name="connsiteX2" fmla="*/ 55614 w 76578"/>
                <a:gd name="connsiteY2" fmla="*/ 17970 h 157650"/>
                <a:gd name="connsiteX3" fmla="*/ 73034 w 76578"/>
                <a:gd name="connsiteY3" fmla="*/ 17970 h 157650"/>
                <a:gd name="connsiteX4" fmla="*/ 76829 w 76578"/>
                <a:gd name="connsiteY4" fmla="*/ 79 h 157650"/>
                <a:gd name="connsiteX5" fmla="*/ 34573 w 76578"/>
                <a:gd name="connsiteY5" fmla="*/ 133816 h 157650"/>
                <a:gd name="connsiteX6" fmla="*/ 18360 w 76578"/>
                <a:gd name="connsiteY6" fmla="*/ 145330 h 157650"/>
                <a:gd name="connsiteX7" fmla="*/ 5597 w 76578"/>
                <a:gd name="connsiteY7" fmla="*/ 140016 h 157650"/>
                <a:gd name="connsiteX8" fmla="*/ 1113 w 76578"/>
                <a:gd name="connsiteY8" fmla="*/ 149404 h 157650"/>
                <a:gd name="connsiteX9" fmla="*/ 250 w 76578"/>
                <a:gd name="connsiteY9" fmla="*/ 151353 h 157650"/>
                <a:gd name="connsiteX10" fmla="*/ 20947 w 76578"/>
                <a:gd name="connsiteY10" fmla="*/ 157730 h 157650"/>
                <a:gd name="connsiteX11" fmla="*/ 49233 w 76578"/>
                <a:gd name="connsiteY11" fmla="*/ 132931 h 157650"/>
                <a:gd name="connsiteX12" fmla="*/ 67860 w 76578"/>
                <a:gd name="connsiteY12" fmla="*/ 42946 h 157650"/>
                <a:gd name="connsiteX13" fmla="*/ 53372 w 76578"/>
                <a:gd name="connsiteY13" fmla="*/ 42946 h 157650"/>
                <a:gd name="connsiteX14" fmla="*/ 34573 w 76578"/>
                <a:gd name="connsiteY14" fmla="*/ 133816 h 15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578" h="157650">
                  <a:moveTo>
                    <a:pt x="76829" y="79"/>
                  </a:moveTo>
                  <a:lnTo>
                    <a:pt x="59409" y="79"/>
                  </a:lnTo>
                  <a:lnTo>
                    <a:pt x="55614" y="17970"/>
                  </a:lnTo>
                  <a:lnTo>
                    <a:pt x="73034" y="17970"/>
                  </a:lnTo>
                  <a:lnTo>
                    <a:pt x="76829" y="79"/>
                  </a:lnTo>
                  <a:close/>
                  <a:moveTo>
                    <a:pt x="34573" y="133816"/>
                  </a:moveTo>
                  <a:cubicBezTo>
                    <a:pt x="32158" y="145330"/>
                    <a:pt x="20085" y="145330"/>
                    <a:pt x="18360" y="145330"/>
                  </a:cubicBezTo>
                  <a:cubicBezTo>
                    <a:pt x="11806" y="145330"/>
                    <a:pt x="7667" y="142496"/>
                    <a:pt x="5597" y="140016"/>
                  </a:cubicBezTo>
                  <a:lnTo>
                    <a:pt x="1113" y="149404"/>
                  </a:lnTo>
                  <a:cubicBezTo>
                    <a:pt x="423" y="150821"/>
                    <a:pt x="250" y="151176"/>
                    <a:pt x="250" y="151353"/>
                  </a:cubicBezTo>
                  <a:cubicBezTo>
                    <a:pt x="250" y="152416"/>
                    <a:pt x="9736" y="157730"/>
                    <a:pt x="20947" y="157730"/>
                  </a:cubicBezTo>
                  <a:cubicBezTo>
                    <a:pt x="34228" y="157730"/>
                    <a:pt x="46301" y="146747"/>
                    <a:pt x="49233" y="132931"/>
                  </a:cubicBezTo>
                  <a:lnTo>
                    <a:pt x="67860" y="42946"/>
                  </a:lnTo>
                  <a:lnTo>
                    <a:pt x="53372" y="42946"/>
                  </a:lnTo>
                  <a:lnTo>
                    <a:pt x="34573" y="133816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</p:grpSp>
      <p:grpSp>
        <p:nvGrpSpPr>
          <p:cNvPr id="554" name="Group 553" descr="\documentclass{article}&#10;\usepackage{amsmath}&#10;\usepackage{amssymb}&#10;\usepackage[cm]{sfmath}&#10;\usepackage{bbold}&#10;\pagestyle{empty}&#10;&#10;\DeclareMathOperator{\argmin}{argmin}&#10;&#10;&#10;\begin{document}&#10;&#10;$$&#10;J_p = A&#10;$$&#10;&#10;&#10;\end{document}" title="IguanaTex Vector Display">
            <a:extLst>
              <a:ext uri="{FF2B5EF4-FFF2-40B4-BE49-F238E27FC236}">
                <a16:creationId xmlns:a16="http://schemas.microsoft.com/office/drawing/2014/main" id="{6FEDCAC8-AA70-9695-3B5A-5085EFCF6333}"/>
              </a:ext>
            </a:extLst>
          </p:cNvPr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1596390" y="5156141"/>
            <a:ext cx="723702" cy="223145"/>
            <a:chOff x="6787438" y="6377571"/>
            <a:chExt cx="723702" cy="223145"/>
          </a:xfrm>
        </p:grpSpPr>
        <p:sp>
          <p:nvSpPr>
            <p:cNvPr id="550" name="Freeform 549">
              <a:extLst>
                <a:ext uri="{FF2B5EF4-FFF2-40B4-BE49-F238E27FC236}">
                  <a16:creationId xmlns:a16="http://schemas.microsoft.com/office/drawing/2014/main" id="{24F61AE5-2609-DC92-0982-119DF8ACA8A7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>
              <a:off x="6787438" y="6377571"/>
              <a:ext cx="123995" cy="163066"/>
            </a:xfrm>
            <a:custGeom>
              <a:avLst/>
              <a:gdLst>
                <a:gd name="connsiteX0" fmla="*/ 124214 w 123995"/>
                <a:gd name="connsiteY0" fmla="*/ 75 h 163066"/>
                <a:gd name="connsiteX1" fmla="*/ 102452 w 123995"/>
                <a:gd name="connsiteY1" fmla="*/ 75 h 163066"/>
                <a:gd name="connsiteX2" fmla="*/ 73098 w 123995"/>
                <a:gd name="connsiteY2" fmla="*/ 123969 h 163066"/>
                <a:gd name="connsiteX3" fmla="*/ 37164 w 123995"/>
                <a:gd name="connsiteY3" fmla="*/ 149248 h 163066"/>
                <a:gd name="connsiteX4" fmla="*/ 7811 w 123995"/>
                <a:gd name="connsiteY4" fmla="*/ 136495 h 163066"/>
                <a:gd name="connsiteX5" fmla="*/ 219 w 123995"/>
                <a:gd name="connsiteY5" fmla="*/ 153348 h 163066"/>
                <a:gd name="connsiteX6" fmla="*/ 41213 w 123995"/>
                <a:gd name="connsiteY6" fmla="*/ 163141 h 163066"/>
                <a:gd name="connsiteX7" fmla="*/ 94607 w 123995"/>
                <a:gd name="connsiteY7" fmla="*/ 125335 h 163066"/>
                <a:gd name="connsiteX8" fmla="*/ 124214 w 123995"/>
                <a:gd name="connsiteY8" fmla="*/ 75 h 163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995" h="163066">
                  <a:moveTo>
                    <a:pt x="124214" y="75"/>
                  </a:moveTo>
                  <a:lnTo>
                    <a:pt x="102452" y="75"/>
                  </a:lnTo>
                  <a:lnTo>
                    <a:pt x="73098" y="123969"/>
                  </a:lnTo>
                  <a:cubicBezTo>
                    <a:pt x="67531" y="147654"/>
                    <a:pt x="44250" y="149248"/>
                    <a:pt x="37164" y="149248"/>
                  </a:cubicBezTo>
                  <a:cubicBezTo>
                    <a:pt x="32103" y="149248"/>
                    <a:pt x="18186" y="148793"/>
                    <a:pt x="7811" y="136495"/>
                  </a:cubicBezTo>
                  <a:lnTo>
                    <a:pt x="219" y="153348"/>
                  </a:lnTo>
                  <a:cubicBezTo>
                    <a:pt x="6292" y="156308"/>
                    <a:pt x="19704" y="163141"/>
                    <a:pt x="41213" y="163141"/>
                  </a:cubicBezTo>
                  <a:cubicBezTo>
                    <a:pt x="76134" y="163141"/>
                    <a:pt x="91064" y="140822"/>
                    <a:pt x="94607" y="125335"/>
                  </a:cubicBezTo>
                  <a:lnTo>
                    <a:pt x="124214" y="75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551" name="Freeform 550">
              <a:extLst>
                <a:ext uri="{FF2B5EF4-FFF2-40B4-BE49-F238E27FC236}">
                  <a16:creationId xmlns:a16="http://schemas.microsoft.com/office/drawing/2014/main" id="{272F3934-BBFC-F5D5-7B74-34FDA971309E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>
              <a:off x="6903089" y="6497411"/>
              <a:ext cx="92642" cy="103305"/>
            </a:xfrm>
            <a:custGeom>
              <a:avLst/>
              <a:gdLst>
                <a:gd name="connsiteX0" fmla="*/ 24668 w 92642"/>
                <a:gd name="connsiteY0" fmla="*/ 64961 h 103305"/>
                <a:gd name="connsiteX1" fmla="*/ 48050 w 92642"/>
                <a:gd name="connsiteY1" fmla="*/ 74048 h 103305"/>
                <a:gd name="connsiteX2" fmla="*/ 92866 w 92642"/>
                <a:gd name="connsiteY2" fmla="*/ 26062 h 103305"/>
                <a:gd name="connsiteX3" fmla="*/ 70901 w 92642"/>
                <a:gd name="connsiteY3" fmla="*/ 76 h 103305"/>
                <a:gd name="connsiteX4" fmla="*/ 37245 w 92642"/>
                <a:gd name="connsiteY4" fmla="*/ 9323 h 103305"/>
                <a:gd name="connsiteX5" fmla="*/ 39016 w 92642"/>
                <a:gd name="connsiteY5" fmla="*/ 1670 h 103305"/>
                <a:gd name="connsiteX6" fmla="*/ 24137 w 92642"/>
                <a:gd name="connsiteY6" fmla="*/ 1670 h 103305"/>
                <a:gd name="connsiteX7" fmla="*/ 224 w 92642"/>
                <a:gd name="connsiteY7" fmla="*/ 103382 h 103305"/>
                <a:gd name="connsiteX8" fmla="*/ 15635 w 92642"/>
                <a:gd name="connsiteY8" fmla="*/ 103382 h 103305"/>
                <a:gd name="connsiteX9" fmla="*/ 24668 w 92642"/>
                <a:gd name="connsiteY9" fmla="*/ 64961 h 103305"/>
                <a:gd name="connsiteX10" fmla="*/ 35297 w 92642"/>
                <a:gd name="connsiteY10" fmla="*/ 19685 h 103305"/>
                <a:gd name="connsiteX11" fmla="*/ 56907 w 92642"/>
                <a:gd name="connsiteY11" fmla="*/ 11076 h 103305"/>
                <a:gd name="connsiteX12" fmla="*/ 76746 w 92642"/>
                <a:gd name="connsiteY12" fmla="*/ 31004 h 103305"/>
                <a:gd name="connsiteX13" fmla="*/ 42736 w 92642"/>
                <a:gd name="connsiteY13" fmla="*/ 63526 h 103305"/>
                <a:gd name="connsiteX14" fmla="*/ 27325 w 92642"/>
                <a:gd name="connsiteY14" fmla="*/ 53642 h 103305"/>
                <a:gd name="connsiteX15" fmla="*/ 35297 w 92642"/>
                <a:gd name="connsiteY15" fmla="*/ 19685 h 103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2642" h="103305">
                  <a:moveTo>
                    <a:pt x="24668" y="64961"/>
                  </a:moveTo>
                  <a:cubicBezTo>
                    <a:pt x="28565" y="68947"/>
                    <a:pt x="36359" y="74048"/>
                    <a:pt x="48050" y="74048"/>
                  </a:cubicBezTo>
                  <a:cubicBezTo>
                    <a:pt x="70015" y="74048"/>
                    <a:pt x="92866" y="52526"/>
                    <a:pt x="92866" y="26062"/>
                  </a:cubicBezTo>
                  <a:cubicBezTo>
                    <a:pt x="92866" y="14902"/>
                    <a:pt x="87375" y="76"/>
                    <a:pt x="70901" y="76"/>
                  </a:cubicBezTo>
                  <a:cubicBezTo>
                    <a:pt x="58856" y="76"/>
                    <a:pt x="47342" y="3424"/>
                    <a:pt x="37245" y="9323"/>
                  </a:cubicBezTo>
                  <a:lnTo>
                    <a:pt x="39016" y="1670"/>
                  </a:lnTo>
                  <a:lnTo>
                    <a:pt x="24137" y="1670"/>
                  </a:lnTo>
                  <a:lnTo>
                    <a:pt x="224" y="103382"/>
                  </a:lnTo>
                  <a:lnTo>
                    <a:pt x="15635" y="103382"/>
                  </a:lnTo>
                  <a:lnTo>
                    <a:pt x="24668" y="64961"/>
                  </a:lnTo>
                  <a:close/>
                  <a:moveTo>
                    <a:pt x="35297" y="19685"/>
                  </a:moveTo>
                  <a:cubicBezTo>
                    <a:pt x="37068" y="18091"/>
                    <a:pt x="45393" y="11076"/>
                    <a:pt x="56907" y="11076"/>
                  </a:cubicBezTo>
                  <a:cubicBezTo>
                    <a:pt x="67358" y="11076"/>
                    <a:pt x="76746" y="17772"/>
                    <a:pt x="76746" y="31004"/>
                  </a:cubicBezTo>
                  <a:cubicBezTo>
                    <a:pt x="76746" y="48700"/>
                    <a:pt x="59033" y="63526"/>
                    <a:pt x="42736" y="63526"/>
                  </a:cubicBezTo>
                  <a:cubicBezTo>
                    <a:pt x="33880" y="63526"/>
                    <a:pt x="29274" y="58584"/>
                    <a:pt x="27325" y="53642"/>
                  </a:cubicBezTo>
                  <a:lnTo>
                    <a:pt x="35297" y="19685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552" name="Freeform 551">
              <a:extLst>
                <a:ext uri="{FF2B5EF4-FFF2-40B4-BE49-F238E27FC236}">
                  <a16:creationId xmlns:a16="http://schemas.microsoft.com/office/drawing/2014/main" id="{D52280DC-6EA3-69AF-D074-B756EEF2FBE7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>
              <a:off x="7096756" y="6451361"/>
              <a:ext cx="168278" cy="54659"/>
            </a:xfrm>
            <a:custGeom>
              <a:avLst/>
              <a:gdLst>
                <a:gd name="connsiteX0" fmla="*/ 159906 w 168278"/>
                <a:gd name="connsiteY0" fmla="*/ 9185 h 54659"/>
                <a:gd name="connsiteX1" fmla="*/ 168510 w 168278"/>
                <a:gd name="connsiteY1" fmla="*/ 4630 h 54659"/>
                <a:gd name="connsiteX2" fmla="*/ 160159 w 168278"/>
                <a:gd name="connsiteY2" fmla="*/ 75 h 54659"/>
                <a:gd name="connsiteX3" fmla="*/ 8582 w 168278"/>
                <a:gd name="connsiteY3" fmla="*/ 75 h 54659"/>
                <a:gd name="connsiteX4" fmla="*/ 231 w 168278"/>
                <a:gd name="connsiteY4" fmla="*/ 4630 h 54659"/>
                <a:gd name="connsiteX5" fmla="*/ 8835 w 168278"/>
                <a:gd name="connsiteY5" fmla="*/ 9185 h 54659"/>
                <a:gd name="connsiteX6" fmla="*/ 159906 w 168278"/>
                <a:gd name="connsiteY6" fmla="*/ 9185 h 54659"/>
                <a:gd name="connsiteX7" fmla="*/ 160159 w 168278"/>
                <a:gd name="connsiteY7" fmla="*/ 54734 h 54659"/>
                <a:gd name="connsiteX8" fmla="*/ 168510 w 168278"/>
                <a:gd name="connsiteY8" fmla="*/ 50179 h 54659"/>
                <a:gd name="connsiteX9" fmla="*/ 159906 w 168278"/>
                <a:gd name="connsiteY9" fmla="*/ 45624 h 54659"/>
                <a:gd name="connsiteX10" fmla="*/ 8835 w 168278"/>
                <a:gd name="connsiteY10" fmla="*/ 45624 h 54659"/>
                <a:gd name="connsiteX11" fmla="*/ 231 w 168278"/>
                <a:gd name="connsiteY11" fmla="*/ 50179 h 54659"/>
                <a:gd name="connsiteX12" fmla="*/ 8582 w 168278"/>
                <a:gd name="connsiteY12" fmla="*/ 54734 h 54659"/>
                <a:gd name="connsiteX13" fmla="*/ 160159 w 168278"/>
                <a:gd name="connsiteY13" fmla="*/ 54734 h 5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54659">
                  <a:moveTo>
                    <a:pt x="159906" y="9185"/>
                  </a:moveTo>
                  <a:cubicBezTo>
                    <a:pt x="163702" y="9185"/>
                    <a:pt x="168510" y="9185"/>
                    <a:pt x="168510" y="4630"/>
                  </a:cubicBezTo>
                  <a:cubicBezTo>
                    <a:pt x="168510" y="75"/>
                    <a:pt x="163702" y="75"/>
                    <a:pt x="160159" y="75"/>
                  </a:cubicBezTo>
                  <a:lnTo>
                    <a:pt x="8582" y="75"/>
                  </a:lnTo>
                  <a:cubicBezTo>
                    <a:pt x="5039" y="75"/>
                    <a:pt x="231" y="75"/>
                    <a:pt x="231" y="4630"/>
                  </a:cubicBezTo>
                  <a:cubicBezTo>
                    <a:pt x="231" y="9185"/>
                    <a:pt x="5039" y="9185"/>
                    <a:pt x="8835" y="9185"/>
                  </a:cubicBezTo>
                  <a:lnTo>
                    <a:pt x="159906" y="9185"/>
                  </a:lnTo>
                  <a:close/>
                  <a:moveTo>
                    <a:pt x="160159" y="54734"/>
                  </a:moveTo>
                  <a:cubicBezTo>
                    <a:pt x="163702" y="54734"/>
                    <a:pt x="168510" y="54734"/>
                    <a:pt x="168510" y="50179"/>
                  </a:cubicBezTo>
                  <a:cubicBezTo>
                    <a:pt x="168510" y="45624"/>
                    <a:pt x="163702" y="45624"/>
                    <a:pt x="159906" y="45624"/>
                  </a:cubicBezTo>
                  <a:lnTo>
                    <a:pt x="8835" y="45624"/>
                  </a:lnTo>
                  <a:cubicBezTo>
                    <a:pt x="5039" y="45624"/>
                    <a:pt x="231" y="45624"/>
                    <a:pt x="231" y="50179"/>
                  </a:cubicBezTo>
                  <a:cubicBezTo>
                    <a:pt x="231" y="54734"/>
                    <a:pt x="5039" y="54734"/>
                    <a:pt x="8582" y="54734"/>
                  </a:cubicBezTo>
                  <a:lnTo>
                    <a:pt x="160159" y="54734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553" name="Freeform 552">
              <a:extLst>
                <a:ext uri="{FF2B5EF4-FFF2-40B4-BE49-F238E27FC236}">
                  <a16:creationId xmlns:a16="http://schemas.microsoft.com/office/drawing/2014/main" id="{C362201A-1674-48C4-EC4F-B5F0A4C904D2}"/>
                </a:ext>
              </a:extLst>
            </p:cNvPr>
            <p:cNvSpPr/>
            <p:nvPr>
              <p:custDataLst>
                <p:tags r:id="rId66"/>
              </p:custDataLst>
            </p:nvPr>
          </p:nvSpPr>
          <p:spPr>
            <a:xfrm>
              <a:off x="7356779" y="6377571"/>
              <a:ext cx="154361" cy="158055"/>
            </a:xfrm>
            <a:custGeom>
              <a:avLst/>
              <a:gdLst>
                <a:gd name="connsiteX0" fmla="*/ 126008 w 154361"/>
                <a:gd name="connsiteY0" fmla="*/ 75 h 158055"/>
                <a:gd name="connsiteX1" fmla="*/ 103486 w 154361"/>
                <a:gd name="connsiteY1" fmla="*/ 75 h 158055"/>
                <a:gd name="connsiteX2" fmla="*/ 242 w 154361"/>
                <a:gd name="connsiteY2" fmla="*/ 158130 h 158055"/>
                <a:gd name="connsiteX3" fmla="*/ 18967 w 154361"/>
                <a:gd name="connsiteY3" fmla="*/ 158130 h 158055"/>
                <a:gd name="connsiteX4" fmla="*/ 49334 w 154361"/>
                <a:gd name="connsiteY4" fmla="*/ 111670 h 158055"/>
                <a:gd name="connsiteX5" fmla="*/ 122971 w 154361"/>
                <a:gd name="connsiteY5" fmla="*/ 111670 h 158055"/>
                <a:gd name="connsiteX6" fmla="*/ 131322 w 154361"/>
                <a:gd name="connsiteY6" fmla="*/ 158130 h 158055"/>
                <a:gd name="connsiteX7" fmla="*/ 154603 w 154361"/>
                <a:gd name="connsiteY7" fmla="*/ 158130 h 158055"/>
                <a:gd name="connsiteX8" fmla="*/ 126008 w 154361"/>
                <a:gd name="connsiteY8" fmla="*/ 75 h 158055"/>
                <a:gd name="connsiteX9" fmla="*/ 108801 w 154361"/>
                <a:gd name="connsiteY9" fmla="*/ 15789 h 158055"/>
                <a:gd name="connsiteX10" fmla="*/ 120441 w 154361"/>
                <a:gd name="connsiteY10" fmla="*/ 98916 h 158055"/>
                <a:gd name="connsiteX11" fmla="*/ 57937 w 154361"/>
                <a:gd name="connsiteY11" fmla="*/ 98916 h 158055"/>
                <a:gd name="connsiteX12" fmla="*/ 108801 w 154361"/>
                <a:gd name="connsiteY12" fmla="*/ 15789 h 158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361" h="158055">
                  <a:moveTo>
                    <a:pt x="126008" y="75"/>
                  </a:moveTo>
                  <a:lnTo>
                    <a:pt x="103486" y="75"/>
                  </a:lnTo>
                  <a:lnTo>
                    <a:pt x="242" y="158130"/>
                  </a:lnTo>
                  <a:lnTo>
                    <a:pt x="18967" y="158130"/>
                  </a:lnTo>
                  <a:lnTo>
                    <a:pt x="49334" y="111670"/>
                  </a:lnTo>
                  <a:lnTo>
                    <a:pt x="122971" y="111670"/>
                  </a:lnTo>
                  <a:lnTo>
                    <a:pt x="131322" y="158130"/>
                  </a:lnTo>
                  <a:lnTo>
                    <a:pt x="154603" y="158130"/>
                  </a:lnTo>
                  <a:lnTo>
                    <a:pt x="126008" y="75"/>
                  </a:lnTo>
                  <a:close/>
                  <a:moveTo>
                    <a:pt x="108801" y="15789"/>
                  </a:moveTo>
                  <a:lnTo>
                    <a:pt x="120441" y="98916"/>
                  </a:lnTo>
                  <a:lnTo>
                    <a:pt x="57937" y="98916"/>
                  </a:lnTo>
                  <a:lnTo>
                    <a:pt x="108801" y="15789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</p:grpSp>
      <p:grpSp>
        <p:nvGrpSpPr>
          <p:cNvPr id="579" name="Group 578" descr="\documentclass{article}&#10;\usepackage{amsmath}&#10;\usepackage{amssymb}&#10;\usepackage[cm]{sfmath}&#10;\usepackage{bbold}&#10;\pagestyle{empty}&#10;&#10;\DeclareMathOperator{\argmin}{argmin}&#10;&#10;&#10;\begin{document}&#10;&#10;$$&#10;J_p^T v = A^T v&#10;$$&#10;&#10;&#10;\end{document}" title="IguanaTex Vector Display">
            <a:extLst>
              <a:ext uri="{FF2B5EF4-FFF2-40B4-BE49-F238E27FC236}">
                <a16:creationId xmlns:a16="http://schemas.microsoft.com/office/drawing/2014/main" id="{5DCDDA9D-FE82-0B5D-3B4A-62968A00EF17}"/>
              </a:ext>
            </a:extLst>
          </p:cNvPr>
          <p:cNvGrpSpPr>
            <a:grpSpLocks noChangeAspect="1"/>
          </p:cNvGrpSpPr>
          <p:nvPr>
            <p:custDataLst>
              <p:tags r:id="rId5"/>
            </p:custDataLst>
          </p:nvPr>
        </p:nvGrpSpPr>
        <p:grpSpPr>
          <a:xfrm>
            <a:off x="1596390" y="5957570"/>
            <a:ext cx="1219763" cy="298244"/>
            <a:chOff x="6590564" y="7173024"/>
            <a:chExt cx="1219763" cy="298244"/>
          </a:xfrm>
        </p:grpSpPr>
        <p:sp>
          <p:nvSpPr>
            <p:cNvPr id="571" name="Freeform 570">
              <a:extLst>
                <a:ext uri="{FF2B5EF4-FFF2-40B4-BE49-F238E27FC236}">
                  <a16:creationId xmlns:a16="http://schemas.microsoft.com/office/drawing/2014/main" id="{97A33711-05F5-E268-5937-63C400C910F6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6590564" y="7219693"/>
              <a:ext cx="121515" cy="167247"/>
            </a:xfrm>
            <a:custGeom>
              <a:avLst/>
              <a:gdLst>
                <a:gd name="connsiteX0" fmla="*/ 121724 w 121515"/>
                <a:gd name="connsiteY0" fmla="*/ 75 h 167247"/>
                <a:gd name="connsiteX1" fmla="*/ 100397 w 121515"/>
                <a:gd name="connsiteY1" fmla="*/ 75 h 167247"/>
                <a:gd name="connsiteX2" fmla="*/ 71630 w 121515"/>
                <a:gd name="connsiteY2" fmla="*/ 127145 h 167247"/>
                <a:gd name="connsiteX3" fmla="*/ 36415 w 121515"/>
                <a:gd name="connsiteY3" fmla="*/ 153073 h 167247"/>
                <a:gd name="connsiteX4" fmla="*/ 7648 w 121515"/>
                <a:gd name="connsiteY4" fmla="*/ 139992 h 167247"/>
                <a:gd name="connsiteX5" fmla="*/ 209 w 121515"/>
                <a:gd name="connsiteY5" fmla="*/ 157278 h 167247"/>
                <a:gd name="connsiteX6" fmla="*/ 40383 w 121515"/>
                <a:gd name="connsiteY6" fmla="*/ 167322 h 167247"/>
                <a:gd name="connsiteX7" fmla="*/ 92709 w 121515"/>
                <a:gd name="connsiteY7" fmla="*/ 128547 h 167247"/>
                <a:gd name="connsiteX8" fmla="*/ 121724 w 121515"/>
                <a:gd name="connsiteY8" fmla="*/ 75 h 16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515" h="167247">
                  <a:moveTo>
                    <a:pt x="121724" y="75"/>
                  </a:moveTo>
                  <a:lnTo>
                    <a:pt x="100397" y="75"/>
                  </a:lnTo>
                  <a:lnTo>
                    <a:pt x="71630" y="127145"/>
                  </a:lnTo>
                  <a:cubicBezTo>
                    <a:pt x="66174" y="151438"/>
                    <a:pt x="43359" y="153073"/>
                    <a:pt x="36415" y="153073"/>
                  </a:cubicBezTo>
                  <a:cubicBezTo>
                    <a:pt x="31456" y="153073"/>
                    <a:pt x="17816" y="152606"/>
                    <a:pt x="7648" y="139992"/>
                  </a:cubicBezTo>
                  <a:lnTo>
                    <a:pt x="209" y="157278"/>
                  </a:lnTo>
                  <a:cubicBezTo>
                    <a:pt x="6161" y="160314"/>
                    <a:pt x="19304" y="167322"/>
                    <a:pt x="40383" y="167322"/>
                  </a:cubicBezTo>
                  <a:cubicBezTo>
                    <a:pt x="74606" y="167322"/>
                    <a:pt x="89237" y="144431"/>
                    <a:pt x="92709" y="128547"/>
                  </a:cubicBezTo>
                  <a:lnTo>
                    <a:pt x="121724" y="75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572" name="Freeform 571">
              <a:extLst>
                <a:ext uri="{FF2B5EF4-FFF2-40B4-BE49-F238E27FC236}">
                  <a16:creationId xmlns:a16="http://schemas.microsoft.com/office/drawing/2014/main" id="{48FFA901-997E-36FA-2623-9AEBAE18F0DE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6745672" y="7173024"/>
              <a:ext cx="115265" cy="112331"/>
            </a:xfrm>
            <a:custGeom>
              <a:avLst/>
              <a:gdLst>
                <a:gd name="connsiteX0" fmla="*/ 65312 w 115265"/>
                <a:gd name="connsiteY0" fmla="*/ 11353 h 112331"/>
                <a:gd name="connsiteX1" fmla="*/ 81629 w 115265"/>
                <a:gd name="connsiteY1" fmla="*/ 11353 h 112331"/>
                <a:gd name="connsiteX2" fmla="*/ 87879 w 115265"/>
                <a:gd name="connsiteY2" fmla="*/ 11516 h 112331"/>
                <a:gd name="connsiteX3" fmla="*/ 112876 w 115265"/>
                <a:gd name="connsiteY3" fmla="*/ 11516 h 112331"/>
                <a:gd name="connsiteX4" fmla="*/ 115480 w 115265"/>
                <a:gd name="connsiteY4" fmla="*/ 71 h 112331"/>
                <a:gd name="connsiteX5" fmla="*/ 2818 w 115265"/>
                <a:gd name="connsiteY5" fmla="*/ 71 h 112331"/>
                <a:gd name="connsiteX6" fmla="*/ 214 w 115265"/>
                <a:gd name="connsiteY6" fmla="*/ 11516 h 112331"/>
                <a:gd name="connsiteX7" fmla="*/ 25385 w 115265"/>
                <a:gd name="connsiteY7" fmla="*/ 11516 h 112331"/>
                <a:gd name="connsiteX8" fmla="*/ 31635 w 115265"/>
                <a:gd name="connsiteY8" fmla="*/ 11353 h 112331"/>
                <a:gd name="connsiteX9" fmla="*/ 47779 w 115265"/>
                <a:gd name="connsiteY9" fmla="*/ 11353 h 112331"/>
                <a:gd name="connsiteX10" fmla="*/ 25038 w 115265"/>
                <a:gd name="connsiteY10" fmla="*/ 112402 h 112331"/>
                <a:gd name="connsiteX11" fmla="*/ 42571 w 115265"/>
                <a:gd name="connsiteY11" fmla="*/ 112402 h 112331"/>
                <a:gd name="connsiteX12" fmla="*/ 65312 w 115265"/>
                <a:gd name="connsiteY12" fmla="*/ 11353 h 11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265" h="112331">
                  <a:moveTo>
                    <a:pt x="65312" y="11353"/>
                  </a:moveTo>
                  <a:lnTo>
                    <a:pt x="81629" y="11353"/>
                  </a:lnTo>
                  <a:cubicBezTo>
                    <a:pt x="83713" y="11353"/>
                    <a:pt x="85796" y="11516"/>
                    <a:pt x="87879" y="11516"/>
                  </a:cubicBezTo>
                  <a:lnTo>
                    <a:pt x="112876" y="11516"/>
                  </a:lnTo>
                  <a:lnTo>
                    <a:pt x="115480" y="71"/>
                  </a:lnTo>
                  <a:lnTo>
                    <a:pt x="2818" y="71"/>
                  </a:lnTo>
                  <a:lnTo>
                    <a:pt x="214" y="11516"/>
                  </a:lnTo>
                  <a:lnTo>
                    <a:pt x="25385" y="11516"/>
                  </a:lnTo>
                  <a:cubicBezTo>
                    <a:pt x="27468" y="11516"/>
                    <a:pt x="29551" y="11353"/>
                    <a:pt x="31635" y="11353"/>
                  </a:cubicBezTo>
                  <a:lnTo>
                    <a:pt x="47779" y="11353"/>
                  </a:lnTo>
                  <a:lnTo>
                    <a:pt x="25038" y="112402"/>
                  </a:lnTo>
                  <a:lnTo>
                    <a:pt x="42571" y="112402"/>
                  </a:lnTo>
                  <a:lnTo>
                    <a:pt x="65312" y="11353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573" name="Freeform 572">
              <a:extLst>
                <a:ext uri="{FF2B5EF4-FFF2-40B4-BE49-F238E27FC236}">
                  <a16:creationId xmlns:a16="http://schemas.microsoft.com/office/drawing/2014/main" id="{E8AEFB58-AB66-FD18-EAC0-8325DDE01029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6703901" y="7365314"/>
              <a:ext cx="90789" cy="105954"/>
            </a:xfrm>
            <a:custGeom>
              <a:avLst/>
              <a:gdLst>
                <a:gd name="connsiteX0" fmla="*/ 24169 w 90789"/>
                <a:gd name="connsiteY0" fmla="*/ 66626 h 105954"/>
                <a:gd name="connsiteX1" fmla="*/ 47084 w 90789"/>
                <a:gd name="connsiteY1" fmla="*/ 75946 h 105954"/>
                <a:gd name="connsiteX2" fmla="*/ 91003 w 90789"/>
                <a:gd name="connsiteY2" fmla="*/ 26729 h 105954"/>
                <a:gd name="connsiteX3" fmla="*/ 69477 w 90789"/>
                <a:gd name="connsiteY3" fmla="*/ 77 h 105954"/>
                <a:gd name="connsiteX4" fmla="*/ 36494 w 90789"/>
                <a:gd name="connsiteY4" fmla="*/ 9561 h 105954"/>
                <a:gd name="connsiteX5" fmla="*/ 38230 w 90789"/>
                <a:gd name="connsiteY5" fmla="*/ 1712 h 105954"/>
                <a:gd name="connsiteX6" fmla="*/ 23649 w 90789"/>
                <a:gd name="connsiteY6" fmla="*/ 1712 h 105954"/>
                <a:gd name="connsiteX7" fmla="*/ 213 w 90789"/>
                <a:gd name="connsiteY7" fmla="*/ 106032 h 105954"/>
                <a:gd name="connsiteX8" fmla="*/ 15316 w 90789"/>
                <a:gd name="connsiteY8" fmla="*/ 106032 h 105954"/>
                <a:gd name="connsiteX9" fmla="*/ 24169 w 90789"/>
                <a:gd name="connsiteY9" fmla="*/ 66626 h 105954"/>
                <a:gd name="connsiteX10" fmla="*/ 34585 w 90789"/>
                <a:gd name="connsiteY10" fmla="*/ 20189 h 105954"/>
                <a:gd name="connsiteX11" fmla="*/ 55763 w 90789"/>
                <a:gd name="connsiteY11" fmla="*/ 11359 h 105954"/>
                <a:gd name="connsiteX12" fmla="*/ 75206 w 90789"/>
                <a:gd name="connsiteY12" fmla="*/ 31798 h 105954"/>
                <a:gd name="connsiteX13" fmla="*/ 41876 w 90789"/>
                <a:gd name="connsiteY13" fmla="*/ 65154 h 105954"/>
                <a:gd name="connsiteX14" fmla="*/ 26773 w 90789"/>
                <a:gd name="connsiteY14" fmla="*/ 55017 h 105954"/>
                <a:gd name="connsiteX15" fmla="*/ 34585 w 90789"/>
                <a:gd name="connsiteY15" fmla="*/ 20189 h 10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0789" h="105954">
                  <a:moveTo>
                    <a:pt x="24169" y="66626"/>
                  </a:moveTo>
                  <a:cubicBezTo>
                    <a:pt x="27988" y="70713"/>
                    <a:pt x="35626" y="75946"/>
                    <a:pt x="47084" y="75946"/>
                  </a:cubicBezTo>
                  <a:cubicBezTo>
                    <a:pt x="68609" y="75946"/>
                    <a:pt x="91003" y="53872"/>
                    <a:pt x="91003" y="26729"/>
                  </a:cubicBezTo>
                  <a:cubicBezTo>
                    <a:pt x="91003" y="15284"/>
                    <a:pt x="85621" y="77"/>
                    <a:pt x="69477" y="77"/>
                  </a:cubicBezTo>
                  <a:cubicBezTo>
                    <a:pt x="57673" y="77"/>
                    <a:pt x="46389" y="3511"/>
                    <a:pt x="36494" y="9561"/>
                  </a:cubicBezTo>
                  <a:lnTo>
                    <a:pt x="38230" y="1712"/>
                  </a:lnTo>
                  <a:lnTo>
                    <a:pt x="23649" y="1712"/>
                  </a:lnTo>
                  <a:lnTo>
                    <a:pt x="213" y="106032"/>
                  </a:lnTo>
                  <a:lnTo>
                    <a:pt x="15316" y="106032"/>
                  </a:lnTo>
                  <a:lnTo>
                    <a:pt x="24169" y="66626"/>
                  </a:lnTo>
                  <a:close/>
                  <a:moveTo>
                    <a:pt x="34585" y="20189"/>
                  </a:moveTo>
                  <a:cubicBezTo>
                    <a:pt x="36321" y="18554"/>
                    <a:pt x="44480" y="11359"/>
                    <a:pt x="55763" y="11359"/>
                  </a:cubicBezTo>
                  <a:cubicBezTo>
                    <a:pt x="66005" y="11359"/>
                    <a:pt x="75206" y="18227"/>
                    <a:pt x="75206" y="31798"/>
                  </a:cubicBezTo>
                  <a:cubicBezTo>
                    <a:pt x="75206" y="49948"/>
                    <a:pt x="57846" y="65154"/>
                    <a:pt x="41876" y="65154"/>
                  </a:cubicBezTo>
                  <a:cubicBezTo>
                    <a:pt x="33196" y="65154"/>
                    <a:pt x="28683" y="60085"/>
                    <a:pt x="26773" y="55017"/>
                  </a:cubicBezTo>
                  <a:lnTo>
                    <a:pt x="34585" y="20189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574" name="Freeform 573">
              <a:extLst>
                <a:ext uri="{FF2B5EF4-FFF2-40B4-BE49-F238E27FC236}">
                  <a16:creationId xmlns:a16="http://schemas.microsoft.com/office/drawing/2014/main" id="{544EC3A1-DAB7-4DFB-098B-E4F7F75F279B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>
              <a:off x="6904557" y="7278089"/>
              <a:ext cx="107131" cy="103711"/>
            </a:xfrm>
            <a:custGeom>
              <a:avLst/>
              <a:gdLst>
                <a:gd name="connsiteX0" fmla="*/ 107352 w 107131"/>
                <a:gd name="connsiteY0" fmla="*/ 75 h 103711"/>
                <a:gd name="connsiteX1" fmla="*/ 89001 w 107131"/>
                <a:gd name="connsiteY1" fmla="*/ 75 h 103711"/>
                <a:gd name="connsiteX2" fmla="*/ 59986 w 107131"/>
                <a:gd name="connsiteY2" fmla="*/ 46325 h 103711"/>
                <a:gd name="connsiteX3" fmla="*/ 33699 w 107131"/>
                <a:gd name="connsiteY3" fmla="*/ 91640 h 103711"/>
                <a:gd name="connsiteX4" fmla="*/ 33451 w 107131"/>
                <a:gd name="connsiteY4" fmla="*/ 91407 h 103711"/>
                <a:gd name="connsiteX5" fmla="*/ 28492 w 107131"/>
                <a:gd name="connsiteY5" fmla="*/ 49828 h 103711"/>
                <a:gd name="connsiteX6" fmla="*/ 19564 w 107131"/>
                <a:gd name="connsiteY6" fmla="*/ 75 h 103711"/>
                <a:gd name="connsiteX7" fmla="*/ 221 w 107131"/>
                <a:gd name="connsiteY7" fmla="*/ 75 h 103711"/>
                <a:gd name="connsiteX8" fmla="*/ 19564 w 107131"/>
                <a:gd name="connsiteY8" fmla="*/ 103787 h 103711"/>
                <a:gd name="connsiteX9" fmla="*/ 41387 w 107131"/>
                <a:gd name="connsiteY9" fmla="*/ 103787 h 103711"/>
                <a:gd name="connsiteX10" fmla="*/ 107352 w 107131"/>
                <a:gd name="connsiteY10" fmla="*/ 75 h 10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131" h="103711">
                  <a:moveTo>
                    <a:pt x="107352" y="75"/>
                  </a:moveTo>
                  <a:lnTo>
                    <a:pt x="89001" y="75"/>
                  </a:lnTo>
                  <a:lnTo>
                    <a:pt x="59986" y="46325"/>
                  </a:lnTo>
                  <a:cubicBezTo>
                    <a:pt x="36923" y="83231"/>
                    <a:pt x="34939" y="88604"/>
                    <a:pt x="33699" y="91640"/>
                  </a:cubicBezTo>
                  <a:lnTo>
                    <a:pt x="33451" y="91407"/>
                  </a:lnTo>
                  <a:cubicBezTo>
                    <a:pt x="33451" y="77392"/>
                    <a:pt x="28740" y="50763"/>
                    <a:pt x="28492" y="49828"/>
                  </a:cubicBezTo>
                  <a:lnTo>
                    <a:pt x="19564" y="75"/>
                  </a:lnTo>
                  <a:lnTo>
                    <a:pt x="221" y="75"/>
                  </a:lnTo>
                  <a:lnTo>
                    <a:pt x="19564" y="103787"/>
                  </a:lnTo>
                  <a:lnTo>
                    <a:pt x="41387" y="103787"/>
                  </a:lnTo>
                  <a:lnTo>
                    <a:pt x="107352" y="75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575" name="Freeform 574">
              <a:extLst>
                <a:ext uri="{FF2B5EF4-FFF2-40B4-BE49-F238E27FC236}">
                  <a16:creationId xmlns:a16="http://schemas.microsoft.com/office/drawing/2014/main" id="{1E20BC18-33A5-27CB-86D1-7E7C5208FB15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7101768" y="7295375"/>
              <a:ext cx="164913" cy="56060"/>
            </a:xfrm>
            <a:custGeom>
              <a:avLst/>
              <a:gdLst>
                <a:gd name="connsiteX0" fmla="*/ 156711 w 164913"/>
                <a:gd name="connsiteY0" fmla="*/ 9418 h 56060"/>
                <a:gd name="connsiteX1" fmla="*/ 165143 w 164913"/>
                <a:gd name="connsiteY1" fmla="*/ 4746 h 56060"/>
                <a:gd name="connsiteX2" fmla="*/ 156959 w 164913"/>
                <a:gd name="connsiteY2" fmla="*/ 75 h 56060"/>
                <a:gd name="connsiteX3" fmla="*/ 8413 w 164913"/>
                <a:gd name="connsiteY3" fmla="*/ 75 h 56060"/>
                <a:gd name="connsiteX4" fmla="*/ 229 w 164913"/>
                <a:gd name="connsiteY4" fmla="*/ 4746 h 56060"/>
                <a:gd name="connsiteX5" fmla="*/ 8661 w 164913"/>
                <a:gd name="connsiteY5" fmla="*/ 9418 h 56060"/>
                <a:gd name="connsiteX6" fmla="*/ 156711 w 164913"/>
                <a:gd name="connsiteY6" fmla="*/ 9418 h 56060"/>
                <a:gd name="connsiteX7" fmla="*/ 156959 w 164913"/>
                <a:gd name="connsiteY7" fmla="*/ 56135 h 56060"/>
                <a:gd name="connsiteX8" fmla="*/ 165143 w 164913"/>
                <a:gd name="connsiteY8" fmla="*/ 51464 h 56060"/>
                <a:gd name="connsiteX9" fmla="*/ 156711 w 164913"/>
                <a:gd name="connsiteY9" fmla="*/ 46792 h 56060"/>
                <a:gd name="connsiteX10" fmla="*/ 8661 w 164913"/>
                <a:gd name="connsiteY10" fmla="*/ 46792 h 56060"/>
                <a:gd name="connsiteX11" fmla="*/ 229 w 164913"/>
                <a:gd name="connsiteY11" fmla="*/ 51464 h 56060"/>
                <a:gd name="connsiteX12" fmla="*/ 8413 w 164913"/>
                <a:gd name="connsiteY12" fmla="*/ 56135 h 56060"/>
                <a:gd name="connsiteX13" fmla="*/ 156959 w 164913"/>
                <a:gd name="connsiteY13" fmla="*/ 56135 h 5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4913" h="56060">
                  <a:moveTo>
                    <a:pt x="156711" y="9418"/>
                  </a:moveTo>
                  <a:cubicBezTo>
                    <a:pt x="160431" y="9418"/>
                    <a:pt x="165143" y="9418"/>
                    <a:pt x="165143" y="4746"/>
                  </a:cubicBezTo>
                  <a:cubicBezTo>
                    <a:pt x="165143" y="75"/>
                    <a:pt x="160431" y="75"/>
                    <a:pt x="156959" y="75"/>
                  </a:cubicBezTo>
                  <a:lnTo>
                    <a:pt x="8413" y="75"/>
                  </a:lnTo>
                  <a:cubicBezTo>
                    <a:pt x="4941" y="75"/>
                    <a:pt x="229" y="75"/>
                    <a:pt x="229" y="4746"/>
                  </a:cubicBezTo>
                  <a:cubicBezTo>
                    <a:pt x="229" y="9418"/>
                    <a:pt x="4941" y="9418"/>
                    <a:pt x="8661" y="9418"/>
                  </a:cubicBezTo>
                  <a:lnTo>
                    <a:pt x="156711" y="9418"/>
                  </a:lnTo>
                  <a:close/>
                  <a:moveTo>
                    <a:pt x="156959" y="56135"/>
                  </a:moveTo>
                  <a:cubicBezTo>
                    <a:pt x="160431" y="56135"/>
                    <a:pt x="165143" y="56135"/>
                    <a:pt x="165143" y="51464"/>
                  </a:cubicBezTo>
                  <a:cubicBezTo>
                    <a:pt x="165143" y="46792"/>
                    <a:pt x="160431" y="46792"/>
                    <a:pt x="156711" y="46792"/>
                  </a:cubicBezTo>
                  <a:lnTo>
                    <a:pt x="8661" y="46792"/>
                  </a:lnTo>
                  <a:cubicBezTo>
                    <a:pt x="4941" y="46792"/>
                    <a:pt x="229" y="46792"/>
                    <a:pt x="229" y="51464"/>
                  </a:cubicBezTo>
                  <a:cubicBezTo>
                    <a:pt x="229" y="56135"/>
                    <a:pt x="4941" y="56135"/>
                    <a:pt x="8413" y="56135"/>
                  </a:cubicBezTo>
                  <a:lnTo>
                    <a:pt x="156959" y="56135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576" name="Freeform 575">
              <a:extLst>
                <a:ext uri="{FF2B5EF4-FFF2-40B4-BE49-F238E27FC236}">
                  <a16:creationId xmlns:a16="http://schemas.microsoft.com/office/drawing/2014/main" id="{CDF21004-FCCE-AE74-9395-99C0C67A9E33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7356591" y="7219693"/>
              <a:ext cx="151273" cy="162108"/>
            </a:xfrm>
            <a:custGeom>
              <a:avLst/>
              <a:gdLst>
                <a:gd name="connsiteX0" fmla="*/ 123491 w 151273"/>
                <a:gd name="connsiteY0" fmla="*/ 75 h 162108"/>
                <a:gd name="connsiteX1" fmla="*/ 101420 w 151273"/>
                <a:gd name="connsiteY1" fmla="*/ 75 h 162108"/>
                <a:gd name="connsiteX2" fmla="*/ 240 w 151273"/>
                <a:gd name="connsiteY2" fmla="*/ 162183 h 162108"/>
                <a:gd name="connsiteX3" fmla="*/ 18591 w 151273"/>
                <a:gd name="connsiteY3" fmla="*/ 162183 h 162108"/>
                <a:gd name="connsiteX4" fmla="*/ 48350 w 151273"/>
                <a:gd name="connsiteY4" fmla="*/ 114532 h 162108"/>
                <a:gd name="connsiteX5" fmla="*/ 120515 w 151273"/>
                <a:gd name="connsiteY5" fmla="*/ 114532 h 162108"/>
                <a:gd name="connsiteX6" fmla="*/ 128699 w 151273"/>
                <a:gd name="connsiteY6" fmla="*/ 162183 h 162108"/>
                <a:gd name="connsiteX7" fmla="*/ 151514 w 151273"/>
                <a:gd name="connsiteY7" fmla="*/ 162183 h 162108"/>
                <a:gd name="connsiteX8" fmla="*/ 123491 w 151273"/>
                <a:gd name="connsiteY8" fmla="*/ 75 h 162108"/>
                <a:gd name="connsiteX9" fmla="*/ 106627 w 151273"/>
                <a:gd name="connsiteY9" fmla="*/ 16192 h 162108"/>
                <a:gd name="connsiteX10" fmla="*/ 118035 w 151273"/>
                <a:gd name="connsiteY10" fmla="*/ 101451 h 162108"/>
                <a:gd name="connsiteX11" fmla="*/ 56781 w 151273"/>
                <a:gd name="connsiteY11" fmla="*/ 101451 h 162108"/>
                <a:gd name="connsiteX12" fmla="*/ 106627 w 151273"/>
                <a:gd name="connsiteY12" fmla="*/ 16192 h 16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273" h="162108">
                  <a:moveTo>
                    <a:pt x="123491" y="75"/>
                  </a:moveTo>
                  <a:lnTo>
                    <a:pt x="101420" y="75"/>
                  </a:lnTo>
                  <a:lnTo>
                    <a:pt x="240" y="162183"/>
                  </a:lnTo>
                  <a:lnTo>
                    <a:pt x="18591" y="162183"/>
                  </a:lnTo>
                  <a:lnTo>
                    <a:pt x="48350" y="114532"/>
                  </a:lnTo>
                  <a:lnTo>
                    <a:pt x="120515" y="114532"/>
                  </a:lnTo>
                  <a:lnTo>
                    <a:pt x="128699" y="162183"/>
                  </a:lnTo>
                  <a:lnTo>
                    <a:pt x="151514" y="162183"/>
                  </a:lnTo>
                  <a:lnTo>
                    <a:pt x="123491" y="75"/>
                  </a:lnTo>
                  <a:close/>
                  <a:moveTo>
                    <a:pt x="106627" y="16192"/>
                  </a:moveTo>
                  <a:lnTo>
                    <a:pt x="118035" y="101451"/>
                  </a:lnTo>
                  <a:lnTo>
                    <a:pt x="56781" y="101451"/>
                  </a:lnTo>
                  <a:lnTo>
                    <a:pt x="106627" y="16192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577" name="Freeform 576">
              <a:extLst>
                <a:ext uri="{FF2B5EF4-FFF2-40B4-BE49-F238E27FC236}">
                  <a16:creationId xmlns:a16="http://schemas.microsoft.com/office/drawing/2014/main" id="{2F070C4E-CFB2-2DE9-661E-7C768650AC1F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7544312" y="7173024"/>
              <a:ext cx="115265" cy="112331"/>
            </a:xfrm>
            <a:custGeom>
              <a:avLst/>
              <a:gdLst>
                <a:gd name="connsiteX0" fmla="*/ 65344 w 115265"/>
                <a:gd name="connsiteY0" fmla="*/ 11353 h 112331"/>
                <a:gd name="connsiteX1" fmla="*/ 81661 w 115265"/>
                <a:gd name="connsiteY1" fmla="*/ 11353 h 112331"/>
                <a:gd name="connsiteX2" fmla="*/ 87911 w 115265"/>
                <a:gd name="connsiteY2" fmla="*/ 11516 h 112331"/>
                <a:gd name="connsiteX3" fmla="*/ 112908 w 115265"/>
                <a:gd name="connsiteY3" fmla="*/ 11516 h 112331"/>
                <a:gd name="connsiteX4" fmla="*/ 115512 w 115265"/>
                <a:gd name="connsiteY4" fmla="*/ 71 h 112331"/>
                <a:gd name="connsiteX5" fmla="*/ 2850 w 115265"/>
                <a:gd name="connsiteY5" fmla="*/ 71 h 112331"/>
                <a:gd name="connsiteX6" fmla="*/ 246 w 115265"/>
                <a:gd name="connsiteY6" fmla="*/ 11516 h 112331"/>
                <a:gd name="connsiteX7" fmla="*/ 25417 w 115265"/>
                <a:gd name="connsiteY7" fmla="*/ 11516 h 112331"/>
                <a:gd name="connsiteX8" fmla="*/ 31667 w 115265"/>
                <a:gd name="connsiteY8" fmla="*/ 11353 h 112331"/>
                <a:gd name="connsiteX9" fmla="*/ 47811 w 115265"/>
                <a:gd name="connsiteY9" fmla="*/ 11353 h 112331"/>
                <a:gd name="connsiteX10" fmla="*/ 25070 w 115265"/>
                <a:gd name="connsiteY10" fmla="*/ 112402 h 112331"/>
                <a:gd name="connsiteX11" fmla="*/ 42603 w 115265"/>
                <a:gd name="connsiteY11" fmla="*/ 112402 h 112331"/>
                <a:gd name="connsiteX12" fmla="*/ 65344 w 115265"/>
                <a:gd name="connsiteY12" fmla="*/ 11353 h 11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265" h="112331">
                  <a:moveTo>
                    <a:pt x="65344" y="11353"/>
                  </a:moveTo>
                  <a:lnTo>
                    <a:pt x="81661" y="11353"/>
                  </a:lnTo>
                  <a:cubicBezTo>
                    <a:pt x="83745" y="11353"/>
                    <a:pt x="85828" y="11516"/>
                    <a:pt x="87911" y="11516"/>
                  </a:cubicBezTo>
                  <a:lnTo>
                    <a:pt x="112908" y="11516"/>
                  </a:lnTo>
                  <a:lnTo>
                    <a:pt x="115512" y="71"/>
                  </a:lnTo>
                  <a:lnTo>
                    <a:pt x="2850" y="71"/>
                  </a:lnTo>
                  <a:lnTo>
                    <a:pt x="246" y="11516"/>
                  </a:lnTo>
                  <a:lnTo>
                    <a:pt x="25417" y="11516"/>
                  </a:lnTo>
                  <a:cubicBezTo>
                    <a:pt x="27500" y="11516"/>
                    <a:pt x="29584" y="11353"/>
                    <a:pt x="31667" y="11353"/>
                  </a:cubicBezTo>
                  <a:lnTo>
                    <a:pt x="47811" y="11353"/>
                  </a:lnTo>
                  <a:lnTo>
                    <a:pt x="25070" y="112402"/>
                  </a:lnTo>
                  <a:lnTo>
                    <a:pt x="42603" y="112402"/>
                  </a:lnTo>
                  <a:lnTo>
                    <a:pt x="65344" y="11353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5C102DBF-4701-96CC-7234-B5CF176056B2}"/>
                </a:ext>
              </a:extLst>
            </p:cNvPr>
            <p:cNvSpPr/>
            <p:nvPr>
              <p:custDataLst>
                <p:tags r:id="rId62"/>
              </p:custDataLst>
            </p:nvPr>
          </p:nvSpPr>
          <p:spPr>
            <a:xfrm>
              <a:off x="7703196" y="7278089"/>
              <a:ext cx="107131" cy="103711"/>
            </a:xfrm>
            <a:custGeom>
              <a:avLst/>
              <a:gdLst>
                <a:gd name="connsiteX0" fmla="*/ 107385 w 107131"/>
                <a:gd name="connsiteY0" fmla="*/ 75 h 103711"/>
                <a:gd name="connsiteX1" fmla="*/ 89033 w 107131"/>
                <a:gd name="connsiteY1" fmla="*/ 75 h 103711"/>
                <a:gd name="connsiteX2" fmla="*/ 60018 w 107131"/>
                <a:gd name="connsiteY2" fmla="*/ 46325 h 103711"/>
                <a:gd name="connsiteX3" fmla="*/ 33731 w 107131"/>
                <a:gd name="connsiteY3" fmla="*/ 91640 h 103711"/>
                <a:gd name="connsiteX4" fmla="*/ 33483 w 107131"/>
                <a:gd name="connsiteY4" fmla="*/ 91407 h 103711"/>
                <a:gd name="connsiteX5" fmla="*/ 28524 w 107131"/>
                <a:gd name="connsiteY5" fmla="*/ 49828 h 103711"/>
                <a:gd name="connsiteX6" fmla="*/ 19596 w 107131"/>
                <a:gd name="connsiteY6" fmla="*/ 75 h 103711"/>
                <a:gd name="connsiteX7" fmla="*/ 253 w 107131"/>
                <a:gd name="connsiteY7" fmla="*/ 75 h 103711"/>
                <a:gd name="connsiteX8" fmla="*/ 19596 w 107131"/>
                <a:gd name="connsiteY8" fmla="*/ 103787 h 103711"/>
                <a:gd name="connsiteX9" fmla="*/ 41419 w 107131"/>
                <a:gd name="connsiteY9" fmla="*/ 103787 h 103711"/>
                <a:gd name="connsiteX10" fmla="*/ 107385 w 107131"/>
                <a:gd name="connsiteY10" fmla="*/ 75 h 10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131" h="103711">
                  <a:moveTo>
                    <a:pt x="107385" y="75"/>
                  </a:moveTo>
                  <a:lnTo>
                    <a:pt x="89033" y="75"/>
                  </a:lnTo>
                  <a:lnTo>
                    <a:pt x="60018" y="46325"/>
                  </a:lnTo>
                  <a:cubicBezTo>
                    <a:pt x="36955" y="83231"/>
                    <a:pt x="34971" y="88604"/>
                    <a:pt x="33731" y="91640"/>
                  </a:cubicBezTo>
                  <a:lnTo>
                    <a:pt x="33483" y="91407"/>
                  </a:lnTo>
                  <a:cubicBezTo>
                    <a:pt x="33483" y="77392"/>
                    <a:pt x="28772" y="50763"/>
                    <a:pt x="28524" y="49828"/>
                  </a:cubicBezTo>
                  <a:lnTo>
                    <a:pt x="19596" y="75"/>
                  </a:lnTo>
                  <a:lnTo>
                    <a:pt x="253" y="75"/>
                  </a:lnTo>
                  <a:lnTo>
                    <a:pt x="19596" y="103787"/>
                  </a:lnTo>
                  <a:lnTo>
                    <a:pt x="41419" y="103787"/>
                  </a:lnTo>
                  <a:lnTo>
                    <a:pt x="107385" y="75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</p:grpSp>
      <p:grpSp>
        <p:nvGrpSpPr>
          <p:cNvPr id="644" name="Group 643" descr="\documentclass{article}&#10;\usepackage{amsmath}&#10;\usepackage{amssymb}&#10;\usepackage[cm]{sfmath}&#10;\usepackage{bbold}&#10;\pagestyle{empty}&#10;&#10;\DeclareMathOperator{\argmin}{argmin}&#10;&#10;&#10;\begin{document}&#10;&#10;$$&#10;s(y) = A^T y&#10;$$&#10;&#10;&#10;\end{document}" title="IguanaTex Vector Display">
            <a:extLst>
              <a:ext uri="{FF2B5EF4-FFF2-40B4-BE49-F238E27FC236}">
                <a16:creationId xmlns:a16="http://schemas.microsoft.com/office/drawing/2014/main" id="{29AE84BD-B1EA-F303-9A1B-9A56172805CF}"/>
              </a:ext>
            </a:extLst>
          </p:cNvPr>
          <p:cNvGrpSpPr>
            <a:grpSpLocks noChangeAspect="1"/>
          </p:cNvGrpSpPr>
          <p:nvPr>
            <p:custDataLst>
              <p:tags r:id="rId6"/>
            </p:custDataLst>
          </p:nvPr>
        </p:nvGrpSpPr>
        <p:grpSpPr>
          <a:xfrm>
            <a:off x="9455150" y="1968500"/>
            <a:ext cx="1255985" cy="289438"/>
            <a:chOff x="12416341" y="3524939"/>
            <a:chExt cx="1255985" cy="289438"/>
          </a:xfrm>
        </p:grpSpPr>
        <p:sp>
          <p:nvSpPr>
            <p:cNvPr id="636" name="Freeform 635">
              <a:extLst>
                <a:ext uri="{FF2B5EF4-FFF2-40B4-BE49-F238E27FC236}">
                  <a16:creationId xmlns:a16="http://schemas.microsoft.com/office/drawing/2014/main" id="{BB821D10-721A-BE66-1036-A7CE94A273B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2416341" y="3634458"/>
              <a:ext cx="100714" cy="119440"/>
            </a:xfrm>
            <a:custGeom>
              <a:avLst/>
              <a:gdLst>
                <a:gd name="connsiteX0" fmla="*/ 100923 w 100714"/>
                <a:gd name="connsiteY0" fmla="*/ 8172 h 119440"/>
                <a:gd name="connsiteX1" fmla="*/ 66002 w 100714"/>
                <a:gd name="connsiteY1" fmla="*/ 75 h 119440"/>
                <a:gd name="connsiteX2" fmla="*/ 31334 w 100714"/>
                <a:gd name="connsiteY2" fmla="*/ 10197 h 119440"/>
                <a:gd name="connsiteX3" fmla="*/ 16404 w 100714"/>
                <a:gd name="connsiteY3" fmla="*/ 39298 h 119440"/>
                <a:gd name="connsiteX4" fmla="*/ 24755 w 100714"/>
                <a:gd name="connsiteY4" fmla="*/ 57517 h 119440"/>
                <a:gd name="connsiteX5" fmla="*/ 52590 w 100714"/>
                <a:gd name="connsiteY5" fmla="*/ 68145 h 119440"/>
                <a:gd name="connsiteX6" fmla="*/ 71063 w 100714"/>
                <a:gd name="connsiteY6" fmla="*/ 83329 h 119440"/>
                <a:gd name="connsiteX7" fmla="*/ 43227 w 100714"/>
                <a:gd name="connsiteY7" fmla="*/ 103573 h 119440"/>
                <a:gd name="connsiteX8" fmla="*/ 6788 w 100714"/>
                <a:gd name="connsiteY8" fmla="*/ 91173 h 119440"/>
                <a:gd name="connsiteX9" fmla="*/ 1221 w 100714"/>
                <a:gd name="connsiteY9" fmla="*/ 104838 h 119440"/>
                <a:gd name="connsiteX10" fmla="*/ 209 w 100714"/>
                <a:gd name="connsiteY10" fmla="*/ 108128 h 119440"/>
                <a:gd name="connsiteX11" fmla="*/ 40191 w 100714"/>
                <a:gd name="connsiteY11" fmla="*/ 119515 h 119440"/>
                <a:gd name="connsiteX12" fmla="*/ 89789 w 100714"/>
                <a:gd name="connsiteY12" fmla="*/ 77761 h 119440"/>
                <a:gd name="connsiteX13" fmla="*/ 80173 w 100714"/>
                <a:gd name="connsiteY13" fmla="*/ 57011 h 119440"/>
                <a:gd name="connsiteX14" fmla="*/ 54868 w 100714"/>
                <a:gd name="connsiteY14" fmla="*/ 47648 h 119440"/>
                <a:gd name="connsiteX15" fmla="*/ 35383 w 100714"/>
                <a:gd name="connsiteY15" fmla="*/ 33477 h 119440"/>
                <a:gd name="connsiteX16" fmla="*/ 60688 w 100714"/>
                <a:gd name="connsiteY16" fmla="*/ 15005 h 119440"/>
                <a:gd name="connsiteX17" fmla="*/ 94344 w 100714"/>
                <a:gd name="connsiteY17" fmla="*/ 24621 h 119440"/>
                <a:gd name="connsiteX18" fmla="*/ 94597 w 100714"/>
                <a:gd name="connsiteY18" fmla="*/ 24621 h 119440"/>
                <a:gd name="connsiteX19" fmla="*/ 100923 w 100714"/>
                <a:gd name="connsiteY19" fmla="*/ 8172 h 11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714" h="119440">
                  <a:moveTo>
                    <a:pt x="100923" y="8172"/>
                  </a:moveTo>
                  <a:cubicBezTo>
                    <a:pt x="89536" y="2605"/>
                    <a:pt x="80426" y="75"/>
                    <a:pt x="66002" y="75"/>
                  </a:cubicBezTo>
                  <a:cubicBezTo>
                    <a:pt x="56639" y="75"/>
                    <a:pt x="43227" y="1087"/>
                    <a:pt x="31334" y="10197"/>
                  </a:cubicBezTo>
                  <a:cubicBezTo>
                    <a:pt x="20706" y="18294"/>
                    <a:pt x="16404" y="31959"/>
                    <a:pt x="16404" y="39298"/>
                  </a:cubicBezTo>
                  <a:cubicBezTo>
                    <a:pt x="16404" y="46889"/>
                    <a:pt x="19693" y="52709"/>
                    <a:pt x="24755" y="57517"/>
                  </a:cubicBezTo>
                  <a:cubicBezTo>
                    <a:pt x="31081" y="63844"/>
                    <a:pt x="37407" y="65109"/>
                    <a:pt x="52590" y="68145"/>
                  </a:cubicBezTo>
                  <a:cubicBezTo>
                    <a:pt x="59423" y="69664"/>
                    <a:pt x="71063" y="72194"/>
                    <a:pt x="71063" y="83329"/>
                  </a:cubicBezTo>
                  <a:cubicBezTo>
                    <a:pt x="71063" y="83582"/>
                    <a:pt x="71063" y="103573"/>
                    <a:pt x="43227" y="103573"/>
                  </a:cubicBezTo>
                  <a:cubicBezTo>
                    <a:pt x="34117" y="103573"/>
                    <a:pt x="19440" y="101548"/>
                    <a:pt x="6788" y="91173"/>
                  </a:cubicBezTo>
                  <a:lnTo>
                    <a:pt x="1221" y="104838"/>
                  </a:lnTo>
                  <a:cubicBezTo>
                    <a:pt x="968" y="105597"/>
                    <a:pt x="209" y="107115"/>
                    <a:pt x="209" y="108128"/>
                  </a:cubicBezTo>
                  <a:cubicBezTo>
                    <a:pt x="209" y="108887"/>
                    <a:pt x="15898" y="119515"/>
                    <a:pt x="40191" y="119515"/>
                  </a:cubicBezTo>
                  <a:cubicBezTo>
                    <a:pt x="81944" y="119515"/>
                    <a:pt x="89789" y="88136"/>
                    <a:pt x="89789" y="77761"/>
                  </a:cubicBezTo>
                  <a:cubicBezTo>
                    <a:pt x="89789" y="65615"/>
                    <a:pt x="82450" y="59036"/>
                    <a:pt x="80173" y="57011"/>
                  </a:cubicBezTo>
                  <a:cubicBezTo>
                    <a:pt x="73087" y="51444"/>
                    <a:pt x="68785" y="50685"/>
                    <a:pt x="54868" y="47648"/>
                  </a:cubicBezTo>
                  <a:cubicBezTo>
                    <a:pt x="44746" y="45624"/>
                    <a:pt x="35383" y="43599"/>
                    <a:pt x="35383" y="33477"/>
                  </a:cubicBezTo>
                  <a:cubicBezTo>
                    <a:pt x="35383" y="32971"/>
                    <a:pt x="35383" y="15005"/>
                    <a:pt x="60688" y="15005"/>
                  </a:cubicBezTo>
                  <a:cubicBezTo>
                    <a:pt x="74353" y="15005"/>
                    <a:pt x="84222" y="18041"/>
                    <a:pt x="94344" y="24621"/>
                  </a:cubicBezTo>
                  <a:lnTo>
                    <a:pt x="94597" y="24621"/>
                  </a:lnTo>
                  <a:lnTo>
                    <a:pt x="100923" y="8172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637" name="Freeform 636">
              <a:extLst>
                <a:ext uri="{FF2B5EF4-FFF2-40B4-BE49-F238E27FC236}">
                  <a16:creationId xmlns:a16="http://schemas.microsoft.com/office/drawing/2014/main" id="{A0B5F0CE-714A-C107-3911-4F9394F900F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2543913" y="3561326"/>
              <a:ext cx="64021" cy="253051"/>
            </a:xfrm>
            <a:custGeom>
              <a:avLst/>
              <a:gdLst>
                <a:gd name="connsiteX0" fmla="*/ 48799 w 64021"/>
                <a:gd name="connsiteY0" fmla="*/ 75 h 253051"/>
                <a:gd name="connsiteX1" fmla="*/ 12107 w 64021"/>
                <a:gd name="connsiteY1" fmla="*/ 54228 h 253051"/>
                <a:gd name="connsiteX2" fmla="*/ 213 w 64021"/>
                <a:gd name="connsiteY2" fmla="*/ 126600 h 253051"/>
                <a:gd name="connsiteX3" fmla="*/ 48799 w 64021"/>
                <a:gd name="connsiteY3" fmla="*/ 253126 h 253051"/>
                <a:gd name="connsiteX4" fmla="*/ 64235 w 64021"/>
                <a:gd name="connsiteY4" fmla="*/ 253126 h 253051"/>
                <a:gd name="connsiteX5" fmla="*/ 19951 w 64021"/>
                <a:gd name="connsiteY5" fmla="*/ 126600 h 253051"/>
                <a:gd name="connsiteX6" fmla="*/ 31085 w 64021"/>
                <a:gd name="connsiteY6" fmla="*/ 52962 h 253051"/>
                <a:gd name="connsiteX7" fmla="*/ 64235 w 64021"/>
                <a:gd name="connsiteY7" fmla="*/ 75 h 253051"/>
                <a:gd name="connsiteX8" fmla="*/ 48799 w 64021"/>
                <a:gd name="connsiteY8" fmla="*/ 75 h 25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021" h="253051">
                  <a:moveTo>
                    <a:pt x="48799" y="75"/>
                  </a:moveTo>
                  <a:cubicBezTo>
                    <a:pt x="40701" y="7666"/>
                    <a:pt x="23747" y="23102"/>
                    <a:pt x="12107" y="54228"/>
                  </a:cubicBezTo>
                  <a:cubicBezTo>
                    <a:pt x="1985" y="81304"/>
                    <a:pt x="213" y="108128"/>
                    <a:pt x="213" y="126600"/>
                  </a:cubicBezTo>
                  <a:cubicBezTo>
                    <a:pt x="213" y="208336"/>
                    <a:pt x="36653" y="241992"/>
                    <a:pt x="48799" y="253126"/>
                  </a:cubicBezTo>
                  <a:lnTo>
                    <a:pt x="64235" y="253126"/>
                  </a:lnTo>
                  <a:cubicBezTo>
                    <a:pt x="52089" y="240979"/>
                    <a:pt x="19951" y="208336"/>
                    <a:pt x="19951" y="126600"/>
                  </a:cubicBezTo>
                  <a:cubicBezTo>
                    <a:pt x="19951" y="112429"/>
                    <a:pt x="20710" y="82822"/>
                    <a:pt x="31085" y="52962"/>
                  </a:cubicBezTo>
                  <a:cubicBezTo>
                    <a:pt x="41460" y="23608"/>
                    <a:pt x="55884" y="8425"/>
                    <a:pt x="64235" y="75"/>
                  </a:cubicBezTo>
                  <a:lnTo>
                    <a:pt x="48799" y="75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638" name="Freeform 637">
              <a:extLst>
                <a:ext uri="{FF2B5EF4-FFF2-40B4-BE49-F238E27FC236}">
                  <a16:creationId xmlns:a16="http://schemas.microsoft.com/office/drawing/2014/main" id="{11F20522-695C-9CF0-C3F4-772BE9525BBF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2622584" y="3638760"/>
              <a:ext cx="136394" cy="164230"/>
            </a:xfrm>
            <a:custGeom>
              <a:avLst/>
              <a:gdLst>
                <a:gd name="connsiteX0" fmla="*/ 136612 w 136394"/>
                <a:gd name="connsiteY0" fmla="*/ 75 h 164230"/>
                <a:gd name="connsiteX1" fmla="*/ 117633 w 136394"/>
                <a:gd name="connsiteY1" fmla="*/ 75 h 164230"/>
                <a:gd name="connsiteX2" fmla="*/ 83218 w 136394"/>
                <a:gd name="connsiteY2" fmla="*/ 57011 h 164230"/>
                <a:gd name="connsiteX3" fmla="*/ 63227 w 136394"/>
                <a:gd name="connsiteY3" fmla="*/ 97752 h 164230"/>
                <a:gd name="connsiteX4" fmla="*/ 62974 w 136394"/>
                <a:gd name="connsiteY4" fmla="*/ 97752 h 164230"/>
                <a:gd name="connsiteX5" fmla="*/ 63227 w 136394"/>
                <a:gd name="connsiteY5" fmla="*/ 91426 h 164230"/>
                <a:gd name="connsiteX6" fmla="*/ 55888 w 136394"/>
                <a:gd name="connsiteY6" fmla="*/ 39804 h 164230"/>
                <a:gd name="connsiteX7" fmla="*/ 47285 w 136394"/>
                <a:gd name="connsiteY7" fmla="*/ 75 h 164230"/>
                <a:gd name="connsiteX8" fmla="*/ 27293 w 136394"/>
                <a:gd name="connsiteY8" fmla="*/ 75 h 164230"/>
                <a:gd name="connsiteX9" fmla="*/ 51839 w 136394"/>
                <a:gd name="connsiteY9" fmla="*/ 108887 h 164230"/>
                <a:gd name="connsiteX10" fmla="*/ 52599 w 136394"/>
                <a:gd name="connsiteY10" fmla="*/ 111923 h 164230"/>
                <a:gd name="connsiteX11" fmla="*/ 38934 w 136394"/>
                <a:gd name="connsiteY11" fmla="*/ 134445 h 164230"/>
                <a:gd name="connsiteX12" fmla="*/ 21220 w 136394"/>
                <a:gd name="connsiteY12" fmla="*/ 149881 h 164230"/>
                <a:gd name="connsiteX13" fmla="*/ 2241 w 136394"/>
                <a:gd name="connsiteY13" fmla="*/ 145832 h 164230"/>
                <a:gd name="connsiteX14" fmla="*/ 217 w 136394"/>
                <a:gd name="connsiteY14" fmla="*/ 162280 h 164230"/>
                <a:gd name="connsiteX15" fmla="*/ 17931 w 136394"/>
                <a:gd name="connsiteY15" fmla="*/ 164305 h 164230"/>
                <a:gd name="connsiteX16" fmla="*/ 53358 w 136394"/>
                <a:gd name="connsiteY16" fmla="*/ 134698 h 164230"/>
                <a:gd name="connsiteX17" fmla="*/ 136612 w 136394"/>
                <a:gd name="connsiteY17" fmla="*/ 75 h 16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394" h="164230">
                  <a:moveTo>
                    <a:pt x="136612" y="75"/>
                  </a:moveTo>
                  <a:lnTo>
                    <a:pt x="117633" y="75"/>
                  </a:lnTo>
                  <a:lnTo>
                    <a:pt x="83218" y="57011"/>
                  </a:lnTo>
                  <a:cubicBezTo>
                    <a:pt x="75373" y="70929"/>
                    <a:pt x="65504" y="88896"/>
                    <a:pt x="63227" y="97752"/>
                  </a:cubicBezTo>
                  <a:lnTo>
                    <a:pt x="62974" y="97752"/>
                  </a:lnTo>
                  <a:cubicBezTo>
                    <a:pt x="63227" y="95981"/>
                    <a:pt x="63227" y="94210"/>
                    <a:pt x="63227" y="91426"/>
                  </a:cubicBezTo>
                  <a:cubicBezTo>
                    <a:pt x="63227" y="78268"/>
                    <a:pt x="58672" y="52962"/>
                    <a:pt x="55888" y="39804"/>
                  </a:cubicBezTo>
                  <a:lnTo>
                    <a:pt x="47285" y="75"/>
                  </a:lnTo>
                  <a:lnTo>
                    <a:pt x="27293" y="75"/>
                  </a:lnTo>
                  <a:lnTo>
                    <a:pt x="51839" y="108887"/>
                  </a:lnTo>
                  <a:cubicBezTo>
                    <a:pt x="51839" y="109393"/>
                    <a:pt x="52599" y="111670"/>
                    <a:pt x="52599" y="111923"/>
                  </a:cubicBezTo>
                  <a:cubicBezTo>
                    <a:pt x="52599" y="113442"/>
                    <a:pt x="40958" y="131408"/>
                    <a:pt x="38934" y="134445"/>
                  </a:cubicBezTo>
                  <a:cubicBezTo>
                    <a:pt x="31595" y="145579"/>
                    <a:pt x="27547" y="149881"/>
                    <a:pt x="21220" y="149881"/>
                  </a:cubicBezTo>
                  <a:cubicBezTo>
                    <a:pt x="16918" y="149881"/>
                    <a:pt x="8821" y="148869"/>
                    <a:pt x="2241" y="145832"/>
                  </a:cubicBezTo>
                  <a:lnTo>
                    <a:pt x="217" y="162280"/>
                  </a:lnTo>
                  <a:cubicBezTo>
                    <a:pt x="7049" y="163799"/>
                    <a:pt x="13882" y="164305"/>
                    <a:pt x="17931" y="164305"/>
                  </a:cubicBezTo>
                  <a:cubicBezTo>
                    <a:pt x="25269" y="164305"/>
                    <a:pt x="35644" y="163293"/>
                    <a:pt x="53358" y="134698"/>
                  </a:cubicBezTo>
                  <a:lnTo>
                    <a:pt x="136612" y="75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639" name="Freeform 638">
              <a:extLst>
                <a:ext uri="{FF2B5EF4-FFF2-40B4-BE49-F238E27FC236}">
                  <a16:creationId xmlns:a16="http://schemas.microsoft.com/office/drawing/2014/main" id="{82228557-9488-B9E5-C042-A67D2C187D78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2780607" y="3561326"/>
              <a:ext cx="64021" cy="253051"/>
            </a:xfrm>
            <a:custGeom>
              <a:avLst/>
              <a:gdLst>
                <a:gd name="connsiteX0" fmla="*/ 15659 w 64021"/>
                <a:gd name="connsiteY0" fmla="*/ 253126 h 253051"/>
                <a:gd name="connsiteX1" fmla="*/ 52351 w 64021"/>
                <a:gd name="connsiteY1" fmla="*/ 198973 h 253051"/>
                <a:gd name="connsiteX2" fmla="*/ 64245 w 64021"/>
                <a:gd name="connsiteY2" fmla="*/ 126600 h 253051"/>
                <a:gd name="connsiteX3" fmla="*/ 15659 w 64021"/>
                <a:gd name="connsiteY3" fmla="*/ 75 h 253051"/>
                <a:gd name="connsiteX4" fmla="*/ 223 w 64021"/>
                <a:gd name="connsiteY4" fmla="*/ 75 h 253051"/>
                <a:gd name="connsiteX5" fmla="*/ 44507 w 64021"/>
                <a:gd name="connsiteY5" fmla="*/ 126600 h 253051"/>
                <a:gd name="connsiteX6" fmla="*/ 33372 w 64021"/>
                <a:gd name="connsiteY6" fmla="*/ 200238 h 253051"/>
                <a:gd name="connsiteX7" fmla="*/ 223 w 64021"/>
                <a:gd name="connsiteY7" fmla="*/ 253126 h 253051"/>
                <a:gd name="connsiteX8" fmla="*/ 15659 w 64021"/>
                <a:gd name="connsiteY8" fmla="*/ 253126 h 25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021" h="253051">
                  <a:moveTo>
                    <a:pt x="15659" y="253126"/>
                  </a:moveTo>
                  <a:cubicBezTo>
                    <a:pt x="23756" y="245534"/>
                    <a:pt x="40711" y="230098"/>
                    <a:pt x="52351" y="198973"/>
                  </a:cubicBezTo>
                  <a:cubicBezTo>
                    <a:pt x="62473" y="171896"/>
                    <a:pt x="64245" y="145073"/>
                    <a:pt x="64245" y="126600"/>
                  </a:cubicBezTo>
                  <a:cubicBezTo>
                    <a:pt x="64245" y="44865"/>
                    <a:pt x="27805" y="11209"/>
                    <a:pt x="15659" y="75"/>
                  </a:cubicBezTo>
                  <a:lnTo>
                    <a:pt x="223" y="75"/>
                  </a:lnTo>
                  <a:cubicBezTo>
                    <a:pt x="12369" y="12221"/>
                    <a:pt x="44507" y="44865"/>
                    <a:pt x="44507" y="126600"/>
                  </a:cubicBezTo>
                  <a:cubicBezTo>
                    <a:pt x="44507" y="140771"/>
                    <a:pt x="43747" y="170378"/>
                    <a:pt x="33372" y="200238"/>
                  </a:cubicBezTo>
                  <a:cubicBezTo>
                    <a:pt x="22997" y="229592"/>
                    <a:pt x="8573" y="244775"/>
                    <a:pt x="223" y="253126"/>
                  </a:cubicBezTo>
                  <a:lnTo>
                    <a:pt x="15659" y="253126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640" name="Freeform 639">
              <a:extLst>
                <a:ext uri="{FF2B5EF4-FFF2-40B4-BE49-F238E27FC236}">
                  <a16:creationId xmlns:a16="http://schemas.microsoft.com/office/drawing/2014/main" id="{A1CEC894-1D8F-2786-7A90-FB4AA95EF791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2949306" y="3657486"/>
              <a:ext cx="168278" cy="60732"/>
            </a:xfrm>
            <a:custGeom>
              <a:avLst/>
              <a:gdLst>
                <a:gd name="connsiteX0" fmla="*/ 159905 w 168278"/>
                <a:gd name="connsiteY0" fmla="*/ 10197 h 60732"/>
                <a:gd name="connsiteX1" fmla="*/ 168508 w 168278"/>
                <a:gd name="connsiteY1" fmla="*/ 5136 h 60732"/>
                <a:gd name="connsiteX2" fmla="*/ 160158 w 168278"/>
                <a:gd name="connsiteY2" fmla="*/ 75 h 60732"/>
                <a:gd name="connsiteX3" fmla="*/ 8580 w 168278"/>
                <a:gd name="connsiteY3" fmla="*/ 75 h 60732"/>
                <a:gd name="connsiteX4" fmla="*/ 229 w 168278"/>
                <a:gd name="connsiteY4" fmla="*/ 5136 h 60732"/>
                <a:gd name="connsiteX5" fmla="*/ 8833 w 168278"/>
                <a:gd name="connsiteY5" fmla="*/ 10197 h 60732"/>
                <a:gd name="connsiteX6" fmla="*/ 159905 w 168278"/>
                <a:gd name="connsiteY6" fmla="*/ 10197 h 60732"/>
                <a:gd name="connsiteX7" fmla="*/ 160158 w 168278"/>
                <a:gd name="connsiteY7" fmla="*/ 60807 h 60732"/>
                <a:gd name="connsiteX8" fmla="*/ 168508 w 168278"/>
                <a:gd name="connsiteY8" fmla="*/ 55746 h 60732"/>
                <a:gd name="connsiteX9" fmla="*/ 159905 w 168278"/>
                <a:gd name="connsiteY9" fmla="*/ 50685 h 60732"/>
                <a:gd name="connsiteX10" fmla="*/ 8833 w 168278"/>
                <a:gd name="connsiteY10" fmla="*/ 50685 h 60732"/>
                <a:gd name="connsiteX11" fmla="*/ 229 w 168278"/>
                <a:gd name="connsiteY11" fmla="*/ 55746 h 60732"/>
                <a:gd name="connsiteX12" fmla="*/ 8580 w 168278"/>
                <a:gd name="connsiteY12" fmla="*/ 60807 h 60732"/>
                <a:gd name="connsiteX13" fmla="*/ 160158 w 168278"/>
                <a:gd name="connsiteY13" fmla="*/ 60807 h 60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60732">
                  <a:moveTo>
                    <a:pt x="159905" y="10197"/>
                  </a:moveTo>
                  <a:cubicBezTo>
                    <a:pt x="163700" y="10197"/>
                    <a:pt x="168508" y="10197"/>
                    <a:pt x="168508" y="5136"/>
                  </a:cubicBezTo>
                  <a:cubicBezTo>
                    <a:pt x="168508" y="75"/>
                    <a:pt x="163700" y="75"/>
                    <a:pt x="160158" y="75"/>
                  </a:cubicBezTo>
                  <a:lnTo>
                    <a:pt x="8580" y="75"/>
                  </a:lnTo>
                  <a:cubicBezTo>
                    <a:pt x="5037" y="75"/>
                    <a:pt x="229" y="75"/>
                    <a:pt x="229" y="5136"/>
                  </a:cubicBezTo>
                  <a:cubicBezTo>
                    <a:pt x="229" y="10197"/>
                    <a:pt x="5037" y="10197"/>
                    <a:pt x="8833" y="10197"/>
                  </a:cubicBezTo>
                  <a:lnTo>
                    <a:pt x="159905" y="10197"/>
                  </a:lnTo>
                  <a:close/>
                  <a:moveTo>
                    <a:pt x="160158" y="60807"/>
                  </a:moveTo>
                  <a:cubicBezTo>
                    <a:pt x="163700" y="60807"/>
                    <a:pt x="168508" y="60807"/>
                    <a:pt x="168508" y="55746"/>
                  </a:cubicBezTo>
                  <a:cubicBezTo>
                    <a:pt x="168508" y="50685"/>
                    <a:pt x="163700" y="50685"/>
                    <a:pt x="159905" y="50685"/>
                  </a:cubicBezTo>
                  <a:lnTo>
                    <a:pt x="8833" y="50685"/>
                  </a:lnTo>
                  <a:cubicBezTo>
                    <a:pt x="5037" y="50685"/>
                    <a:pt x="229" y="50685"/>
                    <a:pt x="229" y="55746"/>
                  </a:cubicBezTo>
                  <a:cubicBezTo>
                    <a:pt x="229" y="60807"/>
                    <a:pt x="5037" y="60807"/>
                    <a:pt x="8580" y="60807"/>
                  </a:cubicBezTo>
                  <a:lnTo>
                    <a:pt x="160158" y="60807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641" name="Freeform 640">
              <a:extLst>
                <a:ext uri="{FF2B5EF4-FFF2-40B4-BE49-F238E27FC236}">
                  <a16:creationId xmlns:a16="http://schemas.microsoft.com/office/drawing/2014/main" id="{1E086464-CE18-3A2E-16AE-42109FFA166B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3209329" y="3575497"/>
              <a:ext cx="154361" cy="175617"/>
            </a:xfrm>
            <a:custGeom>
              <a:avLst/>
              <a:gdLst>
                <a:gd name="connsiteX0" fmla="*/ 126006 w 154361"/>
                <a:gd name="connsiteY0" fmla="*/ 75 h 175617"/>
                <a:gd name="connsiteX1" fmla="*/ 103485 w 154361"/>
                <a:gd name="connsiteY1" fmla="*/ 75 h 175617"/>
                <a:gd name="connsiteX2" fmla="*/ 240 w 154361"/>
                <a:gd name="connsiteY2" fmla="*/ 175692 h 175617"/>
                <a:gd name="connsiteX3" fmla="*/ 18966 w 154361"/>
                <a:gd name="connsiteY3" fmla="*/ 175692 h 175617"/>
                <a:gd name="connsiteX4" fmla="*/ 49332 w 154361"/>
                <a:gd name="connsiteY4" fmla="*/ 124070 h 175617"/>
                <a:gd name="connsiteX5" fmla="*/ 122970 w 154361"/>
                <a:gd name="connsiteY5" fmla="*/ 124070 h 175617"/>
                <a:gd name="connsiteX6" fmla="*/ 131320 w 154361"/>
                <a:gd name="connsiteY6" fmla="*/ 175692 h 175617"/>
                <a:gd name="connsiteX7" fmla="*/ 154601 w 154361"/>
                <a:gd name="connsiteY7" fmla="*/ 175692 h 175617"/>
                <a:gd name="connsiteX8" fmla="*/ 126006 w 154361"/>
                <a:gd name="connsiteY8" fmla="*/ 75 h 175617"/>
                <a:gd name="connsiteX9" fmla="*/ 108799 w 154361"/>
                <a:gd name="connsiteY9" fmla="*/ 17535 h 175617"/>
                <a:gd name="connsiteX10" fmla="*/ 120439 w 154361"/>
                <a:gd name="connsiteY10" fmla="*/ 109899 h 175617"/>
                <a:gd name="connsiteX11" fmla="*/ 57936 w 154361"/>
                <a:gd name="connsiteY11" fmla="*/ 109899 h 175617"/>
                <a:gd name="connsiteX12" fmla="*/ 108799 w 154361"/>
                <a:gd name="connsiteY12" fmla="*/ 17535 h 17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361" h="175617">
                  <a:moveTo>
                    <a:pt x="126006" y="75"/>
                  </a:moveTo>
                  <a:lnTo>
                    <a:pt x="103485" y="75"/>
                  </a:lnTo>
                  <a:lnTo>
                    <a:pt x="240" y="175692"/>
                  </a:lnTo>
                  <a:lnTo>
                    <a:pt x="18966" y="175692"/>
                  </a:lnTo>
                  <a:lnTo>
                    <a:pt x="49332" y="124070"/>
                  </a:lnTo>
                  <a:lnTo>
                    <a:pt x="122970" y="124070"/>
                  </a:lnTo>
                  <a:lnTo>
                    <a:pt x="131320" y="175692"/>
                  </a:lnTo>
                  <a:lnTo>
                    <a:pt x="154601" y="175692"/>
                  </a:lnTo>
                  <a:lnTo>
                    <a:pt x="126006" y="75"/>
                  </a:lnTo>
                  <a:close/>
                  <a:moveTo>
                    <a:pt x="108799" y="17535"/>
                  </a:moveTo>
                  <a:lnTo>
                    <a:pt x="120439" y="109899"/>
                  </a:lnTo>
                  <a:lnTo>
                    <a:pt x="57936" y="109899"/>
                  </a:lnTo>
                  <a:lnTo>
                    <a:pt x="108799" y="17535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642" name="Freeform 641">
              <a:extLst>
                <a:ext uri="{FF2B5EF4-FFF2-40B4-BE49-F238E27FC236}">
                  <a16:creationId xmlns:a16="http://schemas.microsoft.com/office/drawing/2014/main" id="{CCD13135-D3FC-0DF3-E468-A861B023FFA4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3400881" y="3524939"/>
              <a:ext cx="117618" cy="121692"/>
            </a:xfrm>
            <a:custGeom>
              <a:avLst/>
              <a:gdLst>
                <a:gd name="connsiteX0" fmla="*/ 66672 w 117618"/>
                <a:gd name="connsiteY0" fmla="*/ 12293 h 121692"/>
                <a:gd name="connsiteX1" fmla="*/ 83323 w 117618"/>
                <a:gd name="connsiteY1" fmla="*/ 12293 h 121692"/>
                <a:gd name="connsiteX2" fmla="*/ 89700 w 117618"/>
                <a:gd name="connsiteY2" fmla="*/ 12470 h 121692"/>
                <a:gd name="connsiteX3" fmla="*/ 115208 w 117618"/>
                <a:gd name="connsiteY3" fmla="*/ 12470 h 121692"/>
                <a:gd name="connsiteX4" fmla="*/ 117865 w 117618"/>
                <a:gd name="connsiteY4" fmla="*/ 71 h 121692"/>
                <a:gd name="connsiteX5" fmla="*/ 2904 w 117618"/>
                <a:gd name="connsiteY5" fmla="*/ 71 h 121692"/>
                <a:gd name="connsiteX6" fmla="*/ 247 w 117618"/>
                <a:gd name="connsiteY6" fmla="*/ 12470 h 121692"/>
                <a:gd name="connsiteX7" fmla="*/ 25931 w 117618"/>
                <a:gd name="connsiteY7" fmla="*/ 12470 h 121692"/>
                <a:gd name="connsiteX8" fmla="*/ 32308 w 117618"/>
                <a:gd name="connsiteY8" fmla="*/ 12293 h 121692"/>
                <a:gd name="connsiteX9" fmla="*/ 48782 w 117618"/>
                <a:gd name="connsiteY9" fmla="*/ 12293 h 121692"/>
                <a:gd name="connsiteX10" fmla="*/ 25577 w 117618"/>
                <a:gd name="connsiteY10" fmla="*/ 121763 h 121692"/>
                <a:gd name="connsiteX11" fmla="*/ 43468 w 117618"/>
                <a:gd name="connsiteY11" fmla="*/ 121763 h 121692"/>
                <a:gd name="connsiteX12" fmla="*/ 66672 w 117618"/>
                <a:gd name="connsiteY12" fmla="*/ 12293 h 121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618" h="121692">
                  <a:moveTo>
                    <a:pt x="66672" y="12293"/>
                  </a:moveTo>
                  <a:lnTo>
                    <a:pt x="83323" y="12293"/>
                  </a:lnTo>
                  <a:cubicBezTo>
                    <a:pt x="85449" y="12293"/>
                    <a:pt x="87574" y="12470"/>
                    <a:pt x="89700" y="12470"/>
                  </a:cubicBezTo>
                  <a:lnTo>
                    <a:pt x="115208" y="12470"/>
                  </a:lnTo>
                  <a:lnTo>
                    <a:pt x="117865" y="71"/>
                  </a:lnTo>
                  <a:lnTo>
                    <a:pt x="2904" y="71"/>
                  </a:lnTo>
                  <a:lnTo>
                    <a:pt x="247" y="12470"/>
                  </a:lnTo>
                  <a:lnTo>
                    <a:pt x="25931" y="12470"/>
                  </a:lnTo>
                  <a:cubicBezTo>
                    <a:pt x="28057" y="12470"/>
                    <a:pt x="30182" y="12293"/>
                    <a:pt x="32308" y="12293"/>
                  </a:cubicBezTo>
                  <a:lnTo>
                    <a:pt x="48782" y="12293"/>
                  </a:lnTo>
                  <a:lnTo>
                    <a:pt x="25577" y="121763"/>
                  </a:lnTo>
                  <a:lnTo>
                    <a:pt x="43468" y="121763"/>
                  </a:lnTo>
                  <a:lnTo>
                    <a:pt x="66672" y="12293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643" name="Freeform 642">
              <a:extLst>
                <a:ext uri="{FF2B5EF4-FFF2-40B4-BE49-F238E27FC236}">
                  <a16:creationId xmlns:a16="http://schemas.microsoft.com/office/drawing/2014/main" id="{3961B14C-5543-AF22-960E-512F61EEAB32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3535932" y="3638760"/>
              <a:ext cx="136394" cy="164230"/>
            </a:xfrm>
            <a:custGeom>
              <a:avLst/>
              <a:gdLst>
                <a:gd name="connsiteX0" fmla="*/ 136648 w 136394"/>
                <a:gd name="connsiteY0" fmla="*/ 75 h 164230"/>
                <a:gd name="connsiteX1" fmla="*/ 117669 w 136394"/>
                <a:gd name="connsiteY1" fmla="*/ 75 h 164230"/>
                <a:gd name="connsiteX2" fmla="*/ 83254 w 136394"/>
                <a:gd name="connsiteY2" fmla="*/ 57011 h 164230"/>
                <a:gd name="connsiteX3" fmla="*/ 63263 w 136394"/>
                <a:gd name="connsiteY3" fmla="*/ 97752 h 164230"/>
                <a:gd name="connsiteX4" fmla="*/ 63010 w 136394"/>
                <a:gd name="connsiteY4" fmla="*/ 97752 h 164230"/>
                <a:gd name="connsiteX5" fmla="*/ 63263 w 136394"/>
                <a:gd name="connsiteY5" fmla="*/ 91426 h 164230"/>
                <a:gd name="connsiteX6" fmla="*/ 55924 w 136394"/>
                <a:gd name="connsiteY6" fmla="*/ 39804 h 164230"/>
                <a:gd name="connsiteX7" fmla="*/ 47320 w 136394"/>
                <a:gd name="connsiteY7" fmla="*/ 75 h 164230"/>
                <a:gd name="connsiteX8" fmla="*/ 27329 w 136394"/>
                <a:gd name="connsiteY8" fmla="*/ 75 h 164230"/>
                <a:gd name="connsiteX9" fmla="*/ 51875 w 136394"/>
                <a:gd name="connsiteY9" fmla="*/ 108887 h 164230"/>
                <a:gd name="connsiteX10" fmla="*/ 52635 w 136394"/>
                <a:gd name="connsiteY10" fmla="*/ 111923 h 164230"/>
                <a:gd name="connsiteX11" fmla="*/ 38970 w 136394"/>
                <a:gd name="connsiteY11" fmla="*/ 134445 h 164230"/>
                <a:gd name="connsiteX12" fmla="*/ 21256 w 136394"/>
                <a:gd name="connsiteY12" fmla="*/ 149881 h 164230"/>
                <a:gd name="connsiteX13" fmla="*/ 2277 w 136394"/>
                <a:gd name="connsiteY13" fmla="*/ 145832 h 164230"/>
                <a:gd name="connsiteX14" fmla="*/ 253 w 136394"/>
                <a:gd name="connsiteY14" fmla="*/ 162280 h 164230"/>
                <a:gd name="connsiteX15" fmla="*/ 17967 w 136394"/>
                <a:gd name="connsiteY15" fmla="*/ 164305 h 164230"/>
                <a:gd name="connsiteX16" fmla="*/ 53394 w 136394"/>
                <a:gd name="connsiteY16" fmla="*/ 134698 h 164230"/>
                <a:gd name="connsiteX17" fmla="*/ 136648 w 136394"/>
                <a:gd name="connsiteY17" fmla="*/ 75 h 16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394" h="164230">
                  <a:moveTo>
                    <a:pt x="136648" y="75"/>
                  </a:moveTo>
                  <a:lnTo>
                    <a:pt x="117669" y="75"/>
                  </a:lnTo>
                  <a:lnTo>
                    <a:pt x="83254" y="57011"/>
                  </a:lnTo>
                  <a:cubicBezTo>
                    <a:pt x="75409" y="70929"/>
                    <a:pt x="65540" y="88896"/>
                    <a:pt x="63263" y="97752"/>
                  </a:cubicBezTo>
                  <a:lnTo>
                    <a:pt x="63010" y="97752"/>
                  </a:lnTo>
                  <a:cubicBezTo>
                    <a:pt x="63263" y="95981"/>
                    <a:pt x="63263" y="94210"/>
                    <a:pt x="63263" y="91426"/>
                  </a:cubicBezTo>
                  <a:cubicBezTo>
                    <a:pt x="63263" y="78268"/>
                    <a:pt x="58708" y="52962"/>
                    <a:pt x="55924" y="39804"/>
                  </a:cubicBezTo>
                  <a:lnTo>
                    <a:pt x="47320" y="75"/>
                  </a:lnTo>
                  <a:lnTo>
                    <a:pt x="27329" y="75"/>
                  </a:lnTo>
                  <a:lnTo>
                    <a:pt x="51875" y="108887"/>
                  </a:lnTo>
                  <a:cubicBezTo>
                    <a:pt x="51875" y="109393"/>
                    <a:pt x="52635" y="111670"/>
                    <a:pt x="52635" y="111923"/>
                  </a:cubicBezTo>
                  <a:cubicBezTo>
                    <a:pt x="52635" y="113442"/>
                    <a:pt x="40994" y="131408"/>
                    <a:pt x="38970" y="134445"/>
                  </a:cubicBezTo>
                  <a:cubicBezTo>
                    <a:pt x="31631" y="145579"/>
                    <a:pt x="27583" y="149881"/>
                    <a:pt x="21256" y="149881"/>
                  </a:cubicBezTo>
                  <a:cubicBezTo>
                    <a:pt x="16954" y="149881"/>
                    <a:pt x="8857" y="148869"/>
                    <a:pt x="2277" y="145832"/>
                  </a:cubicBezTo>
                  <a:lnTo>
                    <a:pt x="253" y="162280"/>
                  </a:lnTo>
                  <a:cubicBezTo>
                    <a:pt x="7085" y="163799"/>
                    <a:pt x="13918" y="164305"/>
                    <a:pt x="17967" y="164305"/>
                  </a:cubicBezTo>
                  <a:cubicBezTo>
                    <a:pt x="25305" y="164305"/>
                    <a:pt x="35680" y="163293"/>
                    <a:pt x="53394" y="134698"/>
                  </a:cubicBezTo>
                  <a:lnTo>
                    <a:pt x="136648" y="75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</p:grpSp>
      <p:grpSp>
        <p:nvGrpSpPr>
          <p:cNvPr id="700" name="Group 699" descr="\documentclass{article}&#10;\usepackage{amsmath}&#10;\usepackage{amssymb}&#10;\usepackage[cm]{sfmath}&#10;\usepackage{bbold}&#10;\pagestyle{empty}&#10;&#10;\DeclareMathOperator{\argmin}{argmin}&#10;&#10;&#10;\begin{document}&#10;&#10;$$&#10;s_j(v) = \sum_i a_{ij} y_i&#10;$$&#10;&#10;&#10;\end{document}" title="IguanaTex Vector Display">
            <a:extLst>
              <a:ext uri="{FF2B5EF4-FFF2-40B4-BE49-F238E27FC236}">
                <a16:creationId xmlns:a16="http://schemas.microsoft.com/office/drawing/2014/main" id="{A87CAD92-66CC-F93C-4DF1-EEA1BD02BF9A}"/>
              </a:ext>
            </a:extLst>
          </p:cNvPr>
          <p:cNvGrpSpPr>
            <a:grpSpLocks noChangeAspect="1"/>
          </p:cNvGrpSpPr>
          <p:nvPr>
            <p:custDataLst>
              <p:tags r:id="rId7"/>
            </p:custDataLst>
          </p:nvPr>
        </p:nvGrpSpPr>
        <p:grpSpPr>
          <a:xfrm>
            <a:off x="9455150" y="2806700"/>
            <a:ext cx="1672232" cy="543141"/>
            <a:chOff x="12205480" y="4346072"/>
            <a:chExt cx="1672232" cy="543141"/>
          </a:xfrm>
        </p:grpSpPr>
        <p:sp>
          <p:nvSpPr>
            <p:cNvPr id="687" name="Freeform 686">
              <a:extLst>
                <a:ext uri="{FF2B5EF4-FFF2-40B4-BE49-F238E27FC236}">
                  <a16:creationId xmlns:a16="http://schemas.microsoft.com/office/drawing/2014/main" id="{AAA92976-29C0-2FD3-A0F3-A718DB3DA96D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12205480" y="4469816"/>
              <a:ext cx="100714" cy="119440"/>
            </a:xfrm>
            <a:custGeom>
              <a:avLst/>
              <a:gdLst>
                <a:gd name="connsiteX0" fmla="*/ 100914 w 100714"/>
                <a:gd name="connsiteY0" fmla="*/ 8172 h 119440"/>
                <a:gd name="connsiteX1" fmla="*/ 65993 w 100714"/>
                <a:gd name="connsiteY1" fmla="*/ 75 h 119440"/>
                <a:gd name="connsiteX2" fmla="*/ 31325 w 100714"/>
                <a:gd name="connsiteY2" fmla="*/ 10197 h 119440"/>
                <a:gd name="connsiteX3" fmla="*/ 16395 w 100714"/>
                <a:gd name="connsiteY3" fmla="*/ 39298 h 119440"/>
                <a:gd name="connsiteX4" fmla="*/ 24746 w 100714"/>
                <a:gd name="connsiteY4" fmla="*/ 57517 h 119440"/>
                <a:gd name="connsiteX5" fmla="*/ 52582 w 100714"/>
                <a:gd name="connsiteY5" fmla="*/ 68145 h 119440"/>
                <a:gd name="connsiteX6" fmla="*/ 71054 w 100714"/>
                <a:gd name="connsiteY6" fmla="*/ 83329 h 119440"/>
                <a:gd name="connsiteX7" fmla="*/ 43219 w 100714"/>
                <a:gd name="connsiteY7" fmla="*/ 103573 h 119440"/>
                <a:gd name="connsiteX8" fmla="*/ 6780 w 100714"/>
                <a:gd name="connsiteY8" fmla="*/ 91173 h 119440"/>
                <a:gd name="connsiteX9" fmla="*/ 1212 w 100714"/>
                <a:gd name="connsiteY9" fmla="*/ 104838 h 119440"/>
                <a:gd name="connsiteX10" fmla="*/ 200 w 100714"/>
                <a:gd name="connsiteY10" fmla="*/ 108128 h 119440"/>
                <a:gd name="connsiteX11" fmla="*/ 40182 w 100714"/>
                <a:gd name="connsiteY11" fmla="*/ 119515 h 119440"/>
                <a:gd name="connsiteX12" fmla="*/ 89780 w 100714"/>
                <a:gd name="connsiteY12" fmla="*/ 77761 h 119440"/>
                <a:gd name="connsiteX13" fmla="*/ 80164 w 100714"/>
                <a:gd name="connsiteY13" fmla="*/ 57011 h 119440"/>
                <a:gd name="connsiteX14" fmla="*/ 54859 w 100714"/>
                <a:gd name="connsiteY14" fmla="*/ 47648 h 119440"/>
                <a:gd name="connsiteX15" fmla="*/ 35374 w 100714"/>
                <a:gd name="connsiteY15" fmla="*/ 33477 h 119440"/>
                <a:gd name="connsiteX16" fmla="*/ 60679 w 100714"/>
                <a:gd name="connsiteY16" fmla="*/ 15005 h 119440"/>
                <a:gd name="connsiteX17" fmla="*/ 94335 w 100714"/>
                <a:gd name="connsiteY17" fmla="*/ 24621 h 119440"/>
                <a:gd name="connsiteX18" fmla="*/ 94588 w 100714"/>
                <a:gd name="connsiteY18" fmla="*/ 24621 h 119440"/>
                <a:gd name="connsiteX19" fmla="*/ 100914 w 100714"/>
                <a:gd name="connsiteY19" fmla="*/ 8172 h 11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714" h="119440">
                  <a:moveTo>
                    <a:pt x="100914" y="8172"/>
                  </a:moveTo>
                  <a:cubicBezTo>
                    <a:pt x="89527" y="2605"/>
                    <a:pt x="80417" y="75"/>
                    <a:pt x="65993" y="75"/>
                  </a:cubicBezTo>
                  <a:cubicBezTo>
                    <a:pt x="56631" y="75"/>
                    <a:pt x="43219" y="1087"/>
                    <a:pt x="31325" y="10197"/>
                  </a:cubicBezTo>
                  <a:cubicBezTo>
                    <a:pt x="20697" y="18294"/>
                    <a:pt x="16395" y="31959"/>
                    <a:pt x="16395" y="39298"/>
                  </a:cubicBezTo>
                  <a:cubicBezTo>
                    <a:pt x="16395" y="46889"/>
                    <a:pt x="19685" y="52709"/>
                    <a:pt x="24746" y="57517"/>
                  </a:cubicBezTo>
                  <a:cubicBezTo>
                    <a:pt x="31072" y="63844"/>
                    <a:pt x="37399" y="65109"/>
                    <a:pt x="52582" y="68145"/>
                  </a:cubicBezTo>
                  <a:cubicBezTo>
                    <a:pt x="59414" y="69664"/>
                    <a:pt x="71054" y="72194"/>
                    <a:pt x="71054" y="83329"/>
                  </a:cubicBezTo>
                  <a:cubicBezTo>
                    <a:pt x="71054" y="83582"/>
                    <a:pt x="71054" y="103573"/>
                    <a:pt x="43219" y="103573"/>
                  </a:cubicBezTo>
                  <a:cubicBezTo>
                    <a:pt x="34109" y="103573"/>
                    <a:pt x="19432" y="101548"/>
                    <a:pt x="6780" y="91173"/>
                  </a:cubicBezTo>
                  <a:lnTo>
                    <a:pt x="1212" y="104838"/>
                  </a:lnTo>
                  <a:cubicBezTo>
                    <a:pt x="959" y="105597"/>
                    <a:pt x="200" y="107115"/>
                    <a:pt x="200" y="108128"/>
                  </a:cubicBezTo>
                  <a:cubicBezTo>
                    <a:pt x="200" y="108887"/>
                    <a:pt x="15889" y="119515"/>
                    <a:pt x="40182" y="119515"/>
                  </a:cubicBezTo>
                  <a:cubicBezTo>
                    <a:pt x="81936" y="119515"/>
                    <a:pt x="89780" y="88136"/>
                    <a:pt x="89780" y="77761"/>
                  </a:cubicBezTo>
                  <a:cubicBezTo>
                    <a:pt x="89780" y="65615"/>
                    <a:pt x="82442" y="59036"/>
                    <a:pt x="80164" y="57011"/>
                  </a:cubicBezTo>
                  <a:cubicBezTo>
                    <a:pt x="73079" y="51444"/>
                    <a:pt x="68777" y="50685"/>
                    <a:pt x="54859" y="47648"/>
                  </a:cubicBezTo>
                  <a:cubicBezTo>
                    <a:pt x="44737" y="45624"/>
                    <a:pt x="35374" y="43599"/>
                    <a:pt x="35374" y="33477"/>
                  </a:cubicBezTo>
                  <a:cubicBezTo>
                    <a:pt x="35374" y="32971"/>
                    <a:pt x="35374" y="15005"/>
                    <a:pt x="60679" y="15005"/>
                  </a:cubicBezTo>
                  <a:cubicBezTo>
                    <a:pt x="74344" y="15005"/>
                    <a:pt x="84213" y="18041"/>
                    <a:pt x="94335" y="24621"/>
                  </a:cubicBezTo>
                  <a:lnTo>
                    <a:pt x="94588" y="24621"/>
                  </a:lnTo>
                  <a:lnTo>
                    <a:pt x="100914" y="8172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688" name="Freeform 687">
              <a:extLst>
                <a:ext uri="{FF2B5EF4-FFF2-40B4-BE49-F238E27FC236}">
                  <a16:creationId xmlns:a16="http://schemas.microsoft.com/office/drawing/2014/main" id="{F2C8A883-9B08-6BE4-FE5F-08E477A90750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12275660" y="4502915"/>
              <a:ext cx="78648" cy="157650"/>
            </a:xfrm>
            <a:custGeom>
              <a:avLst/>
              <a:gdLst>
                <a:gd name="connsiteX0" fmla="*/ 78852 w 78648"/>
                <a:gd name="connsiteY0" fmla="*/ 76 h 157650"/>
                <a:gd name="connsiteX1" fmla="*/ 60962 w 78648"/>
                <a:gd name="connsiteY1" fmla="*/ 76 h 157650"/>
                <a:gd name="connsiteX2" fmla="*/ 57065 w 78648"/>
                <a:gd name="connsiteY2" fmla="*/ 17967 h 157650"/>
                <a:gd name="connsiteX3" fmla="*/ 74955 w 78648"/>
                <a:gd name="connsiteY3" fmla="*/ 17967 h 157650"/>
                <a:gd name="connsiteX4" fmla="*/ 78852 w 78648"/>
                <a:gd name="connsiteY4" fmla="*/ 76 h 157650"/>
                <a:gd name="connsiteX5" fmla="*/ 35454 w 78648"/>
                <a:gd name="connsiteY5" fmla="*/ 133814 h 157650"/>
                <a:gd name="connsiteX6" fmla="*/ 18803 w 78648"/>
                <a:gd name="connsiteY6" fmla="*/ 145328 h 157650"/>
                <a:gd name="connsiteX7" fmla="*/ 5695 w 78648"/>
                <a:gd name="connsiteY7" fmla="*/ 140013 h 157650"/>
                <a:gd name="connsiteX8" fmla="*/ 1090 w 78648"/>
                <a:gd name="connsiteY8" fmla="*/ 149402 h 157650"/>
                <a:gd name="connsiteX9" fmla="*/ 204 w 78648"/>
                <a:gd name="connsiteY9" fmla="*/ 151350 h 157650"/>
                <a:gd name="connsiteX10" fmla="*/ 21460 w 78648"/>
                <a:gd name="connsiteY10" fmla="*/ 157727 h 157650"/>
                <a:gd name="connsiteX11" fmla="*/ 50511 w 78648"/>
                <a:gd name="connsiteY11" fmla="*/ 132928 h 157650"/>
                <a:gd name="connsiteX12" fmla="*/ 69641 w 78648"/>
                <a:gd name="connsiteY12" fmla="*/ 42943 h 157650"/>
                <a:gd name="connsiteX13" fmla="*/ 54762 w 78648"/>
                <a:gd name="connsiteY13" fmla="*/ 42943 h 157650"/>
                <a:gd name="connsiteX14" fmla="*/ 35454 w 78648"/>
                <a:gd name="connsiteY14" fmla="*/ 133814 h 15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648" h="157650">
                  <a:moveTo>
                    <a:pt x="78852" y="76"/>
                  </a:moveTo>
                  <a:lnTo>
                    <a:pt x="60962" y="76"/>
                  </a:lnTo>
                  <a:lnTo>
                    <a:pt x="57065" y="17967"/>
                  </a:lnTo>
                  <a:lnTo>
                    <a:pt x="74955" y="17967"/>
                  </a:lnTo>
                  <a:lnTo>
                    <a:pt x="78852" y="76"/>
                  </a:lnTo>
                  <a:close/>
                  <a:moveTo>
                    <a:pt x="35454" y="133814"/>
                  </a:moveTo>
                  <a:cubicBezTo>
                    <a:pt x="32974" y="145328"/>
                    <a:pt x="20575" y="145328"/>
                    <a:pt x="18803" y="145328"/>
                  </a:cubicBezTo>
                  <a:cubicBezTo>
                    <a:pt x="12072" y="145328"/>
                    <a:pt x="7821" y="142493"/>
                    <a:pt x="5695" y="140013"/>
                  </a:cubicBezTo>
                  <a:lnTo>
                    <a:pt x="1090" y="149402"/>
                  </a:lnTo>
                  <a:cubicBezTo>
                    <a:pt x="381" y="150819"/>
                    <a:pt x="204" y="151173"/>
                    <a:pt x="204" y="151350"/>
                  </a:cubicBezTo>
                  <a:cubicBezTo>
                    <a:pt x="204" y="152413"/>
                    <a:pt x="9946" y="157727"/>
                    <a:pt x="21460" y="157727"/>
                  </a:cubicBezTo>
                  <a:cubicBezTo>
                    <a:pt x="35100" y="157727"/>
                    <a:pt x="47499" y="146745"/>
                    <a:pt x="50511" y="132928"/>
                  </a:cubicBezTo>
                  <a:lnTo>
                    <a:pt x="69641" y="42943"/>
                  </a:lnTo>
                  <a:lnTo>
                    <a:pt x="54762" y="42943"/>
                  </a:lnTo>
                  <a:lnTo>
                    <a:pt x="35454" y="133814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689" name="Freeform 688">
              <a:extLst>
                <a:ext uri="{FF2B5EF4-FFF2-40B4-BE49-F238E27FC236}">
                  <a16:creationId xmlns:a16="http://schemas.microsoft.com/office/drawing/2014/main" id="{C71B69EE-E296-9668-010E-E80AF4983B4D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12392412" y="4396684"/>
              <a:ext cx="64021" cy="253051"/>
            </a:xfrm>
            <a:custGeom>
              <a:avLst/>
              <a:gdLst>
                <a:gd name="connsiteX0" fmla="*/ 48793 w 64021"/>
                <a:gd name="connsiteY0" fmla="*/ 75 h 253051"/>
                <a:gd name="connsiteX1" fmla="*/ 12101 w 64021"/>
                <a:gd name="connsiteY1" fmla="*/ 54228 h 253051"/>
                <a:gd name="connsiteX2" fmla="*/ 207 w 64021"/>
                <a:gd name="connsiteY2" fmla="*/ 126600 h 253051"/>
                <a:gd name="connsiteX3" fmla="*/ 48793 w 64021"/>
                <a:gd name="connsiteY3" fmla="*/ 253126 h 253051"/>
                <a:gd name="connsiteX4" fmla="*/ 64229 w 64021"/>
                <a:gd name="connsiteY4" fmla="*/ 253126 h 253051"/>
                <a:gd name="connsiteX5" fmla="*/ 19945 w 64021"/>
                <a:gd name="connsiteY5" fmla="*/ 126600 h 253051"/>
                <a:gd name="connsiteX6" fmla="*/ 31079 w 64021"/>
                <a:gd name="connsiteY6" fmla="*/ 52962 h 253051"/>
                <a:gd name="connsiteX7" fmla="*/ 64229 w 64021"/>
                <a:gd name="connsiteY7" fmla="*/ 75 h 253051"/>
                <a:gd name="connsiteX8" fmla="*/ 48793 w 64021"/>
                <a:gd name="connsiteY8" fmla="*/ 75 h 25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021" h="253051">
                  <a:moveTo>
                    <a:pt x="48793" y="75"/>
                  </a:moveTo>
                  <a:cubicBezTo>
                    <a:pt x="40695" y="7666"/>
                    <a:pt x="23741" y="23102"/>
                    <a:pt x="12101" y="54228"/>
                  </a:cubicBezTo>
                  <a:cubicBezTo>
                    <a:pt x="1978" y="81304"/>
                    <a:pt x="207" y="108128"/>
                    <a:pt x="207" y="126600"/>
                  </a:cubicBezTo>
                  <a:cubicBezTo>
                    <a:pt x="207" y="208336"/>
                    <a:pt x="36646" y="241992"/>
                    <a:pt x="48793" y="253126"/>
                  </a:cubicBezTo>
                  <a:lnTo>
                    <a:pt x="64229" y="253126"/>
                  </a:lnTo>
                  <a:cubicBezTo>
                    <a:pt x="52083" y="240979"/>
                    <a:pt x="19945" y="208336"/>
                    <a:pt x="19945" y="126600"/>
                  </a:cubicBezTo>
                  <a:cubicBezTo>
                    <a:pt x="19945" y="112429"/>
                    <a:pt x="20704" y="82822"/>
                    <a:pt x="31079" y="52962"/>
                  </a:cubicBezTo>
                  <a:cubicBezTo>
                    <a:pt x="41454" y="23608"/>
                    <a:pt x="55878" y="8425"/>
                    <a:pt x="64229" y="75"/>
                  </a:cubicBezTo>
                  <a:lnTo>
                    <a:pt x="48793" y="75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690" name="Freeform 689">
              <a:extLst>
                <a:ext uri="{FF2B5EF4-FFF2-40B4-BE49-F238E27FC236}">
                  <a16:creationId xmlns:a16="http://schemas.microsoft.com/office/drawing/2014/main" id="{92DFA413-E37C-7183-B668-4003A98D1E17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12498160" y="4474118"/>
              <a:ext cx="109318" cy="112354"/>
            </a:xfrm>
            <a:custGeom>
              <a:avLst/>
              <a:gdLst>
                <a:gd name="connsiteX0" fmla="*/ 109529 w 109318"/>
                <a:gd name="connsiteY0" fmla="*/ 75 h 112354"/>
                <a:gd name="connsiteX1" fmla="*/ 90803 w 109318"/>
                <a:gd name="connsiteY1" fmla="*/ 75 h 112354"/>
                <a:gd name="connsiteX2" fmla="*/ 61196 w 109318"/>
                <a:gd name="connsiteY2" fmla="*/ 50179 h 112354"/>
                <a:gd name="connsiteX3" fmla="*/ 34373 w 109318"/>
                <a:gd name="connsiteY3" fmla="*/ 99271 h 112354"/>
                <a:gd name="connsiteX4" fmla="*/ 34120 w 109318"/>
                <a:gd name="connsiteY4" fmla="*/ 99018 h 112354"/>
                <a:gd name="connsiteX5" fmla="*/ 29059 w 109318"/>
                <a:gd name="connsiteY5" fmla="*/ 53975 h 112354"/>
                <a:gd name="connsiteX6" fmla="*/ 19949 w 109318"/>
                <a:gd name="connsiteY6" fmla="*/ 75 h 112354"/>
                <a:gd name="connsiteX7" fmla="*/ 211 w 109318"/>
                <a:gd name="connsiteY7" fmla="*/ 75 h 112354"/>
                <a:gd name="connsiteX8" fmla="*/ 19949 w 109318"/>
                <a:gd name="connsiteY8" fmla="*/ 112429 h 112354"/>
                <a:gd name="connsiteX9" fmla="*/ 42217 w 109318"/>
                <a:gd name="connsiteY9" fmla="*/ 112429 h 112354"/>
                <a:gd name="connsiteX10" fmla="*/ 109529 w 109318"/>
                <a:gd name="connsiteY10" fmla="*/ 75 h 112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9318" h="112354">
                  <a:moveTo>
                    <a:pt x="109529" y="75"/>
                  </a:moveTo>
                  <a:lnTo>
                    <a:pt x="90803" y="75"/>
                  </a:lnTo>
                  <a:lnTo>
                    <a:pt x="61196" y="50179"/>
                  </a:lnTo>
                  <a:cubicBezTo>
                    <a:pt x="37663" y="90161"/>
                    <a:pt x="35638" y="95981"/>
                    <a:pt x="34373" y="99271"/>
                  </a:cubicBezTo>
                  <a:lnTo>
                    <a:pt x="34120" y="99018"/>
                  </a:lnTo>
                  <a:cubicBezTo>
                    <a:pt x="34120" y="83835"/>
                    <a:pt x="29312" y="54987"/>
                    <a:pt x="29059" y="53975"/>
                  </a:cubicBezTo>
                  <a:lnTo>
                    <a:pt x="19949" y="75"/>
                  </a:lnTo>
                  <a:lnTo>
                    <a:pt x="211" y="75"/>
                  </a:lnTo>
                  <a:lnTo>
                    <a:pt x="19949" y="112429"/>
                  </a:lnTo>
                  <a:lnTo>
                    <a:pt x="42217" y="112429"/>
                  </a:lnTo>
                  <a:lnTo>
                    <a:pt x="109529" y="75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691" name="Freeform 690">
              <a:extLst>
                <a:ext uri="{FF2B5EF4-FFF2-40B4-BE49-F238E27FC236}">
                  <a16:creationId xmlns:a16="http://schemas.microsoft.com/office/drawing/2014/main" id="{E7FFB085-92A4-DB1F-F531-62B82849298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12629106" y="4396684"/>
              <a:ext cx="64021" cy="253051"/>
            </a:xfrm>
            <a:custGeom>
              <a:avLst/>
              <a:gdLst>
                <a:gd name="connsiteX0" fmla="*/ 15653 w 64021"/>
                <a:gd name="connsiteY0" fmla="*/ 253126 h 253051"/>
                <a:gd name="connsiteX1" fmla="*/ 52345 w 64021"/>
                <a:gd name="connsiteY1" fmla="*/ 198973 h 253051"/>
                <a:gd name="connsiteX2" fmla="*/ 64239 w 64021"/>
                <a:gd name="connsiteY2" fmla="*/ 126600 h 253051"/>
                <a:gd name="connsiteX3" fmla="*/ 15653 w 64021"/>
                <a:gd name="connsiteY3" fmla="*/ 75 h 253051"/>
                <a:gd name="connsiteX4" fmla="*/ 217 w 64021"/>
                <a:gd name="connsiteY4" fmla="*/ 75 h 253051"/>
                <a:gd name="connsiteX5" fmla="*/ 44501 w 64021"/>
                <a:gd name="connsiteY5" fmla="*/ 126600 h 253051"/>
                <a:gd name="connsiteX6" fmla="*/ 33366 w 64021"/>
                <a:gd name="connsiteY6" fmla="*/ 200238 h 253051"/>
                <a:gd name="connsiteX7" fmla="*/ 217 w 64021"/>
                <a:gd name="connsiteY7" fmla="*/ 253126 h 253051"/>
                <a:gd name="connsiteX8" fmla="*/ 15653 w 64021"/>
                <a:gd name="connsiteY8" fmla="*/ 253126 h 25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021" h="253051">
                  <a:moveTo>
                    <a:pt x="15653" y="253126"/>
                  </a:moveTo>
                  <a:cubicBezTo>
                    <a:pt x="23750" y="245534"/>
                    <a:pt x="40705" y="230098"/>
                    <a:pt x="52345" y="198973"/>
                  </a:cubicBezTo>
                  <a:cubicBezTo>
                    <a:pt x="62467" y="171896"/>
                    <a:pt x="64239" y="145073"/>
                    <a:pt x="64239" y="126600"/>
                  </a:cubicBezTo>
                  <a:cubicBezTo>
                    <a:pt x="64239" y="44865"/>
                    <a:pt x="27799" y="11209"/>
                    <a:pt x="15653" y="75"/>
                  </a:cubicBezTo>
                  <a:lnTo>
                    <a:pt x="217" y="75"/>
                  </a:lnTo>
                  <a:cubicBezTo>
                    <a:pt x="12363" y="12221"/>
                    <a:pt x="44501" y="44865"/>
                    <a:pt x="44501" y="126600"/>
                  </a:cubicBezTo>
                  <a:cubicBezTo>
                    <a:pt x="44501" y="140771"/>
                    <a:pt x="43741" y="170378"/>
                    <a:pt x="33366" y="200238"/>
                  </a:cubicBezTo>
                  <a:cubicBezTo>
                    <a:pt x="22991" y="229592"/>
                    <a:pt x="8567" y="244775"/>
                    <a:pt x="217" y="253126"/>
                  </a:cubicBezTo>
                  <a:lnTo>
                    <a:pt x="15653" y="253126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692" name="Freeform 691">
              <a:extLst>
                <a:ext uri="{FF2B5EF4-FFF2-40B4-BE49-F238E27FC236}">
                  <a16:creationId xmlns:a16="http://schemas.microsoft.com/office/drawing/2014/main" id="{76073F27-CE52-8A60-8BF1-29F198D6C43C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12797805" y="4492844"/>
              <a:ext cx="168278" cy="60732"/>
            </a:xfrm>
            <a:custGeom>
              <a:avLst/>
              <a:gdLst>
                <a:gd name="connsiteX0" fmla="*/ 159899 w 168278"/>
                <a:gd name="connsiteY0" fmla="*/ 10197 h 60732"/>
                <a:gd name="connsiteX1" fmla="*/ 168502 w 168278"/>
                <a:gd name="connsiteY1" fmla="*/ 5136 h 60732"/>
                <a:gd name="connsiteX2" fmla="*/ 160152 w 168278"/>
                <a:gd name="connsiteY2" fmla="*/ 75 h 60732"/>
                <a:gd name="connsiteX3" fmla="*/ 8574 w 168278"/>
                <a:gd name="connsiteY3" fmla="*/ 75 h 60732"/>
                <a:gd name="connsiteX4" fmla="*/ 223 w 168278"/>
                <a:gd name="connsiteY4" fmla="*/ 5136 h 60732"/>
                <a:gd name="connsiteX5" fmla="*/ 8827 w 168278"/>
                <a:gd name="connsiteY5" fmla="*/ 10197 h 60732"/>
                <a:gd name="connsiteX6" fmla="*/ 159899 w 168278"/>
                <a:gd name="connsiteY6" fmla="*/ 10197 h 60732"/>
                <a:gd name="connsiteX7" fmla="*/ 160152 w 168278"/>
                <a:gd name="connsiteY7" fmla="*/ 60807 h 60732"/>
                <a:gd name="connsiteX8" fmla="*/ 168502 w 168278"/>
                <a:gd name="connsiteY8" fmla="*/ 55746 h 60732"/>
                <a:gd name="connsiteX9" fmla="*/ 159899 w 168278"/>
                <a:gd name="connsiteY9" fmla="*/ 50685 h 60732"/>
                <a:gd name="connsiteX10" fmla="*/ 8827 w 168278"/>
                <a:gd name="connsiteY10" fmla="*/ 50685 h 60732"/>
                <a:gd name="connsiteX11" fmla="*/ 223 w 168278"/>
                <a:gd name="connsiteY11" fmla="*/ 55746 h 60732"/>
                <a:gd name="connsiteX12" fmla="*/ 8574 w 168278"/>
                <a:gd name="connsiteY12" fmla="*/ 60807 h 60732"/>
                <a:gd name="connsiteX13" fmla="*/ 160152 w 168278"/>
                <a:gd name="connsiteY13" fmla="*/ 60807 h 60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60732">
                  <a:moveTo>
                    <a:pt x="159899" y="10197"/>
                  </a:moveTo>
                  <a:cubicBezTo>
                    <a:pt x="163694" y="10197"/>
                    <a:pt x="168502" y="10197"/>
                    <a:pt x="168502" y="5136"/>
                  </a:cubicBezTo>
                  <a:cubicBezTo>
                    <a:pt x="168502" y="75"/>
                    <a:pt x="163694" y="75"/>
                    <a:pt x="160152" y="75"/>
                  </a:cubicBezTo>
                  <a:lnTo>
                    <a:pt x="8574" y="75"/>
                  </a:lnTo>
                  <a:cubicBezTo>
                    <a:pt x="5031" y="75"/>
                    <a:pt x="223" y="75"/>
                    <a:pt x="223" y="5136"/>
                  </a:cubicBezTo>
                  <a:cubicBezTo>
                    <a:pt x="223" y="10197"/>
                    <a:pt x="5031" y="10197"/>
                    <a:pt x="8827" y="10197"/>
                  </a:cubicBezTo>
                  <a:lnTo>
                    <a:pt x="159899" y="10197"/>
                  </a:lnTo>
                  <a:close/>
                  <a:moveTo>
                    <a:pt x="160152" y="60807"/>
                  </a:moveTo>
                  <a:cubicBezTo>
                    <a:pt x="163694" y="60807"/>
                    <a:pt x="168502" y="60807"/>
                    <a:pt x="168502" y="55746"/>
                  </a:cubicBezTo>
                  <a:cubicBezTo>
                    <a:pt x="168502" y="50685"/>
                    <a:pt x="163694" y="50685"/>
                    <a:pt x="159899" y="50685"/>
                  </a:cubicBezTo>
                  <a:lnTo>
                    <a:pt x="8827" y="50685"/>
                  </a:lnTo>
                  <a:cubicBezTo>
                    <a:pt x="5031" y="50685"/>
                    <a:pt x="223" y="50685"/>
                    <a:pt x="223" y="55746"/>
                  </a:cubicBezTo>
                  <a:cubicBezTo>
                    <a:pt x="223" y="60807"/>
                    <a:pt x="5031" y="60807"/>
                    <a:pt x="8574" y="60807"/>
                  </a:cubicBezTo>
                  <a:lnTo>
                    <a:pt x="160152" y="60807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693" name="Freeform 692">
              <a:extLst>
                <a:ext uri="{FF2B5EF4-FFF2-40B4-BE49-F238E27FC236}">
                  <a16:creationId xmlns:a16="http://schemas.microsoft.com/office/drawing/2014/main" id="{24D7D2CE-2510-C21A-798E-21332929C620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13064914" y="4346072"/>
              <a:ext cx="336810" cy="354271"/>
            </a:xfrm>
            <a:custGeom>
              <a:avLst/>
              <a:gdLst>
                <a:gd name="connsiteX0" fmla="*/ 306426 w 336810"/>
                <a:gd name="connsiteY0" fmla="*/ 354337 h 354271"/>
                <a:gd name="connsiteX1" fmla="*/ 337045 w 336810"/>
                <a:gd name="connsiteY1" fmla="*/ 273360 h 354271"/>
                <a:gd name="connsiteX2" fmla="*/ 330718 w 336810"/>
                <a:gd name="connsiteY2" fmla="*/ 273360 h 354271"/>
                <a:gd name="connsiteX3" fmla="*/ 264925 w 336810"/>
                <a:gd name="connsiteY3" fmla="*/ 324477 h 354271"/>
                <a:gd name="connsiteX4" fmla="*/ 186226 w 336810"/>
                <a:gd name="connsiteY4" fmla="*/ 332321 h 354271"/>
                <a:gd name="connsiteX5" fmla="*/ 33637 w 336810"/>
                <a:gd name="connsiteY5" fmla="*/ 332321 h 354271"/>
                <a:gd name="connsiteX6" fmla="*/ 162440 w 336810"/>
                <a:gd name="connsiteY6" fmla="*/ 181250 h 354271"/>
                <a:gd name="connsiteX7" fmla="*/ 164717 w 336810"/>
                <a:gd name="connsiteY7" fmla="*/ 177201 h 354271"/>
                <a:gd name="connsiteX8" fmla="*/ 162946 w 336810"/>
                <a:gd name="connsiteY8" fmla="*/ 173405 h 354271"/>
                <a:gd name="connsiteX9" fmla="*/ 45024 w 336810"/>
                <a:gd name="connsiteY9" fmla="*/ 12212 h 354271"/>
                <a:gd name="connsiteX10" fmla="*/ 183696 w 336810"/>
                <a:gd name="connsiteY10" fmla="*/ 12212 h 354271"/>
                <a:gd name="connsiteX11" fmla="*/ 242910 w 336810"/>
                <a:gd name="connsiteY11" fmla="*/ 16261 h 354271"/>
                <a:gd name="connsiteX12" fmla="*/ 298581 w 336810"/>
                <a:gd name="connsiteY12" fmla="*/ 35239 h 354271"/>
                <a:gd name="connsiteX13" fmla="*/ 330718 w 336810"/>
                <a:gd name="connsiteY13" fmla="*/ 71173 h 354271"/>
                <a:gd name="connsiteX14" fmla="*/ 337045 w 336810"/>
                <a:gd name="connsiteY14" fmla="*/ 71173 h 354271"/>
                <a:gd name="connsiteX15" fmla="*/ 306426 w 336810"/>
                <a:gd name="connsiteY15" fmla="*/ 65 h 354271"/>
                <a:gd name="connsiteX16" fmla="*/ 7319 w 336810"/>
                <a:gd name="connsiteY16" fmla="*/ 65 h 354271"/>
                <a:gd name="connsiteX17" fmla="*/ 487 w 336810"/>
                <a:gd name="connsiteY17" fmla="*/ 1837 h 354271"/>
                <a:gd name="connsiteX18" fmla="*/ 234 w 336810"/>
                <a:gd name="connsiteY18" fmla="*/ 10187 h 354271"/>
                <a:gd name="connsiteX19" fmla="*/ 134098 w 336810"/>
                <a:gd name="connsiteY19" fmla="*/ 193396 h 354271"/>
                <a:gd name="connsiteX20" fmla="*/ 3017 w 336810"/>
                <a:gd name="connsiteY20" fmla="*/ 346998 h 354271"/>
                <a:gd name="connsiteX21" fmla="*/ 487 w 336810"/>
                <a:gd name="connsiteY21" fmla="*/ 351553 h 354271"/>
                <a:gd name="connsiteX22" fmla="*/ 7319 w 336810"/>
                <a:gd name="connsiteY22" fmla="*/ 354337 h 354271"/>
                <a:gd name="connsiteX23" fmla="*/ 306426 w 336810"/>
                <a:gd name="connsiteY23" fmla="*/ 354337 h 35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6810" h="354271">
                  <a:moveTo>
                    <a:pt x="306426" y="354337"/>
                  </a:moveTo>
                  <a:lnTo>
                    <a:pt x="337045" y="273360"/>
                  </a:lnTo>
                  <a:lnTo>
                    <a:pt x="330718" y="273360"/>
                  </a:lnTo>
                  <a:cubicBezTo>
                    <a:pt x="320850" y="299678"/>
                    <a:pt x="294026" y="316885"/>
                    <a:pt x="264925" y="324477"/>
                  </a:cubicBezTo>
                  <a:cubicBezTo>
                    <a:pt x="259611" y="325742"/>
                    <a:pt x="234812" y="332321"/>
                    <a:pt x="186226" y="332321"/>
                  </a:cubicBezTo>
                  <a:lnTo>
                    <a:pt x="33637" y="332321"/>
                  </a:lnTo>
                  <a:lnTo>
                    <a:pt x="162440" y="181250"/>
                  </a:lnTo>
                  <a:cubicBezTo>
                    <a:pt x="164211" y="179225"/>
                    <a:pt x="164717" y="178466"/>
                    <a:pt x="164717" y="177201"/>
                  </a:cubicBezTo>
                  <a:cubicBezTo>
                    <a:pt x="164717" y="176695"/>
                    <a:pt x="164717" y="175936"/>
                    <a:pt x="162946" y="173405"/>
                  </a:cubicBezTo>
                  <a:lnTo>
                    <a:pt x="45024" y="12212"/>
                  </a:lnTo>
                  <a:lnTo>
                    <a:pt x="183696" y="12212"/>
                  </a:lnTo>
                  <a:cubicBezTo>
                    <a:pt x="217605" y="12212"/>
                    <a:pt x="240632" y="15754"/>
                    <a:pt x="242910" y="16261"/>
                  </a:cubicBezTo>
                  <a:cubicBezTo>
                    <a:pt x="256575" y="18285"/>
                    <a:pt x="278590" y="22587"/>
                    <a:pt x="298581" y="35239"/>
                  </a:cubicBezTo>
                  <a:cubicBezTo>
                    <a:pt x="304907" y="39288"/>
                    <a:pt x="322115" y="50675"/>
                    <a:pt x="330718" y="71173"/>
                  </a:cubicBezTo>
                  <a:lnTo>
                    <a:pt x="337045" y="71173"/>
                  </a:lnTo>
                  <a:lnTo>
                    <a:pt x="306426" y="65"/>
                  </a:lnTo>
                  <a:lnTo>
                    <a:pt x="7319" y="65"/>
                  </a:lnTo>
                  <a:cubicBezTo>
                    <a:pt x="1499" y="65"/>
                    <a:pt x="1246" y="318"/>
                    <a:pt x="487" y="1837"/>
                  </a:cubicBezTo>
                  <a:cubicBezTo>
                    <a:pt x="234" y="2596"/>
                    <a:pt x="234" y="7404"/>
                    <a:pt x="234" y="10187"/>
                  </a:cubicBezTo>
                  <a:lnTo>
                    <a:pt x="134098" y="193396"/>
                  </a:lnTo>
                  <a:lnTo>
                    <a:pt x="3017" y="346998"/>
                  </a:lnTo>
                  <a:cubicBezTo>
                    <a:pt x="487" y="350035"/>
                    <a:pt x="487" y="351300"/>
                    <a:pt x="487" y="351553"/>
                  </a:cubicBezTo>
                  <a:cubicBezTo>
                    <a:pt x="487" y="354337"/>
                    <a:pt x="2764" y="354337"/>
                    <a:pt x="7319" y="354337"/>
                  </a:cubicBezTo>
                  <a:lnTo>
                    <a:pt x="306426" y="354337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694" name="Freeform 693">
              <a:extLst>
                <a:ext uri="{FF2B5EF4-FFF2-40B4-BE49-F238E27FC236}">
                  <a16:creationId xmlns:a16="http://schemas.microsoft.com/office/drawing/2014/main" id="{B975CB22-2327-9E98-FCC3-45698743BDD7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13217183" y="4767698"/>
              <a:ext cx="42158" cy="121515"/>
            </a:xfrm>
            <a:custGeom>
              <a:avLst/>
              <a:gdLst>
                <a:gd name="connsiteX0" fmla="*/ 42398 w 42158"/>
                <a:gd name="connsiteY0" fmla="*/ 87 h 121515"/>
                <a:gd name="connsiteX1" fmla="*/ 24507 w 42158"/>
                <a:gd name="connsiteY1" fmla="*/ 87 h 121515"/>
                <a:gd name="connsiteX2" fmla="*/ 20610 w 42158"/>
                <a:gd name="connsiteY2" fmla="*/ 17977 h 121515"/>
                <a:gd name="connsiteX3" fmla="*/ 38501 w 42158"/>
                <a:gd name="connsiteY3" fmla="*/ 17977 h 121515"/>
                <a:gd name="connsiteX4" fmla="*/ 42398 w 42158"/>
                <a:gd name="connsiteY4" fmla="*/ 87 h 121515"/>
                <a:gd name="connsiteX5" fmla="*/ 240 w 42158"/>
                <a:gd name="connsiteY5" fmla="*/ 121602 h 121515"/>
                <a:gd name="connsiteX6" fmla="*/ 15119 w 42158"/>
                <a:gd name="connsiteY6" fmla="*/ 121602 h 121515"/>
                <a:gd name="connsiteX7" fmla="*/ 31770 w 42158"/>
                <a:gd name="connsiteY7" fmla="*/ 42953 h 121515"/>
                <a:gd name="connsiteX8" fmla="*/ 16891 w 42158"/>
                <a:gd name="connsiteY8" fmla="*/ 42953 h 121515"/>
                <a:gd name="connsiteX9" fmla="*/ 240 w 42158"/>
                <a:gd name="connsiteY9" fmla="*/ 121602 h 12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158" h="121515">
                  <a:moveTo>
                    <a:pt x="42398" y="87"/>
                  </a:moveTo>
                  <a:lnTo>
                    <a:pt x="24507" y="87"/>
                  </a:lnTo>
                  <a:lnTo>
                    <a:pt x="20610" y="17977"/>
                  </a:lnTo>
                  <a:lnTo>
                    <a:pt x="38501" y="17977"/>
                  </a:lnTo>
                  <a:lnTo>
                    <a:pt x="42398" y="87"/>
                  </a:lnTo>
                  <a:close/>
                  <a:moveTo>
                    <a:pt x="240" y="121602"/>
                  </a:moveTo>
                  <a:lnTo>
                    <a:pt x="15119" y="121602"/>
                  </a:lnTo>
                  <a:lnTo>
                    <a:pt x="31770" y="42953"/>
                  </a:lnTo>
                  <a:lnTo>
                    <a:pt x="16891" y="42953"/>
                  </a:lnTo>
                  <a:lnTo>
                    <a:pt x="240" y="121602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695" name="Freeform 694">
              <a:extLst>
                <a:ext uri="{FF2B5EF4-FFF2-40B4-BE49-F238E27FC236}">
                  <a16:creationId xmlns:a16="http://schemas.microsoft.com/office/drawing/2014/main" id="{59A01D76-7003-6959-7C67-28C2E7BBA19D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13474884" y="4469816"/>
              <a:ext cx="101220" cy="119440"/>
            </a:xfrm>
            <a:custGeom>
              <a:avLst/>
              <a:gdLst>
                <a:gd name="connsiteX0" fmla="*/ 100711 w 101220"/>
                <a:gd name="connsiteY0" fmla="*/ 42334 h 119440"/>
                <a:gd name="connsiteX1" fmla="*/ 101470 w 101220"/>
                <a:gd name="connsiteY1" fmla="*/ 33224 h 119440"/>
                <a:gd name="connsiteX2" fmla="*/ 67814 w 101220"/>
                <a:gd name="connsiteY2" fmla="*/ 75 h 119440"/>
                <a:gd name="connsiteX3" fmla="*/ 25808 w 101220"/>
                <a:gd name="connsiteY3" fmla="*/ 10956 h 119440"/>
                <a:gd name="connsiteX4" fmla="*/ 23784 w 101220"/>
                <a:gd name="connsiteY4" fmla="*/ 27657 h 119440"/>
                <a:gd name="connsiteX5" fmla="*/ 64525 w 101220"/>
                <a:gd name="connsiteY5" fmla="*/ 15005 h 119440"/>
                <a:gd name="connsiteX6" fmla="*/ 81732 w 101220"/>
                <a:gd name="connsiteY6" fmla="*/ 34996 h 119440"/>
                <a:gd name="connsiteX7" fmla="*/ 77937 w 101220"/>
                <a:gd name="connsiteY7" fmla="*/ 54481 h 119440"/>
                <a:gd name="connsiteX8" fmla="*/ 71863 w 101220"/>
                <a:gd name="connsiteY8" fmla="*/ 54987 h 119440"/>
                <a:gd name="connsiteX9" fmla="*/ 250 w 101220"/>
                <a:gd name="connsiteY9" fmla="*/ 95222 h 119440"/>
                <a:gd name="connsiteX10" fmla="*/ 23278 w 101220"/>
                <a:gd name="connsiteY10" fmla="*/ 119515 h 119440"/>
                <a:gd name="connsiteX11" fmla="*/ 67561 w 101220"/>
                <a:gd name="connsiteY11" fmla="*/ 107874 h 119440"/>
                <a:gd name="connsiteX12" fmla="*/ 65790 w 101220"/>
                <a:gd name="connsiteY12" fmla="*/ 116731 h 119440"/>
                <a:gd name="connsiteX13" fmla="*/ 84769 w 101220"/>
                <a:gd name="connsiteY13" fmla="*/ 116731 h 119440"/>
                <a:gd name="connsiteX14" fmla="*/ 100711 w 101220"/>
                <a:gd name="connsiteY14" fmla="*/ 42334 h 119440"/>
                <a:gd name="connsiteX15" fmla="*/ 72116 w 101220"/>
                <a:gd name="connsiteY15" fmla="*/ 83835 h 119440"/>
                <a:gd name="connsiteX16" fmla="*/ 39473 w 101220"/>
                <a:gd name="connsiteY16" fmla="*/ 104079 h 119440"/>
                <a:gd name="connsiteX17" fmla="*/ 18976 w 101220"/>
                <a:gd name="connsiteY17" fmla="*/ 90414 h 119440"/>
                <a:gd name="connsiteX18" fmla="*/ 75406 w 101220"/>
                <a:gd name="connsiteY18" fmla="*/ 67639 h 119440"/>
                <a:gd name="connsiteX19" fmla="*/ 72116 w 101220"/>
                <a:gd name="connsiteY19" fmla="*/ 83835 h 11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1220" h="119440">
                  <a:moveTo>
                    <a:pt x="100711" y="42334"/>
                  </a:moveTo>
                  <a:cubicBezTo>
                    <a:pt x="101470" y="38792"/>
                    <a:pt x="101470" y="36514"/>
                    <a:pt x="101470" y="33224"/>
                  </a:cubicBezTo>
                  <a:cubicBezTo>
                    <a:pt x="101470" y="14752"/>
                    <a:pt x="89324" y="75"/>
                    <a:pt x="67814" y="75"/>
                  </a:cubicBezTo>
                  <a:cubicBezTo>
                    <a:pt x="49595" y="75"/>
                    <a:pt x="36942" y="5389"/>
                    <a:pt x="25808" y="10956"/>
                  </a:cubicBezTo>
                  <a:cubicBezTo>
                    <a:pt x="25049" y="18294"/>
                    <a:pt x="24037" y="26645"/>
                    <a:pt x="23784" y="27657"/>
                  </a:cubicBezTo>
                  <a:cubicBezTo>
                    <a:pt x="35424" y="20319"/>
                    <a:pt x="48330" y="15005"/>
                    <a:pt x="64525" y="15005"/>
                  </a:cubicBezTo>
                  <a:cubicBezTo>
                    <a:pt x="80214" y="15005"/>
                    <a:pt x="81732" y="30694"/>
                    <a:pt x="81732" y="34996"/>
                  </a:cubicBezTo>
                  <a:cubicBezTo>
                    <a:pt x="81732" y="39298"/>
                    <a:pt x="78696" y="53975"/>
                    <a:pt x="77937" y="54481"/>
                  </a:cubicBezTo>
                  <a:cubicBezTo>
                    <a:pt x="77177" y="54734"/>
                    <a:pt x="72876" y="54987"/>
                    <a:pt x="71863" y="54987"/>
                  </a:cubicBezTo>
                  <a:cubicBezTo>
                    <a:pt x="53391" y="55746"/>
                    <a:pt x="250" y="60807"/>
                    <a:pt x="250" y="95222"/>
                  </a:cubicBezTo>
                  <a:cubicBezTo>
                    <a:pt x="250" y="99271"/>
                    <a:pt x="1262" y="119515"/>
                    <a:pt x="23278" y="119515"/>
                  </a:cubicBezTo>
                  <a:cubicBezTo>
                    <a:pt x="29857" y="119515"/>
                    <a:pt x="51366" y="118250"/>
                    <a:pt x="67561" y="107874"/>
                  </a:cubicBezTo>
                  <a:cubicBezTo>
                    <a:pt x="67055" y="110152"/>
                    <a:pt x="66296" y="114707"/>
                    <a:pt x="65790" y="116731"/>
                  </a:cubicBezTo>
                  <a:lnTo>
                    <a:pt x="84769" y="116731"/>
                  </a:lnTo>
                  <a:lnTo>
                    <a:pt x="100711" y="42334"/>
                  </a:lnTo>
                  <a:close/>
                  <a:moveTo>
                    <a:pt x="72116" y="83835"/>
                  </a:moveTo>
                  <a:cubicBezTo>
                    <a:pt x="67561" y="104079"/>
                    <a:pt x="43015" y="104079"/>
                    <a:pt x="39473" y="104079"/>
                  </a:cubicBezTo>
                  <a:cubicBezTo>
                    <a:pt x="26820" y="104079"/>
                    <a:pt x="18976" y="98512"/>
                    <a:pt x="18976" y="90414"/>
                  </a:cubicBezTo>
                  <a:cubicBezTo>
                    <a:pt x="18976" y="70170"/>
                    <a:pt x="63766" y="68145"/>
                    <a:pt x="75406" y="67639"/>
                  </a:cubicBezTo>
                  <a:lnTo>
                    <a:pt x="72116" y="83835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696" name="Freeform 695">
              <a:extLst>
                <a:ext uri="{FF2B5EF4-FFF2-40B4-BE49-F238E27FC236}">
                  <a16:creationId xmlns:a16="http://schemas.microsoft.com/office/drawing/2014/main" id="{235ECACE-E8EE-736D-13D1-A0859BD84B7F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13594921" y="4502915"/>
              <a:ext cx="42158" cy="121515"/>
            </a:xfrm>
            <a:custGeom>
              <a:avLst/>
              <a:gdLst>
                <a:gd name="connsiteX0" fmla="*/ 42413 w 42158"/>
                <a:gd name="connsiteY0" fmla="*/ 76 h 121515"/>
                <a:gd name="connsiteX1" fmla="*/ 24522 w 42158"/>
                <a:gd name="connsiteY1" fmla="*/ 76 h 121515"/>
                <a:gd name="connsiteX2" fmla="*/ 20625 w 42158"/>
                <a:gd name="connsiteY2" fmla="*/ 17967 h 121515"/>
                <a:gd name="connsiteX3" fmla="*/ 38516 w 42158"/>
                <a:gd name="connsiteY3" fmla="*/ 17967 h 121515"/>
                <a:gd name="connsiteX4" fmla="*/ 42413 w 42158"/>
                <a:gd name="connsiteY4" fmla="*/ 76 h 121515"/>
                <a:gd name="connsiteX5" fmla="*/ 255 w 42158"/>
                <a:gd name="connsiteY5" fmla="*/ 121591 h 121515"/>
                <a:gd name="connsiteX6" fmla="*/ 15134 w 42158"/>
                <a:gd name="connsiteY6" fmla="*/ 121591 h 121515"/>
                <a:gd name="connsiteX7" fmla="*/ 31785 w 42158"/>
                <a:gd name="connsiteY7" fmla="*/ 42943 h 121515"/>
                <a:gd name="connsiteX8" fmla="*/ 16905 w 42158"/>
                <a:gd name="connsiteY8" fmla="*/ 42943 h 121515"/>
                <a:gd name="connsiteX9" fmla="*/ 255 w 42158"/>
                <a:gd name="connsiteY9" fmla="*/ 121591 h 12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158" h="121515">
                  <a:moveTo>
                    <a:pt x="42413" y="76"/>
                  </a:moveTo>
                  <a:lnTo>
                    <a:pt x="24522" y="76"/>
                  </a:lnTo>
                  <a:lnTo>
                    <a:pt x="20625" y="17967"/>
                  </a:lnTo>
                  <a:lnTo>
                    <a:pt x="38516" y="17967"/>
                  </a:lnTo>
                  <a:lnTo>
                    <a:pt x="42413" y="76"/>
                  </a:lnTo>
                  <a:close/>
                  <a:moveTo>
                    <a:pt x="255" y="121591"/>
                  </a:moveTo>
                  <a:lnTo>
                    <a:pt x="15134" y="121591"/>
                  </a:lnTo>
                  <a:lnTo>
                    <a:pt x="31785" y="42943"/>
                  </a:lnTo>
                  <a:lnTo>
                    <a:pt x="16905" y="42943"/>
                  </a:lnTo>
                  <a:lnTo>
                    <a:pt x="255" y="121591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697" name="Freeform 696">
              <a:extLst>
                <a:ext uri="{FF2B5EF4-FFF2-40B4-BE49-F238E27FC236}">
                  <a16:creationId xmlns:a16="http://schemas.microsoft.com/office/drawing/2014/main" id="{4977FFDC-23DA-F292-A981-D552576EC1E9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3607228" y="4502915"/>
              <a:ext cx="78648" cy="157650"/>
            </a:xfrm>
            <a:custGeom>
              <a:avLst/>
              <a:gdLst>
                <a:gd name="connsiteX0" fmla="*/ 78905 w 78648"/>
                <a:gd name="connsiteY0" fmla="*/ 76 h 157650"/>
                <a:gd name="connsiteX1" fmla="*/ 61014 w 78648"/>
                <a:gd name="connsiteY1" fmla="*/ 76 h 157650"/>
                <a:gd name="connsiteX2" fmla="*/ 57117 w 78648"/>
                <a:gd name="connsiteY2" fmla="*/ 17967 h 157650"/>
                <a:gd name="connsiteX3" fmla="*/ 75008 w 78648"/>
                <a:gd name="connsiteY3" fmla="*/ 17967 h 157650"/>
                <a:gd name="connsiteX4" fmla="*/ 78905 w 78648"/>
                <a:gd name="connsiteY4" fmla="*/ 76 h 157650"/>
                <a:gd name="connsiteX5" fmla="*/ 35506 w 78648"/>
                <a:gd name="connsiteY5" fmla="*/ 133814 h 157650"/>
                <a:gd name="connsiteX6" fmla="*/ 18856 w 78648"/>
                <a:gd name="connsiteY6" fmla="*/ 145328 h 157650"/>
                <a:gd name="connsiteX7" fmla="*/ 5748 w 78648"/>
                <a:gd name="connsiteY7" fmla="*/ 140013 h 157650"/>
                <a:gd name="connsiteX8" fmla="*/ 1142 w 78648"/>
                <a:gd name="connsiteY8" fmla="*/ 149402 h 157650"/>
                <a:gd name="connsiteX9" fmla="*/ 256 w 78648"/>
                <a:gd name="connsiteY9" fmla="*/ 151350 h 157650"/>
                <a:gd name="connsiteX10" fmla="*/ 21513 w 78648"/>
                <a:gd name="connsiteY10" fmla="*/ 157727 h 157650"/>
                <a:gd name="connsiteX11" fmla="*/ 50563 w 78648"/>
                <a:gd name="connsiteY11" fmla="*/ 132928 h 157650"/>
                <a:gd name="connsiteX12" fmla="*/ 69694 w 78648"/>
                <a:gd name="connsiteY12" fmla="*/ 42943 h 157650"/>
                <a:gd name="connsiteX13" fmla="*/ 54814 w 78648"/>
                <a:gd name="connsiteY13" fmla="*/ 42943 h 157650"/>
                <a:gd name="connsiteX14" fmla="*/ 35506 w 78648"/>
                <a:gd name="connsiteY14" fmla="*/ 133814 h 15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648" h="157650">
                  <a:moveTo>
                    <a:pt x="78905" y="76"/>
                  </a:moveTo>
                  <a:lnTo>
                    <a:pt x="61014" y="76"/>
                  </a:lnTo>
                  <a:lnTo>
                    <a:pt x="57117" y="17967"/>
                  </a:lnTo>
                  <a:lnTo>
                    <a:pt x="75008" y="17967"/>
                  </a:lnTo>
                  <a:lnTo>
                    <a:pt x="78905" y="76"/>
                  </a:lnTo>
                  <a:close/>
                  <a:moveTo>
                    <a:pt x="35506" y="133814"/>
                  </a:moveTo>
                  <a:cubicBezTo>
                    <a:pt x="33027" y="145328"/>
                    <a:pt x="20627" y="145328"/>
                    <a:pt x="18856" y="145328"/>
                  </a:cubicBezTo>
                  <a:cubicBezTo>
                    <a:pt x="12125" y="145328"/>
                    <a:pt x="7873" y="142493"/>
                    <a:pt x="5748" y="140013"/>
                  </a:cubicBezTo>
                  <a:lnTo>
                    <a:pt x="1142" y="149402"/>
                  </a:lnTo>
                  <a:cubicBezTo>
                    <a:pt x="434" y="150819"/>
                    <a:pt x="256" y="151173"/>
                    <a:pt x="256" y="151350"/>
                  </a:cubicBezTo>
                  <a:cubicBezTo>
                    <a:pt x="256" y="152413"/>
                    <a:pt x="9999" y="157727"/>
                    <a:pt x="21513" y="157727"/>
                  </a:cubicBezTo>
                  <a:cubicBezTo>
                    <a:pt x="35152" y="157727"/>
                    <a:pt x="47552" y="146745"/>
                    <a:pt x="50563" y="132928"/>
                  </a:cubicBezTo>
                  <a:lnTo>
                    <a:pt x="69694" y="42943"/>
                  </a:lnTo>
                  <a:lnTo>
                    <a:pt x="54814" y="42943"/>
                  </a:lnTo>
                  <a:lnTo>
                    <a:pt x="35506" y="133814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698" name="Freeform 697">
              <a:extLst>
                <a:ext uri="{FF2B5EF4-FFF2-40B4-BE49-F238E27FC236}">
                  <a16:creationId xmlns:a16="http://schemas.microsoft.com/office/drawing/2014/main" id="{CA2575BC-F88F-9262-FD1C-90CB995E4622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3704242" y="4474118"/>
              <a:ext cx="136394" cy="164230"/>
            </a:xfrm>
            <a:custGeom>
              <a:avLst/>
              <a:gdLst>
                <a:gd name="connsiteX0" fmla="*/ 136654 w 136394"/>
                <a:gd name="connsiteY0" fmla="*/ 75 h 164230"/>
                <a:gd name="connsiteX1" fmla="*/ 117675 w 136394"/>
                <a:gd name="connsiteY1" fmla="*/ 75 h 164230"/>
                <a:gd name="connsiteX2" fmla="*/ 83260 w 136394"/>
                <a:gd name="connsiteY2" fmla="*/ 57011 h 164230"/>
                <a:gd name="connsiteX3" fmla="*/ 63269 w 136394"/>
                <a:gd name="connsiteY3" fmla="*/ 97752 h 164230"/>
                <a:gd name="connsiteX4" fmla="*/ 63016 w 136394"/>
                <a:gd name="connsiteY4" fmla="*/ 97752 h 164230"/>
                <a:gd name="connsiteX5" fmla="*/ 63269 w 136394"/>
                <a:gd name="connsiteY5" fmla="*/ 91426 h 164230"/>
                <a:gd name="connsiteX6" fmla="*/ 55931 w 136394"/>
                <a:gd name="connsiteY6" fmla="*/ 39804 h 164230"/>
                <a:gd name="connsiteX7" fmla="*/ 47327 w 136394"/>
                <a:gd name="connsiteY7" fmla="*/ 75 h 164230"/>
                <a:gd name="connsiteX8" fmla="*/ 27336 w 136394"/>
                <a:gd name="connsiteY8" fmla="*/ 75 h 164230"/>
                <a:gd name="connsiteX9" fmla="*/ 51882 w 136394"/>
                <a:gd name="connsiteY9" fmla="*/ 108887 h 164230"/>
                <a:gd name="connsiteX10" fmla="*/ 52641 w 136394"/>
                <a:gd name="connsiteY10" fmla="*/ 111923 h 164230"/>
                <a:gd name="connsiteX11" fmla="*/ 38976 w 136394"/>
                <a:gd name="connsiteY11" fmla="*/ 134445 h 164230"/>
                <a:gd name="connsiteX12" fmla="*/ 21263 w 136394"/>
                <a:gd name="connsiteY12" fmla="*/ 149881 h 164230"/>
                <a:gd name="connsiteX13" fmla="*/ 2284 w 136394"/>
                <a:gd name="connsiteY13" fmla="*/ 145832 h 164230"/>
                <a:gd name="connsiteX14" fmla="*/ 260 w 136394"/>
                <a:gd name="connsiteY14" fmla="*/ 162280 h 164230"/>
                <a:gd name="connsiteX15" fmla="*/ 17973 w 136394"/>
                <a:gd name="connsiteY15" fmla="*/ 164305 h 164230"/>
                <a:gd name="connsiteX16" fmla="*/ 53400 w 136394"/>
                <a:gd name="connsiteY16" fmla="*/ 134698 h 164230"/>
                <a:gd name="connsiteX17" fmla="*/ 136654 w 136394"/>
                <a:gd name="connsiteY17" fmla="*/ 75 h 16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394" h="164230">
                  <a:moveTo>
                    <a:pt x="136654" y="75"/>
                  </a:moveTo>
                  <a:lnTo>
                    <a:pt x="117675" y="75"/>
                  </a:lnTo>
                  <a:lnTo>
                    <a:pt x="83260" y="57011"/>
                  </a:lnTo>
                  <a:cubicBezTo>
                    <a:pt x="75416" y="70929"/>
                    <a:pt x="65547" y="88896"/>
                    <a:pt x="63269" y="97752"/>
                  </a:cubicBezTo>
                  <a:lnTo>
                    <a:pt x="63016" y="97752"/>
                  </a:lnTo>
                  <a:cubicBezTo>
                    <a:pt x="63269" y="95981"/>
                    <a:pt x="63269" y="94210"/>
                    <a:pt x="63269" y="91426"/>
                  </a:cubicBezTo>
                  <a:cubicBezTo>
                    <a:pt x="63269" y="78268"/>
                    <a:pt x="58714" y="52962"/>
                    <a:pt x="55931" y="39804"/>
                  </a:cubicBezTo>
                  <a:lnTo>
                    <a:pt x="47327" y="75"/>
                  </a:lnTo>
                  <a:lnTo>
                    <a:pt x="27336" y="75"/>
                  </a:lnTo>
                  <a:lnTo>
                    <a:pt x="51882" y="108887"/>
                  </a:lnTo>
                  <a:cubicBezTo>
                    <a:pt x="51882" y="109393"/>
                    <a:pt x="52641" y="111670"/>
                    <a:pt x="52641" y="111923"/>
                  </a:cubicBezTo>
                  <a:cubicBezTo>
                    <a:pt x="52641" y="113442"/>
                    <a:pt x="41001" y="131408"/>
                    <a:pt x="38976" y="134445"/>
                  </a:cubicBezTo>
                  <a:cubicBezTo>
                    <a:pt x="31638" y="145579"/>
                    <a:pt x="27589" y="149881"/>
                    <a:pt x="21263" y="149881"/>
                  </a:cubicBezTo>
                  <a:cubicBezTo>
                    <a:pt x="16961" y="149881"/>
                    <a:pt x="8863" y="148869"/>
                    <a:pt x="2284" y="145832"/>
                  </a:cubicBezTo>
                  <a:lnTo>
                    <a:pt x="260" y="162280"/>
                  </a:lnTo>
                  <a:cubicBezTo>
                    <a:pt x="7092" y="163799"/>
                    <a:pt x="13924" y="164305"/>
                    <a:pt x="17973" y="164305"/>
                  </a:cubicBezTo>
                  <a:cubicBezTo>
                    <a:pt x="25312" y="164305"/>
                    <a:pt x="35687" y="163293"/>
                    <a:pt x="53400" y="134698"/>
                  </a:cubicBezTo>
                  <a:lnTo>
                    <a:pt x="136654" y="75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699" name="Freeform 698">
              <a:extLst>
                <a:ext uri="{FF2B5EF4-FFF2-40B4-BE49-F238E27FC236}">
                  <a16:creationId xmlns:a16="http://schemas.microsoft.com/office/drawing/2014/main" id="{FA6DF31A-81AF-CB50-493F-F3EE47215268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3835554" y="4502915"/>
              <a:ext cx="42158" cy="121515"/>
            </a:xfrm>
            <a:custGeom>
              <a:avLst/>
              <a:gdLst>
                <a:gd name="connsiteX0" fmla="*/ 42422 w 42158"/>
                <a:gd name="connsiteY0" fmla="*/ 76 h 121515"/>
                <a:gd name="connsiteX1" fmla="*/ 24532 w 42158"/>
                <a:gd name="connsiteY1" fmla="*/ 76 h 121515"/>
                <a:gd name="connsiteX2" fmla="*/ 20635 w 42158"/>
                <a:gd name="connsiteY2" fmla="*/ 17967 h 121515"/>
                <a:gd name="connsiteX3" fmla="*/ 38525 w 42158"/>
                <a:gd name="connsiteY3" fmla="*/ 17967 h 121515"/>
                <a:gd name="connsiteX4" fmla="*/ 42422 w 42158"/>
                <a:gd name="connsiteY4" fmla="*/ 76 h 121515"/>
                <a:gd name="connsiteX5" fmla="*/ 264 w 42158"/>
                <a:gd name="connsiteY5" fmla="*/ 121591 h 121515"/>
                <a:gd name="connsiteX6" fmla="*/ 15144 w 42158"/>
                <a:gd name="connsiteY6" fmla="*/ 121591 h 121515"/>
                <a:gd name="connsiteX7" fmla="*/ 31794 w 42158"/>
                <a:gd name="connsiteY7" fmla="*/ 42943 h 121515"/>
                <a:gd name="connsiteX8" fmla="*/ 16915 w 42158"/>
                <a:gd name="connsiteY8" fmla="*/ 42943 h 121515"/>
                <a:gd name="connsiteX9" fmla="*/ 264 w 42158"/>
                <a:gd name="connsiteY9" fmla="*/ 121591 h 12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158" h="121515">
                  <a:moveTo>
                    <a:pt x="42422" y="76"/>
                  </a:moveTo>
                  <a:lnTo>
                    <a:pt x="24532" y="76"/>
                  </a:lnTo>
                  <a:lnTo>
                    <a:pt x="20635" y="17967"/>
                  </a:lnTo>
                  <a:lnTo>
                    <a:pt x="38525" y="17967"/>
                  </a:lnTo>
                  <a:lnTo>
                    <a:pt x="42422" y="76"/>
                  </a:lnTo>
                  <a:close/>
                  <a:moveTo>
                    <a:pt x="264" y="121591"/>
                  </a:moveTo>
                  <a:lnTo>
                    <a:pt x="15144" y="121591"/>
                  </a:lnTo>
                  <a:lnTo>
                    <a:pt x="31794" y="42943"/>
                  </a:lnTo>
                  <a:lnTo>
                    <a:pt x="16915" y="42943"/>
                  </a:lnTo>
                  <a:lnTo>
                    <a:pt x="264" y="121591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</p:grpSp>
      <p:grpSp>
        <p:nvGrpSpPr>
          <p:cNvPr id="729" name="Group 728" descr="\documentclass{article}&#10;\usepackage{amsmath}&#10;\usepackage{amssymb}&#10;\usepackage[cm]{sfmath}&#10;\usepackage{bbold}&#10;\pagestyle{empty}&#10;&#10;\DeclareMathOperator{\argmin}{argmin}&#10;&#10;&#10;\begin{document}&#10;&#10;$$&#10;\frac{\partial s_j}{\partial y_i} = a_{ij}&#10;$$&#10;&#10;&#10;\end{document}" title="IguanaTex Vector Display">
            <a:extLst>
              <a:ext uri="{FF2B5EF4-FFF2-40B4-BE49-F238E27FC236}">
                <a16:creationId xmlns:a16="http://schemas.microsoft.com/office/drawing/2014/main" id="{926C8EF0-E383-954C-3FC4-B138D48A501A}"/>
              </a:ext>
            </a:extLst>
          </p:cNvPr>
          <p:cNvGrpSpPr>
            <a:grpSpLocks noChangeAspect="1"/>
          </p:cNvGrpSpPr>
          <p:nvPr>
            <p:custDataLst>
              <p:tags r:id="rId8"/>
            </p:custDataLst>
          </p:nvPr>
        </p:nvGrpSpPr>
        <p:grpSpPr>
          <a:xfrm>
            <a:off x="9455150" y="3937000"/>
            <a:ext cx="910063" cy="577831"/>
            <a:chOff x="12434056" y="5430893"/>
            <a:chExt cx="910063" cy="577831"/>
          </a:xfrm>
        </p:grpSpPr>
        <p:sp>
          <p:nvSpPr>
            <p:cNvPr id="718" name="Freeform 717">
              <a:extLst>
                <a:ext uri="{FF2B5EF4-FFF2-40B4-BE49-F238E27FC236}">
                  <a16:creationId xmlns:a16="http://schemas.microsoft.com/office/drawing/2014/main" id="{0FE18476-2A4A-E427-1F19-7BA48617FB43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12451535" y="5430893"/>
              <a:ext cx="129507" cy="186751"/>
            </a:xfrm>
            <a:custGeom>
              <a:avLst/>
              <a:gdLst>
                <a:gd name="connsiteX0" fmla="*/ 104363 w 129507"/>
                <a:gd name="connsiteY0" fmla="*/ 95471 h 186751"/>
                <a:gd name="connsiteX1" fmla="*/ 72602 w 129507"/>
                <a:gd name="connsiteY1" fmla="*/ 65611 h 186751"/>
                <a:gd name="connsiteX2" fmla="*/ 22375 w 129507"/>
                <a:gd name="connsiteY2" fmla="*/ 89398 h 186751"/>
                <a:gd name="connsiteX3" fmla="*/ 216 w 129507"/>
                <a:gd name="connsiteY3" fmla="*/ 141779 h 186751"/>
                <a:gd name="connsiteX4" fmla="*/ 45519 w 129507"/>
                <a:gd name="connsiteY4" fmla="*/ 186822 h 186751"/>
                <a:gd name="connsiteX5" fmla="*/ 129723 w 129507"/>
                <a:gd name="connsiteY5" fmla="*/ 65611 h 186751"/>
                <a:gd name="connsiteX6" fmla="*/ 76541 w 129507"/>
                <a:gd name="connsiteY6" fmla="*/ 71 h 186751"/>
                <a:gd name="connsiteX7" fmla="*/ 29515 w 129507"/>
                <a:gd name="connsiteY7" fmla="*/ 40053 h 186751"/>
                <a:gd name="connsiteX8" fmla="*/ 38871 w 129507"/>
                <a:gd name="connsiteY8" fmla="*/ 48910 h 186751"/>
                <a:gd name="connsiteX9" fmla="*/ 52166 w 129507"/>
                <a:gd name="connsiteY9" fmla="*/ 35498 h 186751"/>
                <a:gd name="connsiteX10" fmla="*/ 40595 w 129507"/>
                <a:gd name="connsiteY10" fmla="*/ 26641 h 186751"/>
                <a:gd name="connsiteX11" fmla="*/ 76049 w 129507"/>
                <a:gd name="connsiteY11" fmla="*/ 6397 h 186751"/>
                <a:gd name="connsiteX12" fmla="*/ 111257 w 129507"/>
                <a:gd name="connsiteY12" fmla="*/ 52199 h 186751"/>
                <a:gd name="connsiteX13" fmla="*/ 104610 w 129507"/>
                <a:gd name="connsiteY13" fmla="*/ 95471 h 186751"/>
                <a:gd name="connsiteX14" fmla="*/ 104363 w 129507"/>
                <a:gd name="connsiteY14" fmla="*/ 95471 h 186751"/>
                <a:gd name="connsiteX15" fmla="*/ 46257 w 129507"/>
                <a:gd name="connsiteY15" fmla="*/ 179737 h 186751"/>
                <a:gd name="connsiteX16" fmla="*/ 19174 w 129507"/>
                <a:gd name="connsiteY16" fmla="*/ 151142 h 186751"/>
                <a:gd name="connsiteX17" fmla="*/ 35424 w 129507"/>
                <a:gd name="connsiteY17" fmla="*/ 93700 h 186751"/>
                <a:gd name="connsiteX18" fmla="*/ 72602 w 129507"/>
                <a:gd name="connsiteY18" fmla="*/ 71178 h 186751"/>
                <a:gd name="connsiteX19" fmla="*/ 99932 w 129507"/>
                <a:gd name="connsiteY19" fmla="*/ 104581 h 186751"/>
                <a:gd name="connsiteX20" fmla="*/ 46257 w 129507"/>
                <a:gd name="connsiteY20" fmla="*/ 179737 h 18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9507" h="186751">
                  <a:moveTo>
                    <a:pt x="104363" y="95471"/>
                  </a:moveTo>
                  <a:cubicBezTo>
                    <a:pt x="101901" y="79782"/>
                    <a:pt x="91807" y="65611"/>
                    <a:pt x="72602" y="65611"/>
                  </a:cubicBezTo>
                  <a:cubicBezTo>
                    <a:pt x="57583" y="65611"/>
                    <a:pt x="41579" y="69660"/>
                    <a:pt x="22375" y="89398"/>
                  </a:cubicBezTo>
                  <a:cubicBezTo>
                    <a:pt x="1939" y="110401"/>
                    <a:pt x="216" y="133935"/>
                    <a:pt x="216" y="141779"/>
                  </a:cubicBezTo>
                  <a:cubicBezTo>
                    <a:pt x="216" y="157468"/>
                    <a:pt x="11049" y="186822"/>
                    <a:pt x="45519" y="186822"/>
                  </a:cubicBezTo>
                  <a:cubicBezTo>
                    <a:pt x="104117" y="186822"/>
                    <a:pt x="129723" y="101797"/>
                    <a:pt x="129723" y="65611"/>
                  </a:cubicBezTo>
                  <a:cubicBezTo>
                    <a:pt x="129723" y="25376"/>
                    <a:pt x="106825" y="71"/>
                    <a:pt x="76541" y="71"/>
                  </a:cubicBezTo>
                  <a:cubicBezTo>
                    <a:pt x="40841" y="71"/>
                    <a:pt x="29515" y="32967"/>
                    <a:pt x="29515" y="40053"/>
                  </a:cubicBezTo>
                  <a:cubicBezTo>
                    <a:pt x="29515" y="43595"/>
                    <a:pt x="31485" y="48910"/>
                    <a:pt x="38871" y="48910"/>
                  </a:cubicBezTo>
                  <a:cubicBezTo>
                    <a:pt x="46996" y="48910"/>
                    <a:pt x="52166" y="41318"/>
                    <a:pt x="52166" y="35498"/>
                  </a:cubicBezTo>
                  <a:cubicBezTo>
                    <a:pt x="52166" y="26641"/>
                    <a:pt x="44534" y="26641"/>
                    <a:pt x="40595" y="26641"/>
                  </a:cubicBezTo>
                  <a:cubicBezTo>
                    <a:pt x="51428" y="7915"/>
                    <a:pt x="68909" y="6397"/>
                    <a:pt x="76049" y="6397"/>
                  </a:cubicBezTo>
                  <a:cubicBezTo>
                    <a:pt x="94022" y="6397"/>
                    <a:pt x="111257" y="19556"/>
                    <a:pt x="111257" y="52199"/>
                  </a:cubicBezTo>
                  <a:cubicBezTo>
                    <a:pt x="111257" y="62068"/>
                    <a:pt x="109780" y="74974"/>
                    <a:pt x="104610" y="95471"/>
                  </a:cubicBezTo>
                  <a:lnTo>
                    <a:pt x="104363" y="95471"/>
                  </a:lnTo>
                  <a:close/>
                  <a:moveTo>
                    <a:pt x="46257" y="179737"/>
                  </a:moveTo>
                  <a:cubicBezTo>
                    <a:pt x="19174" y="179737"/>
                    <a:pt x="19174" y="153673"/>
                    <a:pt x="19174" y="151142"/>
                  </a:cubicBezTo>
                  <a:cubicBezTo>
                    <a:pt x="19174" y="144310"/>
                    <a:pt x="25329" y="108883"/>
                    <a:pt x="35424" y="93700"/>
                  </a:cubicBezTo>
                  <a:cubicBezTo>
                    <a:pt x="45273" y="79276"/>
                    <a:pt x="57337" y="71178"/>
                    <a:pt x="72602" y="71178"/>
                  </a:cubicBezTo>
                  <a:cubicBezTo>
                    <a:pt x="99439" y="71178"/>
                    <a:pt x="99932" y="99520"/>
                    <a:pt x="99932" y="104581"/>
                  </a:cubicBezTo>
                  <a:cubicBezTo>
                    <a:pt x="99932" y="122800"/>
                    <a:pt x="84174" y="179737"/>
                    <a:pt x="46257" y="179737"/>
                  </a:cubicBez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719" name="Freeform 718">
              <a:extLst>
                <a:ext uri="{FF2B5EF4-FFF2-40B4-BE49-F238E27FC236}">
                  <a16:creationId xmlns:a16="http://schemas.microsoft.com/office/drawing/2014/main" id="{B340F536-E8AF-3DFE-B5BB-F8AA3ACCFFBC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12594943" y="5495421"/>
              <a:ext cx="97992" cy="119440"/>
            </a:xfrm>
            <a:custGeom>
              <a:avLst/>
              <a:gdLst>
                <a:gd name="connsiteX0" fmla="*/ 98214 w 97992"/>
                <a:gd name="connsiteY0" fmla="*/ 8168 h 119440"/>
                <a:gd name="connsiteX1" fmla="*/ 64237 w 97992"/>
                <a:gd name="connsiteY1" fmla="*/ 71 h 119440"/>
                <a:gd name="connsiteX2" fmla="*/ 30506 w 97992"/>
                <a:gd name="connsiteY2" fmla="*/ 10193 h 119440"/>
                <a:gd name="connsiteX3" fmla="*/ 15979 w 97992"/>
                <a:gd name="connsiteY3" fmla="*/ 39294 h 119440"/>
                <a:gd name="connsiteX4" fmla="*/ 24104 w 97992"/>
                <a:gd name="connsiteY4" fmla="*/ 57513 h 119440"/>
                <a:gd name="connsiteX5" fmla="*/ 51187 w 97992"/>
                <a:gd name="connsiteY5" fmla="*/ 68141 h 119440"/>
                <a:gd name="connsiteX6" fmla="*/ 69161 w 97992"/>
                <a:gd name="connsiteY6" fmla="*/ 83324 h 119440"/>
                <a:gd name="connsiteX7" fmla="*/ 42078 w 97992"/>
                <a:gd name="connsiteY7" fmla="*/ 103569 h 119440"/>
                <a:gd name="connsiteX8" fmla="*/ 6623 w 97992"/>
                <a:gd name="connsiteY8" fmla="*/ 91169 h 119440"/>
                <a:gd name="connsiteX9" fmla="*/ 1206 w 97992"/>
                <a:gd name="connsiteY9" fmla="*/ 104834 h 119440"/>
                <a:gd name="connsiteX10" fmla="*/ 222 w 97992"/>
                <a:gd name="connsiteY10" fmla="*/ 108123 h 119440"/>
                <a:gd name="connsiteX11" fmla="*/ 39123 w 97992"/>
                <a:gd name="connsiteY11" fmla="*/ 119511 h 119440"/>
                <a:gd name="connsiteX12" fmla="*/ 87381 w 97992"/>
                <a:gd name="connsiteY12" fmla="*/ 77757 h 119440"/>
                <a:gd name="connsiteX13" fmla="*/ 78025 w 97992"/>
                <a:gd name="connsiteY13" fmla="*/ 57007 h 119440"/>
                <a:gd name="connsiteX14" fmla="*/ 53403 w 97992"/>
                <a:gd name="connsiteY14" fmla="*/ 47644 h 119440"/>
                <a:gd name="connsiteX15" fmla="*/ 34445 w 97992"/>
                <a:gd name="connsiteY15" fmla="*/ 33473 h 119440"/>
                <a:gd name="connsiteX16" fmla="*/ 59066 w 97992"/>
                <a:gd name="connsiteY16" fmla="*/ 15001 h 119440"/>
                <a:gd name="connsiteX17" fmla="*/ 91812 w 97992"/>
                <a:gd name="connsiteY17" fmla="*/ 24617 h 119440"/>
                <a:gd name="connsiteX18" fmla="*/ 92059 w 97992"/>
                <a:gd name="connsiteY18" fmla="*/ 24617 h 119440"/>
                <a:gd name="connsiteX19" fmla="*/ 98214 w 97992"/>
                <a:gd name="connsiteY19" fmla="*/ 8168 h 11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992" h="119440">
                  <a:moveTo>
                    <a:pt x="98214" y="8168"/>
                  </a:moveTo>
                  <a:cubicBezTo>
                    <a:pt x="87134" y="2601"/>
                    <a:pt x="78271" y="71"/>
                    <a:pt x="64237" y="71"/>
                  </a:cubicBezTo>
                  <a:cubicBezTo>
                    <a:pt x="55127" y="71"/>
                    <a:pt x="42078" y="1083"/>
                    <a:pt x="30506" y="10193"/>
                  </a:cubicBezTo>
                  <a:cubicBezTo>
                    <a:pt x="20165" y="18290"/>
                    <a:pt x="15979" y="31955"/>
                    <a:pt x="15979" y="39294"/>
                  </a:cubicBezTo>
                  <a:cubicBezTo>
                    <a:pt x="15979" y="46885"/>
                    <a:pt x="19180" y="52705"/>
                    <a:pt x="24104" y="57513"/>
                  </a:cubicBezTo>
                  <a:cubicBezTo>
                    <a:pt x="30259" y="63840"/>
                    <a:pt x="36415" y="65105"/>
                    <a:pt x="51187" y="68141"/>
                  </a:cubicBezTo>
                  <a:cubicBezTo>
                    <a:pt x="57835" y="69660"/>
                    <a:pt x="69161" y="72190"/>
                    <a:pt x="69161" y="83324"/>
                  </a:cubicBezTo>
                  <a:cubicBezTo>
                    <a:pt x="69161" y="83578"/>
                    <a:pt x="69161" y="103569"/>
                    <a:pt x="42078" y="103569"/>
                  </a:cubicBezTo>
                  <a:cubicBezTo>
                    <a:pt x="33214" y="103569"/>
                    <a:pt x="18934" y="101544"/>
                    <a:pt x="6623" y="91169"/>
                  </a:cubicBezTo>
                  <a:lnTo>
                    <a:pt x="1206" y="104834"/>
                  </a:lnTo>
                  <a:cubicBezTo>
                    <a:pt x="960" y="105593"/>
                    <a:pt x="222" y="107111"/>
                    <a:pt x="222" y="108123"/>
                  </a:cubicBezTo>
                  <a:cubicBezTo>
                    <a:pt x="222" y="108883"/>
                    <a:pt x="15487" y="119511"/>
                    <a:pt x="39123" y="119511"/>
                  </a:cubicBezTo>
                  <a:cubicBezTo>
                    <a:pt x="79748" y="119511"/>
                    <a:pt x="87381" y="88132"/>
                    <a:pt x="87381" y="77757"/>
                  </a:cubicBezTo>
                  <a:cubicBezTo>
                    <a:pt x="87381" y="65611"/>
                    <a:pt x="80240" y="59032"/>
                    <a:pt x="78025" y="57007"/>
                  </a:cubicBezTo>
                  <a:cubicBezTo>
                    <a:pt x="71131" y="51440"/>
                    <a:pt x="66945" y="50681"/>
                    <a:pt x="53403" y="47644"/>
                  </a:cubicBezTo>
                  <a:cubicBezTo>
                    <a:pt x="43555" y="45620"/>
                    <a:pt x="34445" y="43595"/>
                    <a:pt x="34445" y="33473"/>
                  </a:cubicBezTo>
                  <a:cubicBezTo>
                    <a:pt x="34445" y="32967"/>
                    <a:pt x="34445" y="15001"/>
                    <a:pt x="59066" y="15001"/>
                  </a:cubicBezTo>
                  <a:cubicBezTo>
                    <a:pt x="72362" y="15001"/>
                    <a:pt x="81964" y="18037"/>
                    <a:pt x="91812" y="24617"/>
                  </a:cubicBezTo>
                  <a:lnTo>
                    <a:pt x="92059" y="24617"/>
                  </a:lnTo>
                  <a:lnTo>
                    <a:pt x="98214" y="8168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720" name="Freeform 719">
              <a:extLst>
                <a:ext uri="{FF2B5EF4-FFF2-40B4-BE49-F238E27FC236}">
                  <a16:creationId xmlns:a16="http://schemas.microsoft.com/office/drawing/2014/main" id="{A6975C6D-506E-BAB5-DFCA-5328C2D65D78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12663226" y="5528519"/>
              <a:ext cx="76522" cy="157650"/>
            </a:xfrm>
            <a:custGeom>
              <a:avLst/>
              <a:gdLst>
                <a:gd name="connsiteX0" fmla="*/ 76748 w 76522"/>
                <a:gd name="connsiteY0" fmla="*/ 72 h 157650"/>
                <a:gd name="connsiteX1" fmla="*/ 59341 w 76522"/>
                <a:gd name="connsiteY1" fmla="*/ 72 h 157650"/>
                <a:gd name="connsiteX2" fmla="*/ 55549 w 76522"/>
                <a:gd name="connsiteY2" fmla="*/ 17963 h 157650"/>
                <a:gd name="connsiteX3" fmla="*/ 72956 w 76522"/>
                <a:gd name="connsiteY3" fmla="*/ 17963 h 157650"/>
                <a:gd name="connsiteX4" fmla="*/ 76748 w 76522"/>
                <a:gd name="connsiteY4" fmla="*/ 72 h 157650"/>
                <a:gd name="connsiteX5" fmla="*/ 34523 w 76522"/>
                <a:gd name="connsiteY5" fmla="*/ 133810 h 157650"/>
                <a:gd name="connsiteX6" fmla="*/ 18322 w 76522"/>
                <a:gd name="connsiteY6" fmla="*/ 145324 h 157650"/>
                <a:gd name="connsiteX7" fmla="*/ 5568 w 76522"/>
                <a:gd name="connsiteY7" fmla="*/ 140009 h 157650"/>
                <a:gd name="connsiteX8" fmla="*/ 1087 w 76522"/>
                <a:gd name="connsiteY8" fmla="*/ 149398 h 157650"/>
                <a:gd name="connsiteX9" fmla="*/ 225 w 76522"/>
                <a:gd name="connsiteY9" fmla="*/ 151346 h 157650"/>
                <a:gd name="connsiteX10" fmla="*/ 20907 w 76522"/>
                <a:gd name="connsiteY10" fmla="*/ 157723 h 157650"/>
                <a:gd name="connsiteX11" fmla="*/ 49172 w 76522"/>
                <a:gd name="connsiteY11" fmla="*/ 132924 h 157650"/>
                <a:gd name="connsiteX12" fmla="*/ 67786 w 76522"/>
                <a:gd name="connsiteY12" fmla="*/ 42939 h 157650"/>
                <a:gd name="connsiteX13" fmla="*/ 53309 w 76522"/>
                <a:gd name="connsiteY13" fmla="*/ 42939 h 157650"/>
                <a:gd name="connsiteX14" fmla="*/ 34523 w 76522"/>
                <a:gd name="connsiteY14" fmla="*/ 133810 h 15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522" h="157650">
                  <a:moveTo>
                    <a:pt x="76748" y="72"/>
                  </a:moveTo>
                  <a:lnTo>
                    <a:pt x="59341" y="72"/>
                  </a:lnTo>
                  <a:lnTo>
                    <a:pt x="55549" y="17963"/>
                  </a:lnTo>
                  <a:lnTo>
                    <a:pt x="72956" y="17963"/>
                  </a:lnTo>
                  <a:lnTo>
                    <a:pt x="76748" y="72"/>
                  </a:lnTo>
                  <a:close/>
                  <a:moveTo>
                    <a:pt x="34523" y="133810"/>
                  </a:moveTo>
                  <a:cubicBezTo>
                    <a:pt x="32110" y="145324"/>
                    <a:pt x="20045" y="145324"/>
                    <a:pt x="18322" y="145324"/>
                  </a:cubicBezTo>
                  <a:cubicBezTo>
                    <a:pt x="11773" y="145324"/>
                    <a:pt x="7636" y="142489"/>
                    <a:pt x="5568" y="140009"/>
                  </a:cubicBezTo>
                  <a:lnTo>
                    <a:pt x="1087" y="149398"/>
                  </a:lnTo>
                  <a:cubicBezTo>
                    <a:pt x="398" y="150815"/>
                    <a:pt x="225" y="151169"/>
                    <a:pt x="225" y="151346"/>
                  </a:cubicBezTo>
                  <a:cubicBezTo>
                    <a:pt x="225" y="152409"/>
                    <a:pt x="9705" y="157723"/>
                    <a:pt x="20907" y="157723"/>
                  </a:cubicBezTo>
                  <a:cubicBezTo>
                    <a:pt x="34178" y="157723"/>
                    <a:pt x="46242" y="146741"/>
                    <a:pt x="49172" y="132924"/>
                  </a:cubicBezTo>
                  <a:lnTo>
                    <a:pt x="67786" y="42939"/>
                  </a:lnTo>
                  <a:lnTo>
                    <a:pt x="53309" y="42939"/>
                  </a:lnTo>
                  <a:lnTo>
                    <a:pt x="34523" y="133810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721" name="Freeform 720">
              <a:extLst>
                <a:ext uri="{FF2B5EF4-FFF2-40B4-BE49-F238E27FC236}">
                  <a16:creationId xmlns:a16="http://schemas.microsoft.com/office/drawing/2014/main" id="{553F98CF-AE70-A467-D53C-4CB92C99807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12434056" y="5714944"/>
              <a:ext cx="330945" cy="10121"/>
            </a:xfrm>
            <a:custGeom>
              <a:avLst/>
              <a:gdLst>
                <a:gd name="connsiteX0" fmla="*/ 0 w 330945"/>
                <a:gd name="connsiteY0" fmla="*/ 0 h 10121"/>
                <a:gd name="connsiteX1" fmla="*/ 330946 w 330945"/>
                <a:gd name="connsiteY1" fmla="*/ 0 h 10121"/>
                <a:gd name="connsiteX2" fmla="*/ 330946 w 330945"/>
                <a:gd name="connsiteY2" fmla="*/ 10121 h 10121"/>
                <a:gd name="connsiteX3" fmla="*/ 0 w 330945"/>
                <a:gd name="connsiteY3" fmla="*/ 10121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945" h="10121">
                  <a:moveTo>
                    <a:pt x="0" y="0"/>
                  </a:moveTo>
                  <a:lnTo>
                    <a:pt x="330946" y="0"/>
                  </a:lnTo>
                  <a:lnTo>
                    <a:pt x="330946" y="10121"/>
                  </a:lnTo>
                  <a:lnTo>
                    <a:pt x="0" y="10121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722" name="Freeform 721">
              <a:extLst>
                <a:ext uri="{FF2B5EF4-FFF2-40B4-BE49-F238E27FC236}">
                  <a16:creationId xmlns:a16="http://schemas.microsoft.com/office/drawing/2014/main" id="{55338DDB-227C-276B-76FB-EE43ED4B8EDC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12443905" y="5775664"/>
              <a:ext cx="129507" cy="186751"/>
            </a:xfrm>
            <a:custGeom>
              <a:avLst/>
              <a:gdLst>
                <a:gd name="connsiteX0" fmla="*/ 104363 w 129507"/>
                <a:gd name="connsiteY0" fmla="*/ 95485 h 186751"/>
                <a:gd name="connsiteX1" fmla="*/ 72602 w 129507"/>
                <a:gd name="connsiteY1" fmla="*/ 65624 h 186751"/>
                <a:gd name="connsiteX2" fmla="*/ 22375 w 129507"/>
                <a:gd name="connsiteY2" fmla="*/ 89411 h 186751"/>
                <a:gd name="connsiteX3" fmla="*/ 215 w 129507"/>
                <a:gd name="connsiteY3" fmla="*/ 141793 h 186751"/>
                <a:gd name="connsiteX4" fmla="*/ 45518 w 129507"/>
                <a:gd name="connsiteY4" fmla="*/ 186836 h 186751"/>
                <a:gd name="connsiteX5" fmla="*/ 129723 w 129507"/>
                <a:gd name="connsiteY5" fmla="*/ 65624 h 186751"/>
                <a:gd name="connsiteX6" fmla="*/ 76541 w 129507"/>
                <a:gd name="connsiteY6" fmla="*/ 84 h 186751"/>
                <a:gd name="connsiteX7" fmla="*/ 29515 w 129507"/>
                <a:gd name="connsiteY7" fmla="*/ 40066 h 186751"/>
                <a:gd name="connsiteX8" fmla="*/ 38871 w 129507"/>
                <a:gd name="connsiteY8" fmla="*/ 48923 h 186751"/>
                <a:gd name="connsiteX9" fmla="*/ 52166 w 129507"/>
                <a:gd name="connsiteY9" fmla="*/ 35511 h 186751"/>
                <a:gd name="connsiteX10" fmla="*/ 40594 w 129507"/>
                <a:gd name="connsiteY10" fmla="*/ 26655 h 186751"/>
                <a:gd name="connsiteX11" fmla="*/ 76049 w 129507"/>
                <a:gd name="connsiteY11" fmla="*/ 6411 h 186751"/>
                <a:gd name="connsiteX12" fmla="*/ 111257 w 129507"/>
                <a:gd name="connsiteY12" fmla="*/ 52213 h 186751"/>
                <a:gd name="connsiteX13" fmla="*/ 104609 w 129507"/>
                <a:gd name="connsiteY13" fmla="*/ 95485 h 186751"/>
                <a:gd name="connsiteX14" fmla="*/ 104363 w 129507"/>
                <a:gd name="connsiteY14" fmla="*/ 95485 h 186751"/>
                <a:gd name="connsiteX15" fmla="*/ 46257 w 129507"/>
                <a:gd name="connsiteY15" fmla="*/ 179751 h 186751"/>
                <a:gd name="connsiteX16" fmla="*/ 19174 w 129507"/>
                <a:gd name="connsiteY16" fmla="*/ 151156 h 186751"/>
                <a:gd name="connsiteX17" fmla="*/ 35424 w 129507"/>
                <a:gd name="connsiteY17" fmla="*/ 93713 h 186751"/>
                <a:gd name="connsiteX18" fmla="*/ 72602 w 129507"/>
                <a:gd name="connsiteY18" fmla="*/ 71192 h 186751"/>
                <a:gd name="connsiteX19" fmla="*/ 99931 w 129507"/>
                <a:gd name="connsiteY19" fmla="*/ 104594 h 186751"/>
                <a:gd name="connsiteX20" fmla="*/ 46257 w 129507"/>
                <a:gd name="connsiteY20" fmla="*/ 179751 h 18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9507" h="186751">
                  <a:moveTo>
                    <a:pt x="104363" y="95485"/>
                  </a:moveTo>
                  <a:cubicBezTo>
                    <a:pt x="101901" y="79795"/>
                    <a:pt x="91806" y="65624"/>
                    <a:pt x="72602" y="65624"/>
                  </a:cubicBezTo>
                  <a:cubicBezTo>
                    <a:pt x="57583" y="65624"/>
                    <a:pt x="41579" y="69673"/>
                    <a:pt x="22375" y="89411"/>
                  </a:cubicBezTo>
                  <a:cubicBezTo>
                    <a:pt x="1939" y="110415"/>
                    <a:pt x="215" y="133948"/>
                    <a:pt x="215" y="141793"/>
                  </a:cubicBezTo>
                  <a:cubicBezTo>
                    <a:pt x="215" y="157482"/>
                    <a:pt x="11049" y="186836"/>
                    <a:pt x="45518" y="186836"/>
                  </a:cubicBezTo>
                  <a:cubicBezTo>
                    <a:pt x="104117" y="186836"/>
                    <a:pt x="129723" y="101811"/>
                    <a:pt x="129723" y="65624"/>
                  </a:cubicBezTo>
                  <a:cubicBezTo>
                    <a:pt x="129723" y="25389"/>
                    <a:pt x="106825" y="84"/>
                    <a:pt x="76541" y="84"/>
                  </a:cubicBezTo>
                  <a:cubicBezTo>
                    <a:pt x="40840" y="84"/>
                    <a:pt x="29515" y="32981"/>
                    <a:pt x="29515" y="40066"/>
                  </a:cubicBezTo>
                  <a:cubicBezTo>
                    <a:pt x="29515" y="43609"/>
                    <a:pt x="31484" y="48923"/>
                    <a:pt x="38871" y="48923"/>
                  </a:cubicBezTo>
                  <a:cubicBezTo>
                    <a:pt x="46996" y="48923"/>
                    <a:pt x="52166" y="41332"/>
                    <a:pt x="52166" y="35511"/>
                  </a:cubicBezTo>
                  <a:cubicBezTo>
                    <a:pt x="52166" y="26655"/>
                    <a:pt x="44534" y="26655"/>
                    <a:pt x="40594" y="26655"/>
                  </a:cubicBezTo>
                  <a:cubicBezTo>
                    <a:pt x="51428" y="7929"/>
                    <a:pt x="68909" y="6411"/>
                    <a:pt x="76049" y="6411"/>
                  </a:cubicBezTo>
                  <a:cubicBezTo>
                    <a:pt x="94022" y="6411"/>
                    <a:pt x="111257" y="19569"/>
                    <a:pt x="111257" y="52213"/>
                  </a:cubicBezTo>
                  <a:cubicBezTo>
                    <a:pt x="111257" y="62082"/>
                    <a:pt x="109780" y="74987"/>
                    <a:pt x="104609" y="95485"/>
                  </a:cubicBezTo>
                  <a:lnTo>
                    <a:pt x="104363" y="95485"/>
                  </a:lnTo>
                  <a:close/>
                  <a:moveTo>
                    <a:pt x="46257" y="179751"/>
                  </a:moveTo>
                  <a:cubicBezTo>
                    <a:pt x="19174" y="179751"/>
                    <a:pt x="19174" y="153686"/>
                    <a:pt x="19174" y="151156"/>
                  </a:cubicBezTo>
                  <a:cubicBezTo>
                    <a:pt x="19174" y="144323"/>
                    <a:pt x="25329" y="108896"/>
                    <a:pt x="35424" y="93713"/>
                  </a:cubicBezTo>
                  <a:cubicBezTo>
                    <a:pt x="45272" y="79289"/>
                    <a:pt x="57337" y="71192"/>
                    <a:pt x="72602" y="71192"/>
                  </a:cubicBezTo>
                  <a:cubicBezTo>
                    <a:pt x="99439" y="71192"/>
                    <a:pt x="99931" y="99533"/>
                    <a:pt x="99931" y="104594"/>
                  </a:cubicBezTo>
                  <a:cubicBezTo>
                    <a:pt x="99931" y="122814"/>
                    <a:pt x="84174" y="179751"/>
                    <a:pt x="46257" y="179751"/>
                  </a:cubicBez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723" name="Freeform 722">
              <a:extLst>
                <a:ext uri="{FF2B5EF4-FFF2-40B4-BE49-F238E27FC236}">
                  <a16:creationId xmlns:a16="http://schemas.microsoft.com/office/drawing/2014/main" id="{B94B6056-BC39-454B-75FF-62320216E046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12578695" y="5844494"/>
              <a:ext cx="132708" cy="164230"/>
            </a:xfrm>
            <a:custGeom>
              <a:avLst/>
              <a:gdLst>
                <a:gd name="connsiteX0" fmla="*/ 132929 w 132708"/>
                <a:gd name="connsiteY0" fmla="*/ 84 h 164230"/>
                <a:gd name="connsiteX1" fmla="*/ 114464 w 132708"/>
                <a:gd name="connsiteY1" fmla="*/ 84 h 164230"/>
                <a:gd name="connsiteX2" fmla="*/ 80979 w 132708"/>
                <a:gd name="connsiteY2" fmla="*/ 57021 h 164230"/>
                <a:gd name="connsiteX3" fmla="*/ 61528 w 132708"/>
                <a:gd name="connsiteY3" fmla="*/ 97762 h 164230"/>
                <a:gd name="connsiteX4" fmla="*/ 61282 w 132708"/>
                <a:gd name="connsiteY4" fmla="*/ 97762 h 164230"/>
                <a:gd name="connsiteX5" fmla="*/ 61528 w 132708"/>
                <a:gd name="connsiteY5" fmla="*/ 91436 h 164230"/>
                <a:gd name="connsiteX6" fmla="*/ 54388 w 132708"/>
                <a:gd name="connsiteY6" fmla="*/ 39813 h 164230"/>
                <a:gd name="connsiteX7" fmla="*/ 46017 w 132708"/>
                <a:gd name="connsiteY7" fmla="*/ 84 h 164230"/>
                <a:gd name="connsiteX8" fmla="*/ 26566 w 132708"/>
                <a:gd name="connsiteY8" fmla="*/ 84 h 164230"/>
                <a:gd name="connsiteX9" fmla="*/ 50448 w 132708"/>
                <a:gd name="connsiteY9" fmla="*/ 108896 h 164230"/>
                <a:gd name="connsiteX10" fmla="*/ 51187 w 132708"/>
                <a:gd name="connsiteY10" fmla="*/ 111933 h 164230"/>
                <a:gd name="connsiteX11" fmla="*/ 37892 w 132708"/>
                <a:gd name="connsiteY11" fmla="*/ 134454 h 164230"/>
                <a:gd name="connsiteX12" fmla="*/ 20657 w 132708"/>
                <a:gd name="connsiteY12" fmla="*/ 149890 h 164230"/>
                <a:gd name="connsiteX13" fmla="*/ 2191 w 132708"/>
                <a:gd name="connsiteY13" fmla="*/ 145842 h 164230"/>
                <a:gd name="connsiteX14" fmla="*/ 221 w 132708"/>
                <a:gd name="connsiteY14" fmla="*/ 162290 h 164230"/>
                <a:gd name="connsiteX15" fmla="*/ 17456 w 132708"/>
                <a:gd name="connsiteY15" fmla="*/ 164314 h 164230"/>
                <a:gd name="connsiteX16" fmla="*/ 51926 w 132708"/>
                <a:gd name="connsiteY16" fmla="*/ 134707 h 164230"/>
                <a:gd name="connsiteX17" fmla="*/ 132929 w 132708"/>
                <a:gd name="connsiteY17" fmla="*/ 84 h 16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2708" h="164230">
                  <a:moveTo>
                    <a:pt x="132929" y="84"/>
                  </a:moveTo>
                  <a:lnTo>
                    <a:pt x="114464" y="84"/>
                  </a:lnTo>
                  <a:lnTo>
                    <a:pt x="80979" y="57021"/>
                  </a:lnTo>
                  <a:cubicBezTo>
                    <a:pt x="73346" y="70939"/>
                    <a:pt x="63744" y="88905"/>
                    <a:pt x="61528" y="97762"/>
                  </a:cubicBezTo>
                  <a:lnTo>
                    <a:pt x="61282" y="97762"/>
                  </a:lnTo>
                  <a:cubicBezTo>
                    <a:pt x="61528" y="95991"/>
                    <a:pt x="61528" y="94219"/>
                    <a:pt x="61528" y="91436"/>
                  </a:cubicBezTo>
                  <a:cubicBezTo>
                    <a:pt x="61528" y="78277"/>
                    <a:pt x="57096" y="52972"/>
                    <a:pt x="54388" y="39813"/>
                  </a:cubicBezTo>
                  <a:lnTo>
                    <a:pt x="46017" y="84"/>
                  </a:lnTo>
                  <a:lnTo>
                    <a:pt x="26566" y="84"/>
                  </a:lnTo>
                  <a:lnTo>
                    <a:pt x="50448" y="108896"/>
                  </a:lnTo>
                  <a:cubicBezTo>
                    <a:pt x="50448" y="109402"/>
                    <a:pt x="51187" y="111680"/>
                    <a:pt x="51187" y="111933"/>
                  </a:cubicBezTo>
                  <a:cubicBezTo>
                    <a:pt x="51187" y="113451"/>
                    <a:pt x="39861" y="131418"/>
                    <a:pt x="37892" y="134454"/>
                  </a:cubicBezTo>
                  <a:cubicBezTo>
                    <a:pt x="30752" y="145589"/>
                    <a:pt x="26812" y="149890"/>
                    <a:pt x="20657" y="149890"/>
                  </a:cubicBezTo>
                  <a:cubicBezTo>
                    <a:pt x="16471" y="149890"/>
                    <a:pt x="8592" y="148878"/>
                    <a:pt x="2191" y="145842"/>
                  </a:cubicBezTo>
                  <a:lnTo>
                    <a:pt x="221" y="162290"/>
                  </a:lnTo>
                  <a:cubicBezTo>
                    <a:pt x="6869" y="163808"/>
                    <a:pt x="13517" y="164314"/>
                    <a:pt x="17456" y="164314"/>
                  </a:cubicBezTo>
                  <a:cubicBezTo>
                    <a:pt x="24596" y="164314"/>
                    <a:pt x="34691" y="163302"/>
                    <a:pt x="51926" y="134707"/>
                  </a:cubicBezTo>
                  <a:lnTo>
                    <a:pt x="132929" y="84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724" name="Freeform 723">
              <a:extLst>
                <a:ext uri="{FF2B5EF4-FFF2-40B4-BE49-F238E27FC236}">
                  <a16:creationId xmlns:a16="http://schemas.microsoft.com/office/drawing/2014/main" id="{27A82250-891E-3785-E0A4-649E3B734A0F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12706458" y="5873291"/>
              <a:ext cx="41018" cy="121515"/>
            </a:xfrm>
            <a:custGeom>
              <a:avLst/>
              <a:gdLst>
                <a:gd name="connsiteX0" fmla="*/ 41245 w 41018"/>
                <a:gd name="connsiteY0" fmla="*/ 86 h 121515"/>
                <a:gd name="connsiteX1" fmla="*/ 23838 w 41018"/>
                <a:gd name="connsiteY1" fmla="*/ 86 h 121515"/>
                <a:gd name="connsiteX2" fmla="*/ 20046 w 41018"/>
                <a:gd name="connsiteY2" fmla="*/ 17976 h 121515"/>
                <a:gd name="connsiteX3" fmla="*/ 37453 w 41018"/>
                <a:gd name="connsiteY3" fmla="*/ 17976 h 121515"/>
                <a:gd name="connsiteX4" fmla="*/ 41245 w 41018"/>
                <a:gd name="connsiteY4" fmla="*/ 86 h 121515"/>
                <a:gd name="connsiteX5" fmla="*/ 226 w 41018"/>
                <a:gd name="connsiteY5" fmla="*/ 121601 h 121515"/>
                <a:gd name="connsiteX6" fmla="*/ 14703 w 41018"/>
                <a:gd name="connsiteY6" fmla="*/ 121601 h 121515"/>
                <a:gd name="connsiteX7" fmla="*/ 30904 w 41018"/>
                <a:gd name="connsiteY7" fmla="*/ 42953 h 121515"/>
                <a:gd name="connsiteX8" fmla="*/ 16427 w 41018"/>
                <a:gd name="connsiteY8" fmla="*/ 42953 h 121515"/>
                <a:gd name="connsiteX9" fmla="*/ 226 w 41018"/>
                <a:gd name="connsiteY9" fmla="*/ 121601 h 12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018" h="121515">
                  <a:moveTo>
                    <a:pt x="41245" y="86"/>
                  </a:moveTo>
                  <a:lnTo>
                    <a:pt x="23838" y="86"/>
                  </a:lnTo>
                  <a:lnTo>
                    <a:pt x="20046" y="17976"/>
                  </a:lnTo>
                  <a:lnTo>
                    <a:pt x="37453" y="17976"/>
                  </a:lnTo>
                  <a:lnTo>
                    <a:pt x="41245" y="86"/>
                  </a:lnTo>
                  <a:close/>
                  <a:moveTo>
                    <a:pt x="226" y="121601"/>
                  </a:moveTo>
                  <a:lnTo>
                    <a:pt x="14703" y="121601"/>
                  </a:lnTo>
                  <a:lnTo>
                    <a:pt x="30904" y="42953"/>
                  </a:lnTo>
                  <a:lnTo>
                    <a:pt x="16427" y="42953"/>
                  </a:lnTo>
                  <a:lnTo>
                    <a:pt x="226" y="121601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725" name="Freeform 724">
              <a:extLst>
                <a:ext uri="{FF2B5EF4-FFF2-40B4-BE49-F238E27FC236}">
                  <a16:creationId xmlns:a16="http://schemas.microsoft.com/office/drawing/2014/main" id="{EB467F53-CFD5-E9EA-5677-B10B02D1EA4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12876726" y="5689639"/>
              <a:ext cx="163730" cy="60732"/>
            </a:xfrm>
            <a:custGeom>
              <a:avLst/>
              <a:gdLst>
                <a:gd name="connsiteX0" fmla="*/ 155592 w 163730"/>
                <a:gd name="connsiteY0" fmla="*/ 10199 h 60732"/>
                <a:gd name="connsiteX1" fmla="*/ 163964 w 163730"/>
                <a:gd name="connsiteY1" fmla="*/ 5138 h 60732"/>
                <a:gd name="connsiteX2" fmla="*/ 155839 w 163730"/>
                <a:gd name="connsiteY2" fmla="*/ 77 h 60732"/>
                <a:gd name="connsiteX3" fmla="*/ 8358 w 163730"/>
                <a:gd name="connsiteY3" fmla="*/ 77 h 60732"/>
                <a:gd name="connsiteX4" fmla="*/ 233 w 163730"/>
                <a:gd name="connsiteY4" fmla="*/ 5138 h 60732"/>
                <a:gd name="connsiteX5" fmla="*/ 8604 w 163730"/>
                <a:gd name="connsiteY5" fmla="*/ 10199 h 60732"/>
                <a:gd name="connsiteX6" fmla="*/ 155592 w 163730"/>
                <a:gd name="connsiteY6" fmla="*/ 10199 h 60732"/>
                <a:gd name="connsiteX7" fmla="*/ 155839 w 163730"/>
                <a:gd name="connsiteY7" fmla="*/ 60810 h 60732"/>
                <a:gd name="connsiteX8" fmla="*/ 163964 w 163730"/>
                <a:gd name="connsiteY8" fmla="*/ 55749 h 60732"/>
                <a:gd name="connsiteX9" fmla="*/ 155592 w 163730"/>
                <a:gd name="connsiteY9" fmla="*/ 50688 h 60732"/>
                <a:gd name="connsiteX10" fmla="*/ 8604 w 163730"/>
                <a:gd name="connsiteY10" fmla="*/ 50688 h 60732"/>
                <a:gd name="connsiteX11" fmla="*/ 233 w 163730"/>
                <a:gd name="connsiteY11" fmla="*/ 55749 h 60732"/>
                <a:gd name="connsiteX12" fmla="*/ 8358 w 163730"/>
                <a:gd name="connsiteY12" fmla="*/ 60810 h 60732"/>
                <a:gd name="connsiteX13" fmla="*/ 155839 w 163730"/>
                <a:gd name="connsiteY13" fmla="*/ 60810 h 60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3730" h="60732">
                  <a:moveTo>
                    <a:pt x="155592" y="10199"/>
                  </a:moveTo>
                  <a:cubicBezTo>
                    <a:pt x="159286" y="10199"/>
                    <a:pt x="163964" y="10199"/>
                    <a:pt x="163964" y="5138"/>
                  </a:cubicBezTo>
                  <a:cubicBezTo>
                    <a:pt x="163964" y="77"/>
                    <a:pt x="159286" y="77"/>
                    <a:pt x="155839" y="77"/>
                  </a:cubicBezTo>
                  <a:lnTo>
                    <a:pt x="8358" y="77"/>
                  </a:lnTo>
                  <a:cubicBezTo>
                    <a:pt x="4911" y="77"/>
                    <a:pt x="233" y="77"/>
                    <a:pt x="233" y="5138"/>
                  </a:cubicBezTo>
                  <a:cubicBezTo>
                    <a:pt x="233" y="10199"/>
                    <a:pt x="4911" y="10199"/>
                    <a:pt x="8604" y="10199"/>
                  </a:cubicBezTo>
                  <a:lnTo>
                    <a:pt x="155592" y="10199"/>
                  </a:lnTo>
                  <a:close/>
                  <a:moveTo>
                    <a:pt x="155839" y="60810"/>
                  </a:moveTo>
                  <a:cubicBezTo>
                    <a:pt x="159286" y="60810"/>
                    <a:pt x="163964" y="60810"/>
                    <a:pt x="163964" y="55749"/>
                  </a:cubicBezTo>
                  <a:cubicBezTo>
                    <a:pt x="163964" y="50688"/>
                    <a:pt x="159286" y="50688"/>
                    <a:pt x="155592" y="50688"/>
                  </a:cubicBezTo>
                  <a:lnTo>
                    <a:pt x="8604" y="50688"/>
                  </a:lnTo>
                  <a:cubicBezTo>
                    <a:pt x="4911" y="50688"/>
                    <a:pt x="233" y="50688"/>
                    <a:pt x="233" y="55749"/>
                  </a:cubicBezTo>
                  <a:cubicBezTo>
                    <a:pt x="233" y="60810"/>
                    <a:pt x="4911" y="60810"/>
                    <a:pt x="8358" y="60810"/>
                  </a:cubicBezTo>
                  <a:lnTo>
                    <a:pt x="155839" y="60810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726" name="Freeform 725">
              <a:extLst>
                <a:ext uri="{FF2B5EF4-FFF2-40B4-BE49-F238E27FC236}">
                  <a16:creationId xmlns:a16="http://schemas.microsoft.com/office/drawing/2014/main" id="{FEF78E37-E436-608B-FDD9-276A1BAFE0E4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13138831" y="5666612"/>
              <a:ext cx="98484" cy="119440"/>
            </a:xfrm>
            <a:custGeom>
              <a:avLst/>
              <a:gdLst>
                <a:gd name="connsiteX0" fmla="*/ 97989 w 98484"/>
                <a:gd name="connsiteY0" fmla="*/ 42337 h 119440"/>
                <a:gd name="connsiteX1" fmla="*/ 98728 w 98484"/>
                <a:gd name="connsiteY1" fmla="*/ 33227 h 119440"/>
                <a:gd name="connsiteX2" fmla="*/ 65982 w 98484"/>
                <a:gd name="connsiteY2" fmla="*/ 77 h 119440"/>
                <a:gd name="connsiteX3" fmla="*/ 25111 w 98484"/>
                <a:gd name="connsiteY3" fmla="*/ 10959 h 119440"/>
                <a:gd name="connsiteX4" fmla="*/ 23141 w 98484"/>
                <a:gd name="connsiteY4" fmla="*/ 27660 h 119440"/>
                <a:gd name="connsiteX5" fmla="*/ 62781 w 98484"/>
                <a:gd name="connsiteY5" fmla="*/ 15007 h 119440"/>
                <a:gd name="connsiteX6" fmla="*/ 79524 w 98484"/>
                <a:gd name="connsiteY6" fmla="*/ 34998 h 119440"/>
                <a:gd name="connsiteX7" fmla="*/ 75830 w 98484"/>
                <a:gd name="connsiteY7" fmla="*/ 54483 h 119440"/>
                <a:gd name="connsiteX8" fmla="*/ 69921 w 98484"/>
                <a:gd name="connsiteY8" fmla="*/ 54990 h 119440"/>
                <a:gd name="connsiteX9" fmla="*/ 243 w 98484"/>
                <a:gd name="connsiteY9" fmla="*/ 95225 h 119440"/>
                <a:gd name="connsiteX10" fmla="*/ 22649 w 98484"/>
                <a:gd name="connsiteY10" fmla="*/ 119518 h 119440"/>
                <a:gd name="connsiteX11" fmla="*/ 65736 w 98484"/>
                <a:gd name="connsiteY11" fmla="*/ 107877 h 119440"/>
                <a:gd name="connsiteX12" fmla="*/ 64012 w 98484"/>
                <a:gd name="connsiteY12" fmla="*/ 116734 h 119440"/>
                <a:gd name="connsiteX13" fmla="*/ 82478 w 98484"/>
                <a:gd name="connsiteY13" fmla="*/ 116734 h 119440"/>
                <a:gd name="connsiteX14" fmla="*/ 97989 w 98484"/>
                <a:gd name="connsiteY14" fmla="*/ 42337 h 119440"/>
                <a:gd name="connsiteX15" fmla="*/ 70167 w 98484"/>
                <a:gd name="connsiteY15" fmla="*/ 83837 h 119440"/>
                <a:gd name="connsiteX16" fmla="*/ 38406 w 98484"/>
                <a:gd name="connsiteY16" fmla="*/ 104081 h 119440"/>
                <a:gd name="connsiteX17" fmla="*/ 18463 w 98484"/>
                <a:gd name="connsiteY17" fmla="*/ 90417 h 119440"/>
                <a:gd name="connsiteX18" fmla="*/ 73368 w 98484"/>
                <a:gd name="connsiteY18" fmla="*/ 67642 h 119440"/>
                <a:gd name="connsiteX19" fmla="*/ 70167 w 98484"/>
                <a:gd name="connsiteY19" fmla="*/ 83837 h 11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8484" h="119440">
                  <a:moveTo>
                    <a:pt x="97989" y="42337"/>
                  </a:moveTo>
                  <a:cubicBezTo>
                    <a:pt x="98728" y="38794"/>
                    <a:pt x="98728" y="36517"/>
                    <a:pt x="98728" y="33227"/>
                  </a:cubicBezTo>
                  <a:cubicBezTo>
                    <a:pt x="98728" y="14754"/>
                    <a:pt x="86910" y="77"/>
                    <a:pt x="65982" y="77"/>
                  </a:cubicBezTo>
                  <a:cubicBezTo>
                    <a:pt x="48255" y="77"/>
                    <a:pt x="35944" y="5391"/>
                    <a:pt x="25111" y="10959"/>
                  </a:cubicBezTo>
                  <a:cubicBezTo>
                    <a:pt x="24372" y="18297"/>
                    <a:pt x="23387" y="26648"/>
                    <a:pt x="23141" y="27660"/>
                  </a:cubicBezTo>
                  <a:cubicBezTo>
                    <a:pt x="34467" y="20321"/>
                    <a:pt x="47024" y="15007"/>
                    <a:pt x="62781" y="15007"/>
                  </a:cubicBezTo>
                  <a:cubicBezTo>
                    <a:pt x="78046" y="15007"/>
                    <a:pt x="79524" y="30697"/>
                    <a:pt x="79524" y="34998"/>
                  </a:cubicBezTo>
                  <a:cubicBezTo>
                    <a:pt x="79524" y="39300"/>
                    <a:pt x="76569" y="53977"/>
                    <a:pt x="75830" y="54483"/>
                  </a:cubicBezTo>
                  <a:cubicBezTo>
                    <a:pt x="75092" y="54736"/>
                    <a:pt x="70906" y="54990"/>
                    <a:pt x="69921" y="54990"/>
                  </a:cubicBezTo>
                  <a:cubicBezTo>
                    <a:pt x="51948" y="55749"/>
                    <a:pt x="243" y="60810"/>
                    <a:pt x="243" y="95225"/>
                  </a:cubicBezTo>
                  <a:cubicBezTo>
                    <a:pt x="243" y="99273"/>
                    <a:pt x="1228" y="119518"/>
                    <a:pt x="22649" y="119518"/>
                  </a:cubicBezTo>
                  <a:cubicBezTo>
                    <a:pt x="29050" y="119518"/>
                    <a:pt x="49978" y="118252"/>
                    <a:pt x="65736" y="107877"/>
                  </a:cubicBezTo>
                  <a:cubicBezTo>
                    <a:pt x="65243" y="110155"/>
                    <a:pt x="64505" y="114710"/>
                    <a:pt x="64012" y="116734"/>
                  </a:cubicBezTo>
                  <a:lnTo>
                    <a:pt x="82478" y="116734"/>
                  </a:lnTo>
                  <a:lnTo>
                    <a:pt x="97989" y="42337"/>
                  </a:lnTo>
                  <a:close/>
                  <a:moveTo>
                    <a:pt x="70167" y="83837"/>
                  </a:moveTo>
                  <a:cubicBezTo>
                    <a:pt x="65736" y="104081"/>
                    <a:pt x="41853" y="104081"/>
                    <a:pt x="38406" y="104081"/>
                  </a:cubicBezTo>
                  <a:cubicBezTo>
                    <a:pt x="26096" y="104081"/>
                    <a:pt x="18463" y="98514"/>
                    <a:pt x="18463" y="90417"/>
                  </a:cubicBezTo>
                  <a:cubicBezTo>
                    <a:pt x="18463" y="70173"/>
                    <a:pt x="62042" y="68148"/>
                    <a:pt x="73368" y="67642"/>
                  </a:cubicBezTo>
                  <a:lnTo>
                    <a:pt x="70167" y="83837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727" name="Freeform 726">
              <a:extLst>
                <a:ext uri="{FF2B5EF4-FFF2-40B4-BE49-F238E27FC236}">
                  <a16:creationId xmlns:a16="http://schemas.microsoft.com/office/drawing/2014/main" id="{DE615457-BA47-BAA9-8BAB-6BE6A489D82B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13255623" y="5699710"/>
              <a:ext cx="41018" cy="121515"/>
            </a:xfrm>
            <a:custGeom>
              <a:avLst/>
              <a:gdLst>
                <a:gd name="connsiteX0" fmla="*/ 41267 w 41018"/>
                <a:gd name="connsiteY0" fmla="*/ 79 h 121515"/>
                <a:gd name="connsiteX1" fmla="*/ 23860 w 41018"/>
                <a:gd name="connsiteY1" fmla="*/ 79 h 121515"/>
                <a:gd name="connsiteX2" fmla="*/ 20068 w 41018"/>
                <a:gd name="connsiteY2" fmla="*/ 17970 h 121515"/>
                <a:gd name="connsiteX3" fmla="*/ 37475 w 41018"/>
                <a:gd name="connsiteY3" fmla="*/ 17970 h 121515"/>
                <a:gd name="connsiteX4" fmla="*/ 41267 w 41018"/>
                <a:gd name="connsiteY4" fmla="*/ 79 h 121515"/>
                <a:gd name="connsiteX5" fmla="*/ 248 w 41018"/>
                <a:gd name="connsiteY5" fmla="*/ 121594 h 121515"/>
                <a:gd name="connsiteX6" fmla="*/ 14725 w 41018"/>
                <a:gd name="connsiteY6" fmla="*/ 121594 h 121515"/>
                <a:gd name="connsiteX7" fmla="*/ 30926 w 41018"/>
                <a:gd name="connsiteY7" fmla="*/ 42946 h 121515"/>
                <a:gd name="connsiteX8" fmla="*/ 16449 w 41018"/>
                <a:gd name="connsiteY8" fmla="*/ 42946 h 121515"/>
                <a:gd name="connsiteX9" fmla="*/ 248 w 41018"/>
                <a:gd name="connsiteY9" fmla="*/ 121594 h 12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018" h="121515">
                  <a:moveTo>
                    <a:pt x="41267" y="79"/>
                  </a:moveTo>
                  <a:lnTo>
                    <a:pt x="23860" y="79"/>
                  </a:lnTo>
                  <a:lnTo>
                    <a:pt x="20068" y="17970"/>
                  </a:lnTo>
                  <a:lnTo>
                    <a:pt x="37475" y="17970"/>
                  </a:lnTo>
                  <a:lnTo>
                    <a:pt x="41267" y="79"/>
                  </a:lnTo>
                  <a:close/>
                  <a:moveTo>
                    <a:pt x="248" y="121594"/>
                  </a:moveTo>
                  <a:lnTo>
                    <a:pt x="14725" y="121594"/>
                  </a:lnTo>
                  <a:lnTo>
                    <a:pt x="30926" y="42946"/>
                  </a:lnTo>
                  <a:lnTo>
                    <a:pt x="16449" y="42946"/>
                  </a:lnTo>
                  <a:lnTo>
                    <a:pt x="248" y="121594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728" name="Freeform 727">
              <a:extLst>
                <a:ext uri="{FF2B5EF4-FFF2-40B4-BE49-F238E27FC236}">
                  <a16:creationId xmlns:a16="http://schemas.microsoft.com/office/drawing/2014/main" id="{97A6F9B1-517F-E0DB-9E59-1DA4E7599F4C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13267597" y="5699710"/>
              <a:ext cx="76522" cy="157650"/>
            </a:xfrm>
            <a:custGeom>
              <a:avLst/>
              <a:gdLst>
                <a:gd name="connsiteX0" fmla="*/ 76773 w 76522"/>
                <a:gd name="connsiteY0" fmla="*/ 79 h 157650"/>
                <a:gd name="connsiteX1" fmla="*/ 59365 w 76522"/>
                <a:gd name="connsiteY1" fmla="*/ 79 h 157650"/>
                <a:gd name="connsiteX2" fmla="*/ 55574 w 76522"/>
                <a:gd name="connsiteY2" fmla="*/ 17970 h 157650"/>
                <a:gd name="connsiteX3" fmla="*/ 72981 w 76522"/>
                <a:gd name="connsiteY3" fmla="*/ 17970 h 157650"/>
                <a:gd name="connsiteX4" fmla="*/ 76773 w 76522"/>
                <a:gd name="connsiteY4" fmla="*/ 79 h 157650"/>
                <a:gd name="connsiteX5" fmla="*/ 34547 w 76522"/>
                <a:gd name="connsiteY5" fmla="*/ 133816 h 157650"/>
                <a:gd name="connsiteX6" fmla="*/ 18346 w 76522"/>
                <a:gd name="connsiteY6" fmla="*/ 145330 h 157650"/>
                <a:gd name="connsiteX7" fmla="*/ 5593 w 76522"/>
                <a:gd name="connsiteY7" fmla="*/ 140016 h 157650"/>
                <a:gd name="connsiteX8" fmla="*/ 1112 w 76522"/>
                <a:gd name="connsiteY8" fmla="*/ 149404 h 157650"/>
                <a:gd name="connsiteX9" fmla="*/ 250 w 76522"/>
                <a:gd name="connsiteY9" fmla="*/ 151353 h 157650"/>
                <a:gd name="connsiteX10" fmla="*/ 20932 w 76522"/>
                <a:gd name="connsiteY10" fmla="*/ 157730 h 157650"/>
                <a:gd name="connsiteX11" fmla="*/ 49197 w 76522"/>
                <a:gd name="connsiteY11" fmla="*/ 132931 h 157650"/>
                <a:gd name="connsiteX12" fmla="*/ 67810 w 76522"/>
                <a:gd name="connsiteY12" fmla="*/ 42946 h 157650"/>
                <a:gd name="connsiteX13" fmla="*/ 53333 w 76522"/>
                <a:gd name="connsiteY13" fmla="*/ 42946 h 157650"/>
                <a:gd name="connsiteX14" fmla="*/ 34547 w 76522"/>
                <a:gd name="connsiteY14" fmla="*/ 133816 h 15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522" h="157650">
                  <a:moveTo>
                    <a:pt x="76773" y="79"/>
                  </a:moveTo>
                  <a:lnTo>
                    <a:pt x="59365" y="79"/>
                  </a:lnTo>
                  <a:lnTo>
                    <a:pt x="55574" y="17970"/>
                  </a:lnTo>
                  <a:lnTo>
                    <a:pt x="72981" y="17970"/>
                  </a:lnTo>
                  <a:lnTo>
                    <a:pt x="76773" y="79"/>
                  </a:lnTo>
                  <a:close/>
                  <a:moveTo>
                    <a:pt x="34547" y="133816"/>
                  </a:moveTo>
                  <a:cubicBezTo>
                    <a:pt x="32134" y="145330"/>
                    <a:pt x="20070" y="145330"/>
                    <a:pt x="18346" y="145330"/>
                  </a:cubicBezTo>
                  <a:cubicBezTo>
                    <a:pt x="11797" y="145330"/>
                    <a:pt x="7661" y="142496"/>
                    <a:pt x="5593" y="140016"/>
                  </a:cubicBezTo>
                  <a:lnTo>
                    <a:pt x="1112" y="149404"/>
                  </a:lnTo>
                  <a:cubicBezTo>
                    <a:pt x="422" y="150821"/>
                    <a:pt x="250" y="151176"/>
                    <a:pt x="250" y="151353"/>
                  </a:cubicBezTo>
                  <a:cubicBezTo>
                    <a:pt x="250" y="152416"/>
                    <a:pt x="9729" y="157730"/>
                    <a:pt x="20932" y="157730"/>
                  </a:cubicBezTo>
                  <a:cubicBezTo>
                    <a:pt x="34202" y="157730"/>
                    <a:pt x="46267" y="146747"/>
                    <a:pt x="49197" y="132931"/>
                  </a:cubicBezTo>
                  <a:lnTo>
                    <a:pt x="67810" y="42946"/>
                  </a:lnTo>
                  <a:lnTo>
                    <a:pt x="53333" y="42946"/>
                  </a:lnTo>
                  <a:lnTo>
                    <a:pt x="34547" y="133816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</p:grpSp>
      <p:grpSp>
        <p:nvGrpSpPr>
          <p:cNvPr id="750" name="Group 749" descr="\documentclass{article}&#10;\usepackage{amsmath}&#10;\usepackage{amssymb}&#10;\usepackage[cm]{sfmath}&#10;\usepackage{bbold}&#10;\pagestyle{empty}&#10;&#10;\DeclareMathOperator{\argmin}{argmin}&#10;&#10;&#10;\begin{document}&#10;&#10;$$&#10;J_s = A^T&#10;$$&#10;&#10;&#10;\end{document}" title="IguanaTex Vector Display">
            <a:extLst>
              <a:ext uri="{FF2B5EF4-FFF2-40B4-BE49-F238E27FC236}">
                <a16:creationId xmlns:a16="http://schemas.microsoft.com/office/drawing/2014/main" id="{EA7667A5-7A19-B2F3-D28D-8DBA61B4A25B}"/>
              </a:ext>
            </a:extLst>
          </p:cNvPr>
          <p:cNvGrpSpPr>
            <a:grpSpLocks noChangeAspect="1"/>
          </p:cNvGrpSpPr>
          <p:nvPr>
            <p:custDataLst>
              <p:tags r:id="rId9"/>
            </p:custDataLst>
          </p:nvPr>
        </p:nvGrpSpPr>
        <p:grpSpPr>
          <a:xfrm>
            <a:off x="9455150" y="5105400"/>
            <a:ext cx="859907" cy="265903"/>
            <a:chOff x="12610784" y="6666860"/>
            <a:chExt cx="859907" cy="265903"/>
          </a:xfrm>
        </p:grpSpPr>
        <p:sp>
          <p:nvSpPr>
            <p:cNvPr id="745" name="Freeform 744">
              <a:extLst>
                <a:ext uri="{FF2B5EF4-FFF2-40B4-BE49-F238E27FC236}">
                  <a16:creationId xmlns:a16="http://schemas.microsoft.com/office/drawing/2014/main" id="{A4032227-0FD4-432B-3C26-B15A75B1511C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12610784" y="6717418"/>
              <a:ext cx="123995" cy="181184"/>
            </a:xfrm>
            <a:custGeom>
              <a:avLst/>
              <a:gdLst>
                <a:gd name="connsiteX0" fmla="*/ 124211 w 123995"/>
                <a:gd name="connsiteY0" fmla="*/ 75 h 181184"/>
                <a:gd name="connsiteX1" fmla="*/ 102449 w 123995"/>
                <a:gd name="connsiteY1" fmla="*/ 75 h 181184"/>
                <a:gd name="connsiteX2" fmla="*/ 73095 w 123995"/>
                <a:gd name="connsiteY2" fmla="*/ 137734 h 181184"/>
                <a:gd name="connsiteX3" fmla="*/ 37162 w 123995"/>
                <a:gd name="connsiteY3" fmla="*/ 165823 h 181184"/>
                <a:gd name="connsiteX4" fmla="*/ 7808 w 123995"/>
                <a:gd name="connsiteY4" fmla="*/ 151652 h 181184"/>
                <a:gd name="connsiteX5" fmla="*/ 216 w 123995"/>
                <a:gd name="connsiteY5" fmla="*/ 170378 h 181184"/>
                <a:gd name="connsiteX6" fmla="*/ 41210 w 123995"/>
                <a:gd name="connsiteY6" fmla="*/ 181259 h 181184"/>
                <a:gd name="connsiteX7" fmla="*/ 94604 w 123995"/>
                <a:gd name="connsiteY7" fmla="*/ 139253 h 181184"/>
                <a:gd name="connsiteX8" fmla="*/ 124211 w 123995"/>
                <a:gd name="connsiteY8" fmla="*/ 75 h 18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995" h="181184">
                  <a:moveTo>
                    <a:pt x="124211" y="75"/>
                  </a:moveTo>
                  <a:lnTo>
                    <a:pt x="102449" y="75"/>
                  </a:lnTo>
                  <a:lnTo>
                    <a:pt x="73095" y="137734"/>
                  </a:lnTo>
                  <a:cubicBezTo>
                    <a:pt x="67528" y="164052"/>
                    <a:pt x="44247" y="165823"/>
                    <a:pt x="37162" y="165823"/>
                  </a:cubicBezTo>
                  <a:cubicBezTo>
                    <a:pt x="32101" y="165823"/>
                    <a:pt x="18183" y="165317"/>
                    <a:pt x="7808" y="151652"/>
                  </a:cubicBezTo>
                  <a:lnTo>
                    <a:pt x="216" y="170378"/>
                  </a:lnTo>
                  <a:cubicBezTo>
                    <a:pt x="6289" y="173668"/>
                    <a:pt x="19701" y="181259"/>
                    <a:pt x="41210" y="181259"/>
                  </a:cubicBezTo>
                  <a:cubicBezTo>
                    <a:pt x="76131" y="181259"/>
                    <a:pt x="91061" y="156460"/>
                    <a:pt x="94604" y="139253"/>
                  </a:cubicBezTo>
                  <a:lnTo>
                    <a:pt x="124211" y="75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746" name="Freeform 745">
              <a:extLst>
                <a:ext uri="{FF2B5EF4-FFF2-40B4-BE49-F238E27FC236}">
                  <a16:creationId xmlns:a16="http://schemas.microsoft.com/office/drawing/2014/main" id="{58B39B6F-5CC3-9788-F763-1B2014818467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2725372" y="6849687"/>
              <a:ext cx="74042" cy="83076"/>
            </a:xfrm>
            <a:custGeom>
              <a:avLst/>
              <a:gdLst>
                <a:gd name="connsiteX0" fmla="*/ 74264 w 74042"/>
                <a:gd name="connsiteY0" fmla="*/ 5567 h 83076"/>
                <a:gd name="connsiteX1" fmla="*/ 48047 w 74042"/>
                <a:gd name="connsiteY1" fmla="*/ 76 h 83076"/>
                <a:gd name="connsiteX2" fmla="*/ 11558 w 74042"/>
                <a:gd name="connsiteY2" fmla="*/ 27709 h 83076"/>
                <a:gd name="connsiteX3" fmla="*/ 36534 w 74042"/>
                <a:gd name="connsiteY3" fmla="*/ 48080 h 83076"/>
                <a:gd name="connsiteX4" fmla="*/ 52299 w 74042"/>
                <a:gd name="connsiteY4" fmla="*/ 58177 h 83076"/>
                <a:gd name="connsiteX5" fmla="*/ 32637 w 74042"/>
                <a:gd name="connsiteY5" fmla="*/ 71108 h 83076"/>
                <a:gd name="connsiteX6" fmla="*/ 5358 w 74042"/>
                <a:gd name="connsiteY6" fmla="*/ 62074 h 83076"/>
                <a:gd name="connsiteX7" fmla="*/ 929 w 74042"/>
                <a:gd name="connsiteY7" fmla="*/ 72879 h 83076"/>
                <a:gd name="connsiteX8" fmla="*/ 221 w 74042"/>
                <a:gd name="connsiteY8" fmla="*/ 75005 h 83076"/>
                <a:gd name="connsiteX9" fmla="*/ 29980 w 74042"/>
                <a:gd name="connsiteY9" fmla="*/ 83153 h 83076"/>
                <a:gd name="connsiteX10" fmla="*/ 56019 w 74042"/>
                <a:gd name="connsiteY10" fmla="*/ 75359 h 83076"/>
                <a:gd name="connsiteX11" fmla="*/ 66647 w 74042"/>
                <a:gd name="connsiteY11" fmla="*/ 53925 h 83076"/>
                <a:gd name="connsiteX12" fmla="*/ 58498 w 74042"/>
                <a:gd name="connsiteY12" fmla="*/ 38338 h 83076"/>
                <a:gd name="connsiteX13" fmla="*/ 37419 w 74042"/>
                <a:gd name="connsiteY13" fmla="*/ 31961 h 83076"/>
                <a:gd name="connsiteX14" fmla="*/ 26083 w 74042"/>
                <a:gd name="connsiteY14" fmla="*/ 23104 h 83076"/>
                <a:gd name="connsiteX15" fmla="*/ 43973 w 74042"/>
                <a:gd name="connsiteY15" fmla="*/ 11413 h 83076"/>
                <a:gd name="connsiteX16" fmla="*/ 69304 w 74042"/>
                <a:gd name="connsiteY16" fmla="*/ 18144 h 83076"/>
                <a:gd name="connsiteX17" fmla="*/ 74264 w 74042"/>
                <a:gd name="connsiteY17" fmla="*/ 5567 h 83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4042" h="83076">
                  <a:moveTo>
                    <a:pt x="74264" y="5567"/>
                  </a:moveTo>
                  <a:cubicBezTo>
                    <a:pt x="65407" y="1670"/>
                    <a:pt x="58498" y="76"/>
                    <a:pt x="48047" y="76"/>
                  </a:cubicBezTo>
                  <a:cubicBezTo>
                    <a:pt x="11558" y="76"/>
                    <a:pt x="11558" y="27532"/>
                    <a:pt x="11558" y="27709"/>
                  </a:cubicBezTo>
                  <a:cubicBezTo>
                    <a:pt x="11558" y="43297"/>
                    <a:pt x="27854" y="46309"/>
                    <a:pt x="36534" y="48080"/>
                  </a:cubicBezTo>
                  <a:cubicBezTo>
                    <a:pt x="44505" y="49497"/>
                    <a:pt x="52299" y="51091"/>
                    <a:pt x="52299" y="58177"/>
                  </a:cubicBezTo>
                  <a:cubicBezTo>
                    <a:pt x="52299" y="58354"/>
                    <a:pt x="52299" y="71108"/>
                    <a:pt x="32637" y="71108"/>
                  </a:cubicBezTo>
                  <a:cubicBezTo>
                    <a:pt x="22186" y="71108"/>
                    <a:pt x="12266" y="67742"/>
                    <a:pt x="5358" y="62074"/>
                  </a:cubicBezTo>
                  <a:lnTo>
                    <a:pt x="929" y="72879"/>
                  </a:lnTo>
                  <a:cubicBezTo>
                    <a:pt x="752" y="73233"/>
                    <a:pt x="221" y="74473"/>
                    <a:pt x="221" y="75005"/>
                  </a:cubicBezTo>
                  <a:cubicBezTo>
                    <a:pt x="221" y="75890"/>
                    <a:pt x="12443" y="83153"/>
                    <a:pt x="29980" y="83153"/>
                  </a:cubicBezTo>
                  <a:cubicBezTo>
                    <a:pt x="33877" y="83153"/>
                    <a:pt x="46453" y="83153"/>
                    <a:pt x="56019" y="75359"/>
                  </a:cubicBezTo>
                  <a:cubicBezTo>
                    <a:pt x="64344" y="68451"/>
                    <a:pt x="66647" y="58708"/>
                    <a:pt x="66647" y="53925"/>
                  </a:cubicBezTo>
                  <a:cubicBezTo>
                    <a:pt x="66647" y="47194"/>
                    <a:pt x="63458" y="42057"/>
                    <a:pt x="58498" y="38338"/>
                  </a:cubicBezTo>
                  <a:cubicBezTo>
                    <a:pt x="53893" y="34972"/>
                    <a:pt x="50882" y="34441"/>
                    <a:pt x="37419" y="31961"/>
                  </a:cubicBezTo>
                  <a:cubicBezTo>
                    <a:pt x="33522" y="31075"/>
                    <a:pt x="26083" y="29658"/>
                    <a:pt x="26083" y="23104"/>
                  </a:cubicBezTo>
                  <a:cubicBezTo>
                    <a:pt x="26083" y="22572"/>
                    <a:pt x="26083" y="11413"/>
                    <a:pt x="43973" y="11413"/>
                  </a:cubicBezTo>
                  <a:cubicBezTo>
                    <a:pt x="53716" y="11413"/>
                    <a:pt x="60978" y="13361"/>
                    <a:pt x="69304" y="18144"/>
                  </a:cubicBezTo>
                  <a:lnTo>
                    <a:pt x="74264" y="5567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747" name="Freeform 746">
              <a:extLst>
                <a:ext uri="{FF2B5EF4-FFF2-40B4-BE49-F238E27FC236}">
                  <a16:creationId xmlns:a16="http://schemas.microsoft.com/office/drawing/2014/main" id="{FAEA8DB3-9EA5-A56B-CC8E-3BB19D8A3070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2901498" y="6799407"/>
              <a:ext cx="168278" cy="60732"/>
            </a:xfrm>
            <a:custGeom>
              <a:avLst/>
              <a:gdLst>
                <a:gd name="connsiteX0" fmla="*/ 159903 w 168278"/>
                <a:gd name="connsiteY0" fmla="*/ 10197 h 60732"/>
                <a:gd name="connsiteX1" fmla="*/ 168506 w 168278"/>
                <a:gd name="connsiteY1" fmla="*/ 5136 h 60732"/>
                <a:gd name="connsiteX2" fmla="*/ 160156 w 168278"/>
                <a:gd name="connsiteY2" fmla="*/ 75 h 60732"/>
                <a:gd name="connsiteX3" fmla="*/ 8578 w 168278"/>
                <a:gd name="connsiteY3" fmla="*/ 75 h 60732"/>
                <a:gd name="connsiteX4" fmla="*/ 227 w 168278"/>
                <a:gd name="connsiteY4" fmla="*/ 5136 h 60732"/>
                <a:gd name="connsiteX5" fmla="*/ 8831 w 168278"/>
                <a:gd name="connsiteY5" fmla="*/ 10197 h 60732"/>
                <a:gd name="connsiteX6" fmla="*/ 159903 w 168278"/>
                <a:gd name="connsiteY6" fmla="*/ 10197 h 60732"/>
                <a:gd name="connsiteX7" fmla="*/ 160156 w 168278"/>
                <a:gd name="connsiteY7" fmla="*/ 60807 h 60732"/>
                <a:gd name="connsiteX8" fmla="*/ 168506 w 168278"/>
                <a:gd name="connsiteY8" fmla="*/ 55746 h 60732"/>
                <a:gd name="connsiteX9" fmla="*/ 159903 w 168278"/>
                <a:gd name="connsiteY9" fmla="*/ 50685 h 60732"/>
                <a:gd name="connsiteX10" fmla="*/ 8831 w 168278"/>
                <a:gd name="connsiteY10" fmla="*/ 50685 h 60732"/>
                <a:gd name="connsiteX11" fmla="*/ 227 w 168278"/>
                <a:gd name="connsiteY11" fmla="*/ 55746 h 60732"/>
                <a:gd name="connsiteX12" fmla="*/ 8578 w 168278"/>
                <a:gd name="connsiteY12" fmla="*/ 60807 h 60732"/>
                <a:gd name="connsiteX13" fmla="*/ 160156 w 168278"/>
                <a:gd name="connsiteY13" fmla="*/ 60807 h 60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60732">
                  <a:moveTo>
                    <a:pt x="159903" y="10197"/>
                  </a:moveTo>
                  <a:cubicBezTo>
                    <a:pt x="163698" y="10197"/>
                    <a:pt x="168506" y="10197"/>
                    <a:pt x="168506" y="5136"/>
                  </a:cubicBezTo>
                  <a:cubicBezTo>
                    <a:pt x="168506" y="75"/>
                    <a:pt x="163698" y="75"/>
                    <a:pt x="160156" y="75"/>
                  </a:cubicBezTo>
                  <a:lnTo>
                    <a:pt x="8578" y="75"/>
                  </a:lnTo>
                  <a:cubicBezTo>
                    <a:pt x="5035" y="75"/>
                    <a:pt x="227" y="75"/>
                    <a:pt x="227" y="5136"/>
                  </a:cubicBezTo>
                  <a:cubicBezTo>
                    <a:pt x="227" y="10197"/>
                    <a:pt x="5035" y="10197"/>
                    <a:pt x="8831" y="10197"/>
                  </a:cubicBezTo>
                  <a:lnTo>
                    <a:pt x="159903" y="10197"/>
                  </a:lnTo>
                  <a:close/>
                  <a:moveTo>
                    <a:pt x="160156" y="60807"/>
                  </a:moveTo>
                  <a:cubicBezTo>
                    <a:pt x="163698" y="60807"/>
                    <a:pt x="168506" y="60807"/>
                    <a:pt x="168506" y="55746"/>
                  </a:cubicBezTo>
                  <a:cubicBezTo>
                    <a:pt x="168506" y="50685"/>
                    <a:pt x="163698" y="50685"/>
                    <a:pt x="159903" y="50685"/>
                  </a:cubicBezTo>
                  <a:lnTo>
                    <a:pt x="8831" y="50685"/>
                  </a:lnTo>
                  <a:cubicBezTo>
                    <a:pt x="5035" y="50685"/>
                    <a:pt x="227" y="50685"/>
                    <a:pt x="227" y="55746"/>
                  </a:cubicBezTo>
                  <a:cubicBezTo>
                    <a:pt x="227" y="60807"/>
                    <a:pt x="5035" y="60807"/>
                    <a:pt x="8578" y="60807"/>
                  </a:cubicBezTo>
                  <a:lnTo>
                    <a:pt x="160156" y="60807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748" name="Freeform 747">
              <a:extLst>
                <a:ext uri="{FF2B5EF4-FFF2-40B4-BE49-F238E27FC236}">
                  <a16:creationId xmlns:a16="http://schemas.microsoft.com/office/drawing/2014/main" id="{59275CAA-EBBF-80AD-EE41-7A099ED2D1A1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13161521" y="6717418"/>
              <a:ext cx="154361" cy="175617"/>
            </a:xfrm>
            <a:custGeom>
              <a:avLst/>
              <a:gdLst>
                <a:gd name="connsiteX0" fmla="*/ 126004 w 154361"/>
                <a:gd name="connsiteY0" fmla="*/ 75 h 175617"/>
                <a:gd name="connsiteX1" fmla="*/ 103483 w 154361"/>
                <a:gd name="connsiteY1" fmla="*/ 75 h 175617"/>
                <a:gd name="connsiteX2" fmla="*/ 238 w 154361"/>
                <a:gd name="connsiteY2" fmla="*/ 175692 h 175617"/>
                <a:gd name="connsiteX3" fmla="*/ 18964 w 154361"/>
                <a:gd name="connsiteY3" fmla="*/ 175692 h 175617"/>
                <a:gd name="connsiteX4" fmla="*/ 49330 w 154361"/>
                <a:gd name="connsiteY4" fmla="*/ 124070 h 175617"/>
                <a:gd name="connsiteX5" fmla="*/ 122968 w 154361"/>
                <a:gd name="connsiteY5" fmla="*/ 124070 h 175617"/>
                <a:gd name="connsiteX6" fmla="*/ 131318 w 154361"/>
                <a:gd name="connsiteY6" fmla="*/ 175692 h 175617"/>
                <a:gd name="connsiteX7" fmla="*/ 154599 w 154361"/>
                <a:gd name="connsiteY7" fmla="*/ 175692 h 175617"/>
                <a:gd name="connsiteX8" fmla="*/ 126004 w 154361"/>
                <a:gd name="connsiteY8" fmla="*/ 75 h 175617"/>
                <a:gd name="connsiteX9" fmla="*/ 108797 w 154361"/>
                <a:gd name="connsiteY9" fmla="*/ 17535 h 175617"/>
                <a:gd name="connsiteX10" fmla="*/ 120437 w 154361"/>
                <a:gd name="connsiteY10" fmla="*/ 109899 h 175617"/>
                <a:gd name="connsiteX11" fmla="*/ 57934 w 154361"/>
                <a:gd name="connsiteY11" fmla="*/ 109899 h 175617"/>
                <a:gd name="connsiteX12" fmla="*/ 108797 w 154361"/>
                <a:gd name="connsiteY12" fmla="*/ 17535 h 17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361" h="175617">
                  <a:moveTo>
                    <a:pt x="126004" y="75"/>
                  </a:moveTo>
                  <a:lnTo>
                    <a:pt x="103483" y="75"/>
                  </a:lnTo>
                  <a:lnTo>
                    <a:pt x="238" y="175692"/>
                  </a:lnTo>
                  <a:lnTo>
                    <a:pt x="18964" y="175692"/>
                  </a:lnTo>
                  <a:lnTo>
                    <a:pt x="49330" y="124070"/>
                  </a:lnTo>
                  <a:lnTo>
                    <a:pt x="122968" y="124070"/>
                  </a:lnTo>
                  <a:lnTo>
                    <a:pt x="131318" y="175692"/>
                  </a:lnTo>
                  <a:lnTo>
                    <a:pt x="154599" y="175692"/>
                  </a:lnTo>
                  <a:lnTo>
                    <a:pt x="126004" y="75"/>
                  </a:lnTo>
                  <a:close/>
                  <a:moveTo>
                    <a:pt x="108797" y="17535"/>
                  </a:moveTo>
                  <a:lnTo>
                    <a:pt x="120437" y="109899"/>
                  </a:lnTo>
                  <a:lnTo>
                    <a:pt x="57934" y="109899"/>
                  </a:lnTo>
                  <a:lnTo>
                    <a:pt x="108797" y="17535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749" name="Freeform 748">
              <a:extLst>
                <a:ext uri="{FF2B5EF4-FFF2-40B4-BE49-F238E27FC236}">
                  <a16:creationId xmlns:a16="http://schemas.microsoft.com/office/drawing/2014/main" id="{B56BDBA8-B02E-7C9D-9A0A-9A2F21E18C6A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13353073" y="6666860"/>
              <a:ext cx="117618" cy="121692"/>
            </a:xfrm>
            <a:custGeom>
              <a:avLst/>
              <a:gdLst>
                <a:gd name="connsiteX0" fmla="*/ 66671 w 117618"/>
                <a:gd name="connsiteY0" fmla="*/ 12293 h 121692"/>
                <a:gd name="connsiteX1" fmla="*/ 83321 w 117618"/>
                <a:gd name="connsiteY1" fmla="*/ 12293 h 121692"/>
                <a:gd name="connsiteX2" fmla="*/ 89698 w 117618"/>
                <a:gd name="connsiteY2" fmla="*/ 12470 h 121692"/>
                <a:gd name="connsiteX3" fmla="*/ 115206 w 117618"/>
                <a:gd name="connsiteY3" fmla="*/ 12470 h 121692"/>
                <a:gd name="connsiteX4" fmla="*/ 117863 w 117618"/>
                <a:gd name="connsiteY4" fmla="*/ 71 h 121692"/>
                <a:gd name="connsiteX5" fmla="*/ 2902 w 117618"/>
                <a:gd name="connsiteY5" fmla="*/ 71 h 121692"/>
                <a:gd name="connsiteX6" fmla="*/ 245 w 117618"/>
                <a:gd name="connsiteY6" fmla="*/ 12470 h 121692"/>
                <a:gd name="connsiteX7" fmla="*/ 25929 w 117618"/>
                <a:gd name="connsiteY7" fmla="*/ 12470 h 121692"/>
                <a:gd name="connsiteX8" fmla="*/ 32306 w 117618"/>
                <a:gd name="connsiteY8" fmla="*/ 12293 h 121692"/>
                <a:gd name="connsiteX9" fmla="*/ 48780 w 117618"/>
                <a:gd name="connsiteY9" fmla="*/ 12293 h 121692"/>
                <a:gd name="connsiteX10" fmla="*/ 25575 w 117618"/>
                <a:gd name="connsiteY10" fmla="*/ 121763 h 121692"/>
                <a:gd name="connsiteX11" fmla="*/ 43466 w 117618"/>
                <a:gd name="connsiteY11" fmla="*/ 121763 h 121692"/>
                <a:gd name="connsiteX12" fmla="*/ 66671 w 117618"/>
                <a:gd name="connsiteY12" fmla="*/ 12293 h 121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618" h="121692">
                  <a:moveTo>
                    <a:pt x="66671" y="12293"/>
                  </a:moveTo>
                  <a:lnTo>
                    <a:pt x="83321" y="12293"/>
                  </a:lnTo>
                  <a:cubicBezTo>
                    <a:pt x="85447" y="12293"/>
                    <a:pt x="87573" y="12470"/>
                    <a:pt x="89698" y="12470"/>
                  </a:cubicBezTo>
                  <a:lnTo>
                    <a:pt x="115206" y="12470"/>
                  </a:lnTo>
                  <a:lnTo>
                    <a:pt x="117863" y="71"/>
                  </a:lnTo>
                  <a:lnTo>
                    <a:pt x="2902" y="71"/>
                  </a:lnTo>
                  <a:lnTo>
                    <a:pt x="245" y="12470"/>
                  </a:lnTo>
                  <a:lnTo>
                    <a:pt x="25929" y="12470"/>
                  </a:lnTo>
                  <a:cubicBezTo>
                    <a:pt x="28055" y="12470"/>
                    <a:pt x="30181" y="12293"/>
                    <a:pt x="32306" y="12293"/>
                  </a:cubicBezTo>
                  <a:lnTo>
                    <a:pt x="48780" y="12293"/>
                  </a:lnTo>
                  <a:lnTo>
                    <a:pt x="25575" y="121763"/>
                  </a:lnTo>
                  <a:lnTo>
                    <a:pt x="43466" y="121763"/>
                  </a:lnTo>
                  <a:lnTo>
                    <a:pt x="66671" y="12293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</p:grpSp>
      <p:grpSp>
        <p:nvGrpSpPr>
          <p:cNvPr id="806" name="Group 805" descr="\documentclass{article}&#10;\usepackage{amsmath}&#10;\usepackage{amssymb}&#10;\usepackage[cm]{sfmath}&#10;\usepackage{bbold}&#10;\pagestyle{empty}&#10;&#10;\DeclareMathOperator{\argmin}{argmin}&#10;&#10;&#10;\begin{document}&#10;&#10;$$&#10;J_s^T u = A \, u&#10;$$&#10;&#10;&#10;\end{document}" title="IguanaTex Vector Display">
            <a:extLst>
              <a:ext uri="{FF2B5EF4-FFF2-40B4-BE49-F238E27FC236}">
                <a16:creationId xmlns:a16="http://schemas.microsoft.com/office/drawing/2014/main" id="{5205D689-23B6-799A-92B4-E7003817D56F}"/>
              </a:ext>
            </a:extLst>
          </p:cNvPr>
          <p:cNvGrpSpPr>
            <a:grpSpLocks noChangeAspect="1"/>
          </p:cNvGrpSpPr>
          <p:nvPr>
            <p:custDataLst>
              <p:tags r:id="rId10"/>
            </p:custDataLst>
          </p:nvPr>
        </p:nvGrpSpPr>
        <p:grpSpPr>
          <a:xfrm>
            <a:off x="9455150" y="5905500"/>
            <a:ext cx="1116502" cy="290505"/>
            <a:chOff x="12489902" y="7462907"/>
            <a:chExt cx="1116502" cy="290505"/>
          </a:xfrm>
        </p:grpSpPr>
        <p:sp>
          <p:nvSpPr>
            <p:cNvPr id="799" name="Freeform 798">
              <a:extLst>
                <a:ext uri="{FF2B5EF4-FFF2-40B4-BE49-F238E27FC236}">
                  <a16:creationId xmlns:a16="http://schemas.microsoft.com/office/drawing/2014/main" id="{63E3BC8F-CA09-2938-EAAC-E7E9DAEF0DF4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2489902" y="7513465"/>
              <a:ext cx="123995" cy="181184"/>
            </a:xfrm>
            <a:custGeom>
              <a:avLst/>
              <a:gdLst>
                <a:gd name="connsiteX0" fmla="*/ 124206 w 123995"/>
                <a:gd name="connsiteY0" fmla="*/ 75 h 181184"/>
                <a:gd name="connsiteX1" fmla="*/ 102444 w 123995"/>
                <a:gd name="connsiteY1" fmla="*/ 75 h 181184"/>
                <a:gd name="connsiteX2" fmla="*/ 73090 w 123995"/>
                <a:gd name="connsiteY2" fmla="*/ 137734 h 181184"/>
                <a:gd name="connsiteX3" fmla="*/ 37157 w 123995"/>
                <a:gd name="connsiteY3" fmla="*/ 165823 h 181184"/>
                <a:gd name="connsiteX4" fmla="*/ 7803 w 123995"/>
                <a:gd name="connsiteY4" fmla="*/ 151652 h 181184"/>
                <a:gd name="connsiteX5" fmla="*/ 211 w 123995"/>
                <a:gd name="connsiteY5" fmla="*/ 170378 h 181184"/>
                <a:gd name="connsiteX6" fmla="*/ 41206 w 123995"/>
                <a:gd name="connsiteY6" fmla="*/ 181259 h 181184"/>
                <a:gd name="connsiteX7" fmla="*/ 94599 w 123995"/>
                <a:gd name="connsiteY7" fmla="*/ 139253 h 181184"/>
                <a:gd name="connsiteX8" fmla="*/ 124206 w 123995"/>
                <a:gd name="connsiteY8" fmla="*/ 75 h 18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995" h="181184">
                  <a:moveTo>
                    <a:pt x="124206" y="75"/>
                  </a:moveTo>
                  <a:lnTo>
                    <a:pt x="102444" y="75"/>
                  </a:lnTo>
                  <a:lnTo>
                    <a:pt x="73090" y="137734"/>
                  </a:lnTo>
                  <a:cubicBezTo>
                    <a:pt x="67523" y="164052"/>
                    <a:pt x="44242" y="165823"/>
                    <a:pt x="37157" y="165823"/>
                  </a:cubicBezTo>
                  <a:cubicBezTo>
                    <a:pt x="32096" y="165823"/>
                    <a:pt x="18178" y="165317"/>
                    <a:pt x="7803" y="151652"/>
                  </a:cubicBezTo>
                  <a:lnTo>
                    <a:pt x="211" y="170378"/>
                  </a:lnTo>
                  <a:cubicBezTo>
                    <a:pt x="6285" y="173668"/>
                    <a:pt x="19696" y="181259"/>
                    <a:pt x="41206" y="181259"/>
                  </a:cubicBezTo>
                  <a:cubicBezTo>
                    <a:pt x="76127" y="181259"/>
                    <a:pt x="91057" y="156460"/>
                    <a:pt x="94599" y="139253"/>
                  </a:cubicBezTo>
                  <a:lnTo>
                    <a:pt x="124206" y="75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800" name="Freeform 799">
              <a:extLst>
                <a:ext uri="{FF2B5EF4-FFF2-40B4-BE49-F238E27FC236}">
                  <a16:creationId xmlns:a16="http://schemas.microsoft.com/office/drawing/2014/main" id="{ACDACA1A-8937-40FE-7BCC-F2B3086EC81A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2648176" y="7462907"/>
              <a:ext cx="117618" cy="121692"/>
            </a:xfrm>
            <a:custGeom>
              <a:avLst/>
              <a:gdLst>
                <a:gd name="connsiteX0" fmla="*/ 66643 w 117618"/>
                <a:gd name="connsiteY0" fmla="*/ 12293 h 121692"/>
                <a:gd name="connsiteX1" fmla="*/ 83293 w 117618"/>
                <a:gd name="connsiteY1" fmla="*/ 12293 h 121692"/>
                <a:gd name="connsiteX2" fmla="*/ 89670 w 117618"/>
                <a:gd name="connsiteY2" fmla="*/ 12470 h 121692"/>
                <a:gd name="connsiteX3" fmla="*/ 115178 w 117618"/>
                <a:gd name="connsiteY3" fmla="*/ 12470 h 121692"/>
                <a:gd name="connsiteX4" fmla="*/ 117835 w 117618"/>
                <a:gd name="connsiteY4" fmla="*/ 71 h 121692"/>
                <a:gd name="connsiteX5" fmla="*/ 2874 w 117618"/>
                <a:gd name="connsiteY5" fmla="*/ 71 h 121692"/>
                <a:gd name="connsiteX6" fmla="*/ 217 w 117618"/>
                <a:gd name="connsiteY6" fmla="*/ 12470 h 121692"/>
                <a:gd name="connsiteX7" fmla="*/ 25901 w 117618"/>
                <a:gd name="connsiteY7" fmla="*/ 12470 h 121692"/>
                <a:gd name="connsiteX8" fmla="*/ 32278 w 117618"/>
                <a:gd name="connsiteY8" fmla="*/ 12293 h 121692"/>
                <a:gd name="connsiteX9" fmla="*/ 48752 w 117618"/>
                <a:gd name="connsiteY9" fmla="*/ 12293 h 121692"/>
                <a:gd name="connsiteX10" fmla="*/ 25547 w 117618"/>
                <a:gd name="connsiteY10" fmla="*/ 121763 h 121692"/>
                <a:gd name="connsiteX11" fmla="*/ 43438 w 117618"/>
                <a:gd name="connsiteY11" fmla="*/ 121763 h 121692"/>
                <a:gd name="connsiteX12" fmla="*/ 66643 w 117618"/>
                <a:gd name="connsiteY12" fmla="*/ 12293 h 121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618" h="121692">
                  <a:moveTo>
                    <a:pt x="66643" y="12293"/>
                  </a:moveTo>
                  <a:lnTo>
                    <a:pt x="83293" y="12293"/>
                  </a:lnTo>
                  <a:cubicBezTo>
                    <a:pt x="85419" y="12293"/>
                    <a:pt x="87545" y="12470"/>
                    <a:pt x="89670" y="12470"/>
                  </a:cubicBezTo>
                  <a:lnTo>
                    <a:pt x="115178" y="12470"/>
                  </a:lnTo>
                  <a:lnTo>
                    <a:pt x="117835" y="71"/>
                  </a:lnTo>
                  <a:lnTo>
                    <a:pt x="2874" y="71"/>
                  </a:lnTo>
                  <a:lnTo>
                    <a:pt x="217" y="12470"/>
                  </a:lnTo>
                  <a:lnTo>
                    <a:pt x="25901" y="12470"/>
                  </a:lnTo>
                  <a:cubicBezTo>
                    <a:pt x="28027" y="12470"/>
                    <a:pt x="30153" y="12293"/>
                    <a:pt x="32278" y="12293"/>
                  </a:cubicBezTo>
                  <a:lnTo>
                    <a:pt x="48752" y="12293"/>
                  </a:lnTo>
                  <a:lnTo>
                    <a:pt x="25547" y="121763"/>
                  </a:lnTo>
                  <a:lnTo>
                    <a:pt x="43438" y="121763"/>
                  </a:lnTo>
                  <a:lnTo>
                    <a:pt x="66643" y="12293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6B21053-83DB-B820-996C-67E198AD53C3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2604490" y="7670336"/>
              <a:ext cx="74042" cy="83076"/>
            </a:xfrm>
            <a:custGeom>
              <a:avLst/>
              <a:gdLst>
                <a:gd name="connsiteX0" fmla="*/ 74259 w 74042"/>
                <a:gd name="connsiteY0" fmla="*/ 5568 h 83076"/>
                <a:gd name="connsiteX1" fmla="*/ 48043 w 74042"/>
                <a:gd name="connsiteY1" fmla="*/ 77 h 83076"/>
                <a:gd name="connsiteX2" fmla="*/ 11553 w 74042"/>
                <a:gd name="connsiteY2" fmla="*/ 27710 h 83076"/>
                <a:gd name="connsiteX3" fmla="*/ 36529 w 74042"/>
                <a:gd name="connsiteY3" fmla="*/ 48081 h 83076"/>
                <a:gd name="connsiteX4" fmla="*/ 52294 w 74042"/>
                <a:gd name="connsiteY4" fmla="*/ 58178 h 83076"/>
                <a:gd name="connsiteX5" fmla="*/ 32632 w 74042"/>
                <a:gd name="connsiteY5" fmla="*/ 71109 h 83076"/>
                <a:gd name="connsiteX6" fmla="*/ 5353 w 74042"/>
                <a:gd name="connsiteY6" fmla="*/ 62075 h 83076"/>
                <a:gd name="connsiteX7" fmla="*/ 925 w 74042"/>
                <a:gd name="connsiteY7" fmla="*/ 72880 h 83076"/>
                <a:gd name="connsiteX8" fmla="*/ 216 w 74042"/>
                <a:gd name="connsiteY8" fmla="*/ 75006 h 83076"/>
                <a:gd name="connsiteX9" fmla="*/ 29975 w 74042"/>
                <a:gd name="connsiteY9" fmla="*/ 83154 h 83076"/>
                <a:gd name="connsiteX10" fmla="*/ 56014 w 74042"/>
                <a:gd name="connsiteY10" fmla="*/ 75360 h 83076"/>
                <a:gd name="connsiteX11" fmla="*/ 66642 w 74042"/>
                <a:gd name="connsiteY11" fmla="*/ 53926 h 83076"/>
                <a:gd name="connsiteX12" fmla="*/ 58494 w 74042"/>
                <a:gd name="connsiteY12" fmla="*/ 38338 h 83076"/>
                <a:gd name="connsiteX13" fmla="*/ 37414 w 74042"/>
                <a:gd name="connsiteY13" fmla="*/ 31962 h 83076"/>
                <a:gd name="connsiteX14" fmla="*/ 26078 w 74042"/>
                <a:gd name="connsiteY14" fmla="*/ 23105 h 83076"/>
                <a:gd name="connsiteX15" fmla="*/ 43969 w 74042"/>
                <a:gd name="connsiteY15" fmla="*/ 11414 h 83076"/>
                <a:gd name="connsiteX16" fmla="*/ 69299 w 74042"/>
                <a:gd name="connsiteY16" fmla="*/ 18145 h 83076"/>
                <a:gd name="connsiteX17" fmla="*/ 74259 w 74042"/>
                <a:gd name="connsiteY17" fmla="*/ 5568 h 83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4042" h="83076">
                  <a:moveTo>
                    <a:pt x="74259" y="5568"/>
                  </a:moveTo>
                  <a:cubicBezTo>
                    <a:pt x="65402" y="1671"/>
                    <a:pt x="58494" y="77"/>
                    <a:pt x="48043" y="77"/>
                  </a:cubicBezTo>
                  <a:cubicBezTo>
                    <a:pt x="11553" y="77"/>
                    <a:pt x="11553" y="27533"/>
                    <a:pt x="11553" y="27710"/>
                  </a:cubicBezTo>
                  <a:cubicBezTo>
                    <a:pt x="11553" y="43298"/>
                    <a:pt x="27849" y="46310"/>
                    <a:pt x="36529" y="48081"/>
                  </a:cubicBezTo>
                  <a:cubicBezTo>
                    <a:pt x="44500" y="49498"/>
                    <a:pt x="52294" y="51092"/>
                    <a:pt x="52294" y="58178"/>
                  </a:cubicBezTo>
                  <a:cubicBezTo>
                    <a:pt x="52294" y="58355"/>
                    <a:pt x="52294" y="71109"/>
                    <a:pt x="32632" y="71109"/>
                  </a:cubicBezTo>
                  <a:cubicBezTo>
                    <a:pt x="22181" y="71109"/>
                    <a:pt x="12261" y="67743"/>
                    <a:pt x="5353" y="62075"/>
                  </a:cubicBezTo>
                  <a:lnTo>
                    <a:pt x="925" y="72880"/>
                  </a:lnTo>
                  <a:cubicBezTo>
                    <a:pt x="747" y="73234"/>
                    <a:pt x="216" y="74474"/>
                    <a:pt x="216" y="75006"/>
                  </a:cubicBezTo>
                  <a:cubicBezTo>
                    <a:pt x="216" y="75891"/>
                    <a:pt x="12438" y="83154"/>
                    <a:pt x="29975" y="83154"/>
                  </a:cubicBezTo>
                  <a:cubicBezTo>
                    <a:pt x="33872" y="83154"/>
                    <a:pt x="46448" y="83154"/>
                    <a:pt x="56014" y="75360"/>
                  </a:cubicBezTo>
                  <a:cubicBezTo>
                    <a:pt x="64339" y="68452"/>
                    <a:pt x="66642" y="58709"/>
                    <a:pt x="66642" y="53926"/>
                  </a:cubicBezTo>
                  <a:cubicBezTo>
                    <a:pt x="66642" y="47195"/>
                    <a:pt x="63453" y="42058"/>
                    <a:pt x="58494" y="38338"/>
                  </a:cubicBezTo>
                  <a:cubicBezTo>
                    <a:pt x="53888" y="34973"/>
                    <a:pt x="50877" y="34442"/>
                    <a:pt x="37414" y="31962"/>
                  </a:cubicBezTo>
                  <a:cubicBezTo>
                    <a:pt x="33518" y="31076"/>
                    <a:pt x="26078" y="29659"/>
                    <a:pt x="26078" y="23105"/>
                  </a:cubicBezTo>
                  <a:cubicBezTo>
                    <a:pt x="26078" y="22573"/>
                    <a:pt x="26078" y="11414"/>
                    <a:pt x="43969" y="11414"/>
                  </a:cubicBezTo>
                  <a:cubicBezTo>
                    <a:pt x="53711" y="11414"/>
                    <a:pt x="60974" y="13362"/>
                    <a:pt x="69299" y="18145"/>
                  </a:cubicBezTo>
                  <a:lnTo>
                    <a:pt x="74259" y="5568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802" name="Freeform 801">
              <a:extLst>
                <a:ext uri="{FF2B5EF4-FFF2-40B4-BE49-F238E27FC236}">
                  <a16:creationId xmlns:a16="http://schemas.microsoft.com/office/drawing/2014/main" id="{C882EDD2-8C1C-36E6-30A5-E84797056C41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12808025" y="7576728"/>
              <a:ext cx="108811" cy="115138"/>
            </a:xfrm>
            <a:custGeom>
              <a:avLst/>
              <a:gdLst>
                <a:gd name="connsiteX0" fmla="*/ 109035 w 108811"/>
                <a:gd name="connsiteY0" fmla="*/ 75 h 115138"/>
                <a:gd name="connsiteX1" fmla="*/ 89297 w 108811"/>
                <a:gd name="connsiteY1" fmla="*/ 75 h 115138"/>
                <a:gd name="connsiteX2" fmla="*/ 73608 w 108811"/>
                <a:gd name="connsiteY2" fmla="*/ 74978 h 115138"/>
                <a:gd name="connsiteX3" fmla="*/ 37675 w 108811"/>
                <a:gd name="connsiteY3" fmla="*/ 101295 h 115138"/>
                <a:gd name="connsiteX4" fmla="*/ 20467 w 108811"/>
                <a:gd name="connsiteY4" fmla="*/ 91173 h 115138"/>
                <a:gd name="connsiteX5" fmla="*/ 21227 w 108811"/>
                <a:gd name="connsiteY5" fmla="*/ 85100 h 115138"/>
                <a:gd name="connsiteX6" fmla="*/ 39193 w 108811"/>
                <a:gd name="connsiteY6" fmla="*/ 75 h 115138"/>
                <a:gd name="connsiteX7" fmla="*/ 19455 w 108811"/>
                <a:gd name="connsiteY7" fmla="*/ 75 h 115138"/>
                <a:gd name="connsiteX8" fmla="*/ 1235 w 108811"/>
                <a:gd name="connsiteY8" fmla="*/ 85606 h 115138"/>
                <a:gd name="connsiteX9" fmla="*/ 223 w 108811"/>
                <a:gd name="connsiteY9" fmla="*/ 95981 h 115138"/>
                <a:gd name="connsiteX10" fmla="*/ 21986 w 108811"/>
                <a:gd name="connsiteY10" fmla="*/ 115213 h 115138"/>
                <a:gd name="connsiteX11" fmla="*/ 68800 w 108811"/>
                <a:gd name="connsiteY11" fmla="*/ 100283 h 115138"/>
                <a:gd name="connsiteX12" fmla="*/ 66270 w 108811"/>
                <a:gd name="connsiteY12" fmla="*/ 112429 h 115138"/>
                <a:gd name="connsiteX13" fmla="*/ 85248 w 108811"/>
                <a:gd name="connsiteY13" fmla="*/ 112429 h 115138"/>
                <a:gd name="connsiteX14" fmla="*/ 109035 w 108811"/>
                <a:gd name="connsiteY14" fmla="*/ 75 h 11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811" h="115138">
                  <a:moveTo>
                    <a:pt x="109035" y="75"/>
                  </a:moveTo>
                  <a:lnTo>
                    <a:pt x="89297" y="75"/>
                  </a:lnTo>
                  <a:lnTo>
                    <a:pt x="73608" y="74978"/>
                  </a:lnTo>
                  <a:cubicBezTo>
                    <a:pt x="71331" y="85859"/>
                    <a:pt x="59690" y="101295"/>
                    <a:pt x="37675" y="101295"/>
                  </a:cubicBezTo>
                  <a:cubicBezTo>
                    <a:pt x="24769" y="101295"/>
                    <a:pt x="20467" y="98259"/>
                    <a:pt x="20467" y="91173"/>
                  </a:cubicBezTo>
                  <a:cubicBezTo>
                    <a:pt x="20467" y="90414"/>
                    <a:pt x="20467" y="88643"/>
                    <a:pt x="21227" y="85100"/>
                  </a:cubicBezTo>
                  <a:lnTo>
                    <a:pt x="39193" y="75"/>
                  </a:lnTo>
                  <a:lnTo>
                    <a:pt x="19455" y="75"/>
                  </a:lnTo>
                  <a:lnTo>
                    <a:pt x="1235" y="85606"/>
                  </a:lnTo>
                  <a:cubicBezTo>
                    <a:pt x="476" y="88896"/>
                    <a:pt x="223" y="92438"/>
                    <a:pt x="223" y="95981"/>
                  </a:cubicBezTo>
                  <a:cubicBezTo>
                    <a:pt x="223" y="105344"/>
                    <a:pt x="3007" y="115213"/>
                    <a:pt x="21986" y="115213"/>
                  </a:cubicBezTo>
                  <a:cubicBezTo>
                    <a:pt x="36410" y="115213"/>
                    <a:pt x="54882" y="110658"/>
                    <a:pt x="68800" y="100283"/>
                  </a:cubicBezTo>
                  <a:lnTo>
                    <a:pt x="66270" y="112429"/>
                  </a:lnTo>
                  <a:lnTo>
                    <a:pt x="85248" y="112429"/>
                  </a:lnTo>
                  <a:lnTo>
                    <a:pt x="109035" y="75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334885FB-86E3-891D-5D9C-F41119AB8FF0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13008727" y="7595454"/>
              <a:ext cx="168278" cy="60732"/>
            </a:xfrm>
            <a:custGeom>
              <a:avLst/>
              <a:gdLst>
                <a:gd name="connsiteX0" fmla="*/ 159907 w 168278"/>
                <a:gd name="connsiteY0" fmla="*/ 10197 h 60732"/>
                <a:gd name="connsiteX1" fmla="*/ 168511 w 168278"/>
                <a:gd name="connsiteY1" fmla="*/ 5136 h 60732"/>
                <a:gd name="connsiteX2" fmla="*/ 160160 w 168278"/>
                <a:gd name="connsiteY2" fmla="*/ 75 h 60732"/>
                <a:gd name="connsiteX3" fmla="*/ 8582 w 168278"/>
                <a:gd name="connsiteY3" fmla="*/ 75 h 60732"/>
                <a:gd name="connsiteX4" fmla="*/ 232 w 168278"/>
                <a:gd name="connsiteY4" fmla="*/ 5136 h 60732"/>
                <a:gd name="connsiteX5" fmla="*/ 8835 w 168278"/>
                <a:gd name="connsiteY5" fmla="*/ 10197 h 60732"/>
                <a:gd name="connsiteX6" fmla="*/ 159907 w 168278"/>
                <a:gd name="connsiteY6" fmla="*/ 10197 h 60732"/>
                <a:gd name="connsiteX7" fmla="*/ 160160 w 168278"/>
                <a:gd name="connsiteY7" fmla="*/ 60807 h 60732"/>
                <a:gd name="connsiteX8" fmla="*/ 168511 w 168278"/>
                <a:gd name="connsiteY8" fmla="*/ 55746 h 60732"/>
                <a:gd name="connsiteX9" fmla="*/ 159907 w 168278"/>
                <a:gd name="connsiteY9" fmla="*/ 50685 h 60732"/>
                <a:gd name="connsiteX10" fmla="*/ 8835 w 168278"/>
                <a:gd name="connsiteY10" fmla="*/ 50685 h 60732"/>
                <a:gd name="connsiteX11" fmla="*/ 232 w 168278"/>
                <a:gd name="connsiteY11" fmla="*/ 55746 h 60732"/>
                <a:gd name="connsiteX12" fmla="*/ 8582 w 168278"/>
                <a:gd name="connsiteY12" fmla="*/ 60807 h 60732"/>
                <a:gd name="connsiteX13" fmla="*/ 160160 w 168278"/>
                <a:gd name="connsiteY13" fmla="*/ 60807 h 60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278" h="60732">
                  <a:moveTo>
                    <a:pt x="159907" y="10197"/>
                  </a:moveTo>
                  <a:cubicBezTo>
                    <a:pt x="163703" y="10197"/>
                    <a:pt x="168511" y="10197"/>
                    <a:pt x="168511" y="5136"/>
                  </a:cubicBezTo>
                  <a:cubicBezTo>
                    <a:pt x="168511" y="75"/>
                    <a:pt x="163703" y="75"/>
                    <a:pt x="160160" y="75"/>
                  </a:cubicBezTo>
                  <a:lnTo>
                    <a:pt x="8582" y="75"/>
                  </a:lnTo>
                  <a:cubicBezTo>
                    <a:pt x="5040" y="75"/>
                    <a:pt x="232" y="75"/>
                    <a:pt x="232" y="5136"/>
                  </a:cubicBezTo>
                  <a:cubicBezTo>
                    <a:pt x="232" y="10197"/>
                    <a:pt x="5040" y="10197"/>
                    <a:pt x="8835" y="10197"/>
                  </a:cubicBezTo>
                  <a:lnTo>
                    <a:pt x="159907" y="10197"/>
                  </a:lnTo>
                  <a:close/>
                  <a:moveTo>
                    <a:pt x="160160" y="60807"/>
                  </a:moveTo>
                  <a:cubicBezTo>
                    <a:pt x="163703" y="60807"/>
                    <a:pt x="168511" y="60807"/>
                    <a:pt x="168511" y="55746"/>
                  </a:cubicBezTo>
                  <a:cubicBezTo>
                    <a:pt x="168511" y="50685"/>
                    <a:pt x="163703" y="50685"/>
                    <a:pt x="159907" y="50685"/>
                  </a:cubicBezTo>
                  <a:lnTo>
                    <a:pt x="8835" y="50685"/>
                  </a:lnTo>
                  <a:cubicBezTo>
                    <a:pt x="5040" y="50685"/>
                    <a:pt x="232" y="50685"/>
                    <a:pt x="232" y="55746"/>
                  </a:cubicBezTo>
                  <a:cubicBezTo>
                    <a:pt x="232" y="60807"/>
                    <a:pt x="5040" y="60807"/>
                    <a:pt x="8582" y="60807"/>
                  </a:cubicBezTo>
                  <a:lnTo>
                    <a:pt x="160160" y="60807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804" name="Freeform 803">
              <a:extLst>
                <a:ext uri="{FF2B5EF4-FFF2-40B4-BE49-F238E27FC236}">
                  <a16:creationId xmlns:a16="http://schemas.microsoft.com/office/drawing/2014/main" id="{BE7EA4EB-1F42-2272-2421-74A3975BBCB3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3268750" y="7513465"/>
              <a:ext cx="154361" cy="175617"/>
            </a:xfrm>
            <a:custGeom>
              <a:avLst/>
              <a:gdLst>
                <a:gd name="connsiteX0" fmla="*/ 126008 w 154361"/>
                <a:gd name="connsiteY0" fmla="*/ 75 h 175617"/>
                <a:gd name="connsiteX1" fmla="*/ 103487 w 154361"/>
                <a:gd name="connsiteY1" fmla="*/ 75 h 175617"/>
                <a:gd name="connsiteX2" fmla="*/ 242 w 154361"/>
                <a:gd name="connsiteY2" fmla="*/ 175692 h 175617"/>
                <a:gd name="connsiteX3" fmla="*/ 18968 w 154361"/>
                <a:gd name="connsiteY3" fmla="*/ 175692 h 175617"/>
                <a:gd name="connsiteX4" fmla="*/ 49334 w 154361"/>
                <a:gd name="connsiteY4" fmla="*/ 124070 h 175617"/>
                <a:gd name="connsiteX5" fmla="*/ 122972 w 154361"/>
                <a:gd name="connsiteY5" fmla="*/ 124070 h 175617"/>
                <a:gd name="connsiteX6" fmla="*/ 131323 w 154361"/>
                <a:gd name="connsiteY6" fmla="*/ 175692 h 175617"/>
                <a:gd name="connsiteX7" fmla="*/ 154603 w 154361"/>
                <a:gd name="connsiteY7" fmla="*/ 175692 h 175617"/>
                <a:gd name="connsiteX8" fmla="*/ 126008 w 154361"/>
                <a:gd name="connsiteY8" fmla="*/ 75 h 175617"/>
                <a:gd name="connsiteX9" fmla="*/ 108801 w 154361"/>
                <a:gd name="connsiteY9" fmla="*/ 17535 h 175617"/>
                <a:gd name="connsiteX10" fmla="*/ 120441 w 154361"/>
                <a:gd name="connsiteY10" fmla="*/ 109899 h 175617"/>
                <a:gd name="connsiteX11" fmla="*/ 57938 w 154361"/>
                <a:gd name="connsiteY11" fmla="*/ 109899 h 175617"/>
                <a:gd name="connsiteX12" fmla="*/ 108801 w 154361"/>
                <a:gd name="connsiteY12" fmla="*/ 17535 h 17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361" h="175617">
                  <a:moveTo>
                    <a:pt x="126008" y="75"/>
                  </a:moveTo>
                  <a:lnTo>
                    <a:pt x="103487" y="75"/>
                  </a:lnTo>
                  <a:lnTo>
                    <a:pt x="242" y="175692"/>
                  </a:lnTo>
                  <a:lnTo>
                    <a:pt x="18968" y="175692"/>
                  </a:lnTo>
                  <a:lnTo>
                    <a:pt x="49334" y="124070"/>
                  </a:lnTo>
                  <a:lnTo>
                    <a:pt x="122972" y="124070"/>
                  </a:lnTo>
                  <a:lnTo>
                    <a:pt x="131323" y="175692"/>
                  </a:lnTo>
                  <a:lnTo>
                    <a:pt x="154603" y="175692"/>
                  </a:lnTo>
                  <a:lnTo>
                    <a:pt x="126008" y="75"/>
                  </a:lnTo>
                  <a:close/>
                  <a:moveTo>
                    <a:pt x="108801" y="17535"/>
                  </a:moveTo>
                  <a:lnTo>
                    <a:pt x="120441" y="109899"/>
                  </a:lnTo>
                  <a:lnTo>
                    <a:pt x="57938" y="109899"/>
                  </a:lnTo>
                  <a:lnTo>
                    <a:pt x="108801" y="17535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A1ECCFA7-E6C5-57E9-4B3B-5F35B7AB0AE7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3497593" y="7576728"/>
              <a:ext cx="108811" cy="115138"/>
            </a:xfrm>
            <a:custGeom>
              <a:avLst/>
              <a:gdLst>
                <a:gd name="connsiteX0" fmla="*/ 109062 w 108811"/>
                <a:gd name="connsiteY0" fmla="*/ 75 h 115138"/>
                <a:gd name="connsiteX1" fmla="*/ 89324 w 108811"/>
                <a:gd name="connsiteY1" fmla="*/ 75 h 115138"/>
                <a:gd name="connsiteX2" fmla="*/ 73635 w 108811"/>
                <a:gd name="connsiteY2" fmla="*/ 74978 h 115138"/>
                <a:gd name="connsiteX3" fmla="*/ 37702 w 108811"/>
                <a:gd name="connsiteY3" fmla="*/ 101295 h 115138"/>
                <a:gd name="connsiteX4" fmla="*/ 20495 w 108811"/>
                <a:gd name="connsiteY4" fmla="*/ 91173 h 115138"/>
                <a:gd name="connsiteX5" fmla="*/ 21254 w 108811"/>
                <a:gd name="connsiteY5" fmla="*/ 85100 h 115138"/>
                <a:gd name="connsiteX6" fmla="*/ 39220 w 108811"/>
                <a:gd name="connsiteY6" fmla="*/ 75 h 115138"/>
                <a:gd name="connsiteX7" fmla="*/ 19482 w 108811"/>
                <a:gd name="connsiteY7" fmla="*/ 75 h 115138"/>
                <a:gd name="connsiteX8" fmla="*/ 1263 w 108811"/>
                <a:gd name="connsiteY8" fmla="*/ 85606 h 115138"/>
                <a:gd name="connsiteX9" fmla="*/ 250 w 108811"/>
                <a:gd name="connsiteY9" fmla="*/ 95981 h 115138"/>
                <a:gd name="connsiteX10" fmla="*/ 22013 w 108811"/>
                <a:gd name="connsiteY10" fmla="*/ 115213 h 115138"/>
                <a:gd name="connsiteX11" fmla="*/ 68827 w 108811"/>
                <a:gd name="connsiteY11" fmla="*/ 100283 h 115138"/>
                <a:gd name="connsiteX12" fmla="*/ 66297 w 108811"/>
                <a:gd name="connsiteY12" fmla="*/ 112429 h 115138"/>
                <a:gd name="connsiteX13" fmla="*/ 85276 w 108811"/>
                <a:gd name="connsiteY13" fmla="*/ 112429 h 115138"/>
                <a:gd name="connsiteX14" fmla="*/ 109062 w 108811"/>
                <a:gd name="connsiteY14" fmla="*/ 75 h 11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811" h="115138">
                  <a:moveTo>
                    <a:pt x="109062" y="75"/>
                  </a:moveTo>
                  <a:lnTo>
                    <a:pt x="89324" y="75"/>
                  </a:lnTo>
                  <a:lnTo>
                    <a:pt x="73635" y="74978"/>
                  </a:lnTo>
                  <a:cubicBezTo>
                    <a:pt x="71358" y="85859"/>
                    <a:pt x="59717" y="101295"/>
                    <a:pt x="37702" y="101295"/>
                  </a:cubicBezTo>
                  <a:cubicBezTo>
                    <a:pt x="24796" y="101295"/>
                    <a:pt x="20495" y="98259"/>
                    <a:pt x="20495" y="91173"/>
                  </a:cubicBezTo>
                  <a:cubicBezTo>
                    <a:pt x="20495" y="90414"/>
                    <a:pt x="20495" y="88643"/>
                    <a:pt x="21254" y="85100"/>
                  </a:cubicBezTo>
                  <a:lnTo>
                    <a:pt x="39220" y="75"/>
                  </a:lnTo>
                  <a:lnTo>
                    <a:pt x="19482" y="75"/>
                  </a:lnTo>
                  <a:lnTo>
                    <a:pt x="1263" y="85606"/>
                  </a:lnTo>
                  <a:cubicBezTo>
                    <a:pt x="503" y="88896"/>
                    <a:pt x="250" y="92438"/>
                    <a:pt x="250" y="95981"/>
                  </a:cubicBezTo>
                  <a:cubicBezTo>
                    <a:pt x="250" y="105344"/>
                    <a:pt x="3034" y="115213"/>
                    <a:pt x="22013" y="115213"/>
                  </a:cubicBezTo>
                  <a:cubicBezTo>
                    <a:pt x="36437" y="115213"/>
                    <a:pt x="54909" y="110658"/>
                    <a:pt x="68827" y="100283"/>
                  </a:cubicBezTo>
                  <a:lnTo>
                    <a:pt x="66297" y="112429"/>
                  </a:lnTo>
                  <a:lnTo>
                    <a:pt x="85276" y="112429"/>
                  </a:lnTo>
                  <a:lnTo>
                    <a:pt x="109062" y="75"/>
                  </a:lnTo>
                  <a:close/>
                </a:path>
              </a:pathLst>
            </a:custGeom>
            <a:solidFill>
              <a:srgbClr val="000000"/>
            </a:solidFill>
            <a:ln w="253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</p:grpSp>
      <p:sp>
        <p:nvSpPr>
          <p:cNvPr id="816" name="TextBox 815">
            <a:extLst>
              <a:ext uri="{FF2B5EF4-FFF2-40B4-BE49-F238E27FC236}">
                <a16:creationId xmlns:a16="http://schemas.microsoft.com/office/drawing/2014/main" id="{E1EC0EC4-0341-69AB-1EE4-928ECF5C1011}"/>
              </a:ext>
            </a:extLst>
          </p:cNvPr>
          <p:cNvSpPr txBox="1"/>
          <p:nvPr/>
        </p:nvSpPr>
        <p:spPr>
          <a:xfrm>
            <a:off x="5040630" y="2320290"/>
            <a:ext cx="259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</a:t>
            </a:r>
            <a:r>
              <a:rPr lang="en-BE" dirty="0"/>
              <a:t>ector-value forward pass</a:t>
            </a:r>
          </a:p>
        </p:txBody>
      </p:sp>
      <p:sp>
        <p:nvSpPr>
          <p:cNvPr id="817" name="TextBox 816">
            <a:extLst>
              <a:ext uri="{FF2B5EF4-FFF2-40B4-BE49-F238E27FC236}">
                <a16:creationId xmlns:a16="http://schemas.microsoft.com/office/drawing/2014/main" id="{3B6B45C6-7C89-7545-636D-178754CA3BA4}"/>
              </a:ext>
            </a:extLst>
          </p:cNvPr>
          <p:cNvSpPr txBox="1"/>
          <p:nvPr/>
        </p:nvSpPr>
        <p:spPr>
          <a:xfrm>
            <a:off x="5096521" y="4002853"/>
            <a:ext cx="252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elements of the Jacobian</a:t>
            </a:r>
            <a:endParaRPr lang="en-BE" dirty="0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49E73C1E-A499-F818-6930-47A1B8EF6F18}"/>
              </a:ext>
            </a:extLst>
          </p:cNvPr>
          <p:cNvSpPr txBox="1"/>
          <p:nvPr/>
        </p:nvSpPr>
        <p:spPr>
          <a:xfrm>
            <a:off x="5062833" y="4981575"/>
            <a:ext cx="2662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Jacobian operator (matrix)</a:t>
            </a:r>
            <a:endParaRPr lang="en-BE" dirty="0"/>
          </a:p>
        </p:txBody>
      </p:sp>
      <p:sp>
        <p:nvSpPr>
          <p:cNvPr id="819" name="TextBox 818">
            <a:extLst>
              <a:ext uri="{FF2B5EF4-FFF2-40B4-BE49-F238E27FC236}">
                <a16:creationId xmlns:a16="http://schemas.microsoft.com/office/drawing/2014/main" id="{72925974-9272-7AE2-AF0E-043AE6E15B81}"/>
              </a:ext>
            </a:extLst>
          </p:cNvPr>
          <p:cNvSpPr txBox="1"/>
          <p:nvPr/>
        </p:nvSpPr>
        <p:spPr>
          <a:xfrm>
            <a:off x="4501894" y="5781680"/>
            <a:ext cx="3880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transpose of Jacobian applied to vector</a:t>
            </a:r>
            <a:br>
              <a:rPr lang="en-US" dirty="0"/>
            </a:br>
            <a:r>
              <a:rPr lang="en-US" dirty="0"/>
              <a:t>(</a:t>
            </a:r>
            <a:r>
              <a:rPr lang="en-US" b="1" dirty="0">
                <a:solidFill>
                  <a:srgbClr val="A40C0D"/>
                </a:solidFill>
              </a:rPr>
              <a:t>what we need in the backward pass</a:t>
            </a:r>
            <a:r>
              <a:rPr lang="en-US" dirty="0"/>
              <a:t>)</a:t>
            </a:r>
            <a:endParaRPr lang="en-BE" dirty="0"/>
          </a:p>
        </p:txBody>
      </p:sp>
      <p:sp>
        <p:nvSpPr>
          <p:cNvPr id="820" name="TextBox 819">
            <a:extLst>
              <a:ext uri="{FF2B5EF4-FFF2-40B4-BE49-F238E27FC236}">
                <a16:creationId xmlns:a16="http://schemas.microsoft.com/office/drawing/2014/main" id="{92A6F2B1-997E-57F0-4668-DF6476CD137B}"/>
              </a:ext>
            </a:extLst>
          </p:cNvPr>
          <p:cNvSpPr txBox="1"/>
          <p:nvPr/>
        </p:nvSpPr>
        <p:spPr>
          <a:xfrm>
            <a:off x="868680" y="1383030"/>
            <a:ext cx="250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forward projection layer</a:t>
            </a:r>
            <a:endParaRPr lang="en-BE" b="1" dirty="0"/>
          </a:p>
        </p:txBody>
      </p:sp>
      <p:sp>
        <p:nvSpPr>
          <p:cNvPr id="821" name="TextBox 820">
            <a:extLst>
              <a:ext uri="{FF2B5EF4-FFF2-40B4-BE49-F238E27FC236}">
                <a16:creationId xmlns:a16="http://schemas.microsoft.com/office/drawing/2014/main" id="{B94846AA-0B0C-1B37-BBB5-87E970E7F34D}"/>
              </a:ext>
            </a:extLst>
          </p:cNvPr>
          <p:cNvSpPr txBox="1"/>
          <p:nvPr/>
        </p:nvSpPr>
        <p:spPr>
          <a:xfrm>
            <a:off x="8923806" y="1386554"/>
            <a:ext cx="218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back projection layer</a:t>
            </a:r>
            <a:endParaRPr lang="en-BE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F5EED6-742C-92EE-C84E-816A7B8A5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95FC-6C5F-014C-AC71-E8811E141A3F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6429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6" grpId="0"/>
      <p:bldP spid="817" grpId="0"/>
      <p:bldP spid="818" grpId="0"/>
      <p:bldP spid="819" grpId="0"/>
      <p:bldP spid="8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0A2E5-5DCB-CD89-00B8-DD7DFFAAE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Implementing + testing forward / back projection layers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3D6042F-BECD-1908-E9F3-514E4284E6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694"/>
          <a:stretch/>
        </p:blipFill>
        <p:spPr>
          <a:xfrm>
            <a:off x="146768" y="2258311"/>
            <a:ext cx="7855505" cy="35256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3FFCAD-3245-EB9B-A15F-A71A4E614EC7}"/>
              </a:ext>
            </a:extLst>
          </p:cNvPr>
          <p:cNvSpPr txBox="1"/>
          <p:nvPr/>
        </p:nvSpPr>
        <p:spPr>
          <a:xfrm>
            <a:off x="8387362" y="2853080"/>
            <a:ext cx="3643562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BE" b="1" dirty="0"/>
              <a:t>Learning objectives II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b="1" dirty="0"/>
              <a:t>i</a:t>
            </a:r>
            <a:r>
              <a:rPr lang="en-BE" b="1" dirty="0"/>
              <a:t>mplement </a:t>
            </a:r>
            <a:r>
              <a:rPr lang="en-BE" dirty="0"/>
              <a:t>custom forward and</a:t>
            </a:r>
            <a:br>
              <a:rPr lang="en-BE" dirty="0"/>
            </a:br>
            <a:r>
              <a:rPr lang="en-BE" dirty="0"/>
              <a:t>back projection functions (layers)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dirty="0"/>
              <a:t>I</a:t>
            </a:r>
            <a:r>
              <a:rPr lang="en-BE" dirty="0"/>
              <a:t>mplement </a:t>
            </a:r>
            <a:r>
              <a:rPr lang="en-BE" b="1" dirty="0"/>
              <a:t>backward pass</a:t>
            </a:r>
            <a:r>
              <a:rPr lang="en-BE" dirty="0"/>
              <a:t> to</a:t>
            </a:r>
            <a:br>
              <a:rPr lang="en-BE" dirty="0"/>
            </a:br>
            <a:r>
              <a:rPr lang="en-BE" dirty="0"/>
              <a:t>make them </a:t>
            </a:r>
            <a:r>
              <a:rPr lang="en-BE" b="1" dirty="0"/>
              <a:t>autograd compatible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dirty="0"/>
              <a:t>Learn how to check</a:t>
            </a:r>
            <a:r>
              <a:rPr lang="en-BE" dirty="0"/>
              <a:t> gradient </a:t>
            </a:r>
            <a:br>
              <a:rPr lang="en-BE" dirty="0"/>
            </a:br>
            <a:r>
              <a:rPr lang="en-BE" dirty="0"/>
              <a:t>(backward pass) implementation</a:t>
            </a:r>
            <a:br>
              <a:rPr lang="en-BE" dirty="0"/>
            </a:br>
            <a:r>
              <a:rPr lang="en-BE" dirty="0"/>
              <a:t>using autograd.gradcheck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7022CA-F3A3-12D8-474E-D939EBAEFF7B}"/>
              </a:ext>
            </a:extLst>
          </p:cNvPr>
          <p:cNvSpPr txBox="1"/>
          <p:nvPr/>
        </p:nvSpPr>
        <p:spPr>
          <a:xfrm>
            <a:off x="1422400" y="6254473"/>
            <a:ext cx="8338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hlinkClick r:id="rId3"/>
              </a:rPr>
              <a:t>https://pytorch.org/tutorials/beginner/examples_autograd/two_layer_net_custom_function.html</a:t>
            </a:r>
            <a:br>
              <a:rPr lang="en-GB" sz="1600" dirty="0"/>
            </a:br>
            <a:r>
              <a:rPr lang="en-GB" sz="1600" dirty="0">
                <a:hlinkClick r:id="rId4"/>
              </a:rPr>
              <a:t>https://pytorch.org/docs/stable/notes/extending.html#how-to-use</a:t>
            </a:r>
            <a:endParaRPr lang="en-GB" sz="1600" dirty="0"/>
          </a:p>
          <a:p>
            <a:endParaRPr lang="en-BE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06BB91-1492-54CC-1373-786FD23C6037}"/>
              </a:ext>
            </a:extLst>
          </p:cNvPr>
          <p:cNvSpPr txBox="1"/>
          <p:nvPr/>
        </p:nvSpPr>
        <p:spPr>
          <a:xfrm>
            <a:off x="6386251" y="1405438"/>
            <a:ext cx="5534079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BE" dirty="0">
                <a:solidFill>
                  <a:srgbClr val="A40C0D"/>
                </a:solidFill>
              </a:rPr>
              <a:t>Question: Why do we need </a:t>
            </a:r>
            <a:r>
              <a:rPr lang="en-BE" b="1" dirty="0">
                <a:solidFill>
                  <a:srgbClr val="A40C0D"/>
                </a:solidFill>
              </a:rPr>
              <a:t>gradient</a:t>
            </a:r>
            <a:r>
              <a:rPr lang="en-BE" dirty="0">
                <a:solidFill>
                  <a:srgbClr val="A40C0D"/>
                </a:solidFill>
              </a:rPr>
              <a:t> of EM update block</a:t>
            </a:r>
            <a:br>
              <a:rPr lang="en-BE" dirty="0">
                <a:solidFill>
                  <a:srgbClr val="A40C0D"/>
                </a:solidFill>
              </a:rPr>
            </a:br>
            <a:r>
              <a:rPr lang="en-BE" b="1" dirty="0">
                <a:solidFill>
                  <a:srgbClr val="A40C0D"/>
                </a:solidFill>
              </a:rPr>
              <a:t>w.r.t to x </a:t>
            </a:r>
            <a:r>
              <a:rPr lang="en-BE" dirty="0">
                <a:solidFill>
                  <a:srgbClr val="A40C0D"/>
                </a:solidFill>
              </a:rPr>
              <a:t>if we want to optimize network parameters </a:t>
            </a:r>
            <a:r>
              <a:rPr lang="en-BE" b="1" dirty="0">
                <a:solidFill>
                  <a:srgbClr val="A40C0D"/>
                </a:solidFill>
              </a:rPr>
              <a:t>𝞱</a:t>
            </a:r>
            <a:r>
              <a:rPr lang="en-BE" dirty="0">
                <a:solidFill>
                  <a:srgbClr val="A40C0D"/>
                </a:solidFill>
              </a:rPr>
              <a:t> ?</a:t>
            </a:r>
          </a:p>
        </p:txBody>
      </p:sp>
      <p:pic>
        <p:nvPicPr>
          <p:cNvPr id="7" name="Graphic 6" descr="Badge Question Mark with solid fill">
            <a:extLst>
              <a:ext uri="{FF2B5EF4-FFF2-40B4-BE49-F238E27FC236}">
                <a16:creationId xmlns:a16="http://schemas.microsoft.com/office/drawing/2014/main" id="{BA6E62EA-CD55-1E6E-446F-A16EC332F4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3536" y="1221486"/>
            <a:ext cx="914400" cy="9144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18FEFF4-D0B1-D7E6-3759-CEBFB1964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95FC-6C5F-014C-AC71-E8811E141A3F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276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FD7F5-AB9E-A3C8-89A2-2FAB809A2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Today’s hands-on examples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AEA46A2-C1C0-942C-6659-E9067A527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570" y="1282900"/>
            <a:ext cx="10670858" cy="2356937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C1FAE23-1696-835A-2347-9AA06C6C7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601" y="3660316"/>
            <a:ext cx="7122491" cy="31976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C55D32-8C2B-C69F-ACEE-9D506B6880D9}"/>
              </a:ext>
            </a:extLst>
          </p:cNvPr>
          <p:cNvSpPr/>
          <p:nvPr/>
        </p:nvSpPr>
        <p:spPr>
          <a:xfrm>
            <a:off x="2559601" y="5080001"/>
            <a:ext cx="7122491" cy="812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C5F6DD-3D63-F393-28C2-75CD92D0AA33}"/>
              </a:ext>
            </a:extLst>
          </p:cNvPr>
          <p:cNvSpPr/>
          <p:nvPr/>
        </p:nvSpPr>
        <p:spPr>
          <a:xfrm>
            <a:off x="2559600" y="5913280"/>
            <a:ext cx="7122491" cy="812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FD7E0-C4D2-F613-E006-432FF4BD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95FC-6C5F-014C-AC71-E8811E141A3F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35064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0A2E5-5DCB-CD89-00B8-DD7DFFAAE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Summary + Learnings II</a:t>
            </a:r>
          </a:p>
        </p:txBody>
      </p:sp>
      <p:pic>
        <p:nvPicPr>
          <p:cNvPr id="1026" name="Picture 2" descr="Uncle Sam - Wikipedia">
            <a:extLst>
              <a:ext uri="{FF2B5EF4-FFF2-40B4-BE49-F238E27FC236}">
                <a16:creationId xmlns:a16="http://schemas.microsoft.com/office/drawing/2014/main" id="{1F6AF664-85A1-CDDE-5560-AC607AE09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056" y="3109524"/>
            <a:ext cx="1413505" cy="189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9A0A82B-FCFD-D399-FD33-4D05C882C472}"/>
              </a:ext>
            </a:extLst>
          </p:cNvPr>
          <p:cNvSpPr txBox="1"/>
          <p:nvPr/>
        </p:nvSpPr>
        <p:spPr>
          <a:xfrm>
            <a:off x="9154263" y="3459319"/>
            <a:ext cx="263501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A</a:t>
            </a:r>
            <a:r>
              <a:rPr lang="en-BE" b="1" dirty="0"/>
              <a:t>lways use</a:t>
            </a:r>
            <a:br>
              <a:rPr lang="en-BE" b="1" dirty="0"/>
            </a:br>
            <a:r>
              <a:rPr lang="en-BE" b="1" dirty="0"/>
              <a:t>torch.autograd.gradcheck</a:t>
            </a:r>
            <a:br>
              <a:rPr lang="en-BE" b="1" dirty="0"/>
            </a:br>
            <a:r>
              <a:rPr lang="en-BE" b="1" dirty="0"/>
              <a:t>for new custom layers!</a:t>
            </a:r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2A5F5D5-B69D-A4AD-7BF6-1FE7F4057EF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204" r="21569"/>
          <a:stretch/>
        </p:blipFill>
        <p:spPr>
          <a:xfrm>
            <a:off x="-14514" y="1270726"/>
            <a:ext cx="6096000" cy="1727153"/>
          </a:xfrm>
          <a:prstGeom prst="rect">
            <a:avLst/>
          </a:prstGeom>
        </p:spPr>
      </p:pic>
      <p:pic>
        <p:nvPicPr>
          <p:cNvPr id="9" name="Picture 8" descr="A black screen with colorful text&#10;&#10;Description automatically generated">
            <a:extLst>
              <a:ext uri="{FF2B5EF4-FFF2-40B4-BE49-F238E27FC236}">
                <a16:creationId xmlns:a16="http://schemas.microsoft.com/office/drawing/2014/main" id="{D55CBB14-9102-4C1D-5AF0-E0EF5D0D8C3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6349" r="22987"/>
          <a:stretch/>
        </p:blipFill>
        <p:spPr>
          <a:xfrm>
            <a:off x="465133" y="3061379"/>
            <a:ext cx="5616353" cy="1004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29DA0A-8430-0D4F-6A37-D3C352B0AC9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13953"/>
          <a:stretch/>
        </p:blipFill>
        <p:spPr>
          <a:xfrm>
            <a:off x="-14514" y="4299226"/>
            <a:ext cx="6687879" cy="837961"/>
          </a:xfrm>
          <a:prstGeom prst="rect">
            <a:avLst/>
          </a:prstGeom>
        </p:spPr>
      </p:pic>
      <p:pic>
        <p:nvPicPr>
          <p:cNvPr id="17" name="Picture 16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CE247BFE-D904-594A-958D-CBD5F6D9FA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6851" y="5241376"/>
            <a:ext cx="6362700" cy="952500"/>
          </a:xfrm>
          <a:prstGeom prst="rect">
            <a:avLst/>
          </a:prstGeom>
        </p:spPr>
      </p:pic>
      <p:pic>
        <p:nvPicPr>
          <p:cNvPr id="19" name="Picture 18" descr="A black screen with text&#10;&#10;Description automatically generated">
            <a:extLst>
              <a:ext uri="{FF2B5EF4-FFF2-40B4-BE49-F238E27FC236}">
                <a16:creationId xmlns:a16="http://schemas.microsoft.com/office/drawing/2014/main" id="{EA946C10-DBE2-9A75-ABB7-B61AB099A6A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3075"/>
          <a:stretch/>
        </p:blipFill>
        <p:spPr>
          <a:xfrm>
            <a:off x="7150935" y="5207741"/>
            <a:ext cx="5041065" cy="1041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71B6B7-9237-95A2-C468-DE53FAF85496}"/>
              </a:ext>
            </a:extLst>
          </p:cNvPr>
          <p:cNvSpPr txBox="1"/>
          <p:nvPr/>
        </p:nvSpPr>
        <p:spPr>
          <a:xfrm>
            <a:off x="6884896" y="1479178"/>
            <a:ext cx="49843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</a:t>
            </a:r>
            <a:r>
              <a:rPr lang="en-BE" dirty="0"/>
              <a:t>ytorch layers act on mini-batchs of tensors</a:t>
            </a:r>
            <a:br>
              <a:rPr lang="en-BE" dirty="0"/>
            </a:br>
            <a:r>
              <a:rPr lang="en-BE" dirty="0"/>
              <a:t>with possibly multiple channels</a:t>
            </a:r>
            <a:br>
              <a:rPr lang="en-BE" dirty="0"/>
            </a:br>
            <a:br>
              <a:rPr lang="en-BE" dirty="0"/>
            </a:br>
            <a:r>
              <a:rPr lang="en-BE" dirty="0"/>
              <a:t>3D images -&gt; 5D tensor (batch, channel, n0, n1, n2)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4FF9390-34D6-F10A-6BE9-5DF753C034E9}"/>
              </a:ext>
            </a:extLst>
          </p:cNvPr>
          <p:cNvGrpSpPr/>
          <p:nvPr/>
        </p:nvGrpSpPr>
        <p:grpSpPr>
          <a:xfrm>
            <a:off x="1154430" y="4906574"/>
            <a:ext cx="5342414" cy="1852128"/>
            <a:chOff x="1154430" y="4906574"/>
            <a:chExt cx="5342414" cy="185212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7500439-40EE-B4D0-F971-E2AD7A72F1E2}"/>
                </a:ext>
              </a:extLst>
            </p:cNvPr>
            <p:cNvGrpSpPr/>
            <p:nvPr/>
          </p:nvGrpSpPr>
          <p:grpSpPr>
            <a:xfrm>
              <a:off x="2354580" y="6335664"/>
              <a:ext cx="4142264" cy="423038"/>
              <a:chOff x="2400300" y="6335664"/>
              <a:chExt cx="4142264" cy="423038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970502EF-270C-D135-932C-D9DDF1FBE585}"/>
                  </a:ext>
                </a:extLst>
              </p:cNvPr>
              <p:cNvGrpSpPr/>
              <p:nvPr/>
            </p:nvGrpSpPr>
            <p:grpSpPr>
              <a:xfrm>
                <a:off x="2400300" y="6335664"/>
                <a:ext cx="834390" cy="419466"/>
                <a:chOff x="2354580" y="6404244"/>
                <a:chExt cx="834390" cy="419466"/>
              </a:xfrm>
            </p:grpSpPr>
            <p:grpSp>
              <p:nvGrpSpPr>
                <p:cNvPr id="26" name="Group 25" descr="\documentclass{article}&#10;\usepackage{amsmath}&#10;\usepackage{amssymb}&#10;\usepackage[cm]{sfmath}&#10;\usepackage{bbold}&#10;\pagestyle{empty}&#10;&#10;\DeclareMathOperator{\argmin}{argmin}&#10;&#10;&#10;\begin{document}&#10;&#10;$$&#10;J^T v&#10;$$&#10;&#10;&#10;\end{document}" title="IguanaTex Vector Display">
                  <a:extLst>
                    <a:ext uri="{FF2B5EF4-FFF2-40B4-BE49-F238E27FC236}">
                      <a16:creationId xmlns:a16="http://schemas.microsoft.com/office/drawing/2014/main" id="{03BF0CF2-2FAE-6B51-57F2-673DB2987738}"/>
                    </a:ext>
                  </a:extLst>
                </p:cNvPr>
                <p:cNvGrpSpPr>
                  <a:grpSpLocks noChangeAspect="1"/>
                </p:cNvGrpSpPr>
                <p:nvPr>
                  <p:custDataLst>
                    <p:tags r:id="rId1"/>
                  </p:custDataLst>
                </p:nvPr>
              </p:nvGrpSpPr>
              <p:grpSpPr>
                <a:xfrm>
                  <a:off x="2565400" y="6479540"/>
                  <a:ext cx="429719" cy="231742"/>
                  <a:chOff x="7830941" y="8065120"/>
                  <a:chExt cx="429719" cy="231742"/>
                </a:xfrm>
              </p:grpSpPr>
              <p:sp>
                <p:nvSpPr>
                  <p:cNvPr id="23" name="Freeform 22">
                    <a:extLst>
                      <a:ext uri="{FF2B5EF4-FFF2-40B4-BE49-F238E27FC236}">
                        <a16:creationId xmlns:a16="http://schemas.microsoft.com/office/drawing/2014/main" id="{C73BEE72-DDA2-6D35-F80C-45705A2F9EED}"/>
                      </a:ext>
                    </a:extLst>
                  </p:cNvPr>
                  <p:cNvSpPr/>
                  <p:nvPr>
                    <p:custDataLst>
                      <p:tags r:id="rId2"/>
                    </p:custDataLst>
                  </p:nvPr>
                </p:nvSpPr>
                <p:spPr>
                  <a:xfrm>
                    <a:off x="7830941" y="8115678"/>
                    <a:ext cx="123995" cy="181184"/>
                  </a:xfrm>
                  <a:custGeom>
                    <a:avLst/>
                    <a:gdLst>
                      <a:gd name="connsiteX0" fmla="*/ 124220 w 123995"/>
                      <a:gd name="connsiteY0" fmla="*/ 75 h 181184"/>
                      <a:gd name="connsiteX1" fmla="*/ 102457 w 123995"/>
                      <a:gd name="connsiteY1" fmla="*/ 75 h 181184"/>
                      <a:gd name="connsiteX2" fmla="*/ 73104 w 123995"/>
                      <a:gd name="connsiteY2" fmla="*/ 137734 h 181184"/>
                      <a:gd name="connsiteX3" fmla="*/ 37170 w 123995"/>
                      <a:gd name="connsiteY3" fmla="*/ 165823 h 181184"/>
                      <a:gd name="connsiteX4" fmla="*/ 7816 w 123995"/>
                      <a:gd name="connsiteY4" fmla="*/ 151652 h 181184"/>
                      <a:gd name="connsiteX5" fmla="*/ 225 w 123995"/>
                      <a:gd name="connsiteY5" fmla="*/ 170378 h 181184"/>
                      <a:gd name="connsiteX6" fmla="*/ 41219 w 123995"/>
                      <a:gd name="connsiteY6" fmla="*/ 181259 h 181184"/>
                      <a:gd name="connsiteX7" fmla="*/ 94613 w 123995"/>
                      <a:gd name="connsiteY7" fmla="*/ 139253 h 181184"/>
                      <a:gd name="connsiteX8" fmla="*/ 124220 w 123995"/>
                      <a:gd name="connsiteY8" fmla="*/ 75 h 1811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3995" h="181184">
                        <a:moveTo>
                          <a:pt x="124220" y="75"/>
                        </a:moveTo>
                        <a:lnTo>
                          <a:pt x="102457" y="75"/>
                        </a:lnTo>
                        <a:lnTo>
                          <a:pt x="73104" y="137734"/>
                        </a:lnTo>
                        <a:cubicBezTo>
                          <a:pt x="67536" y="164052"/>
                          <a:pt x="44256" y="165823"/>
                          <a:pt x="37170" y="165823"/>
                        </a:cubicBezTo>
                        <a:cubicBezTo>
                          <a:pt x="32109" y="165823"/>
                          <a:pt x="18191" y="165317"/>
                          <a:pt x="7816" y="151652"/>
                        </a:cubicBezTo>
                        <a:lnTo>
                          <a:pt x="225" y="170378"/>
                        </a:lnTo>
                        <a:cubicBezTo>
                          <a:pt x="6298" y="173668"/>
                          <a:pt x="19710" y="181259"/>
                          <a:pt x="41219" y="181259"/>
                        </a:cubicBezTo>
                        <a:cubicBezTo>
                          <a:pt x="76140" y="181259"/>
                          <a:pt x="91070" y="156460"/>
                          <a:pt x="94613" y="139253"/>
                        </a:cubicBezTo>
                        <a:lnTo>
                          <a:pt x="124220" y="7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532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BE"/>
                  </a:p>
                </p:txBody>
              </p:sp>
              <p:sp>
                <p:nvSpPr>
                  <p:cNvPr id="24" name="Freeform 23">
                    <a:extLst>
                      <a:ext uri="{FF2B5EF4-FFF2-40B4-BE49-F238E27FC236}">
                        <a16:creationId xmlns:a16="http://schemas.microsoft.com/office/drawing/2014/main" id="{2C9DF867-D63A-4121-414F-459FD8F78E60}"/>
                      </a:ext>
                    </a:extLst>
                  </p:cNvPr>
                  <p:cNvSpPr/>
                  <p:nvPr>
                    <p:custDataLst>
                      <p:tags r:id="rId3"/>
                    </p:custDataLst>
                  </p:nvPr>
                </p:nvSpPr>
                <p:spPr>
                  <a:xfrm>
                    <a:off x="7989215" y="8065120"/>
                    <a:ext cx="117618" cy="121692"/>
                  </a:xfrm>
                  <a:custGeom>
                    <a:avLst/>
                    <a:gdLst>
                      <a:gd name="connsiteX0" fmla="*/ 66656 w 117618"/>
                      <a:gd name="connsiteY0" fmla="*/ 12293 h 121692"/>
                      <a:gd name="connsiteX1" fmla="*/ 83307 w 117618"/>
                      <a:gd name="connsiteY1" fmla="*/ 12293 h 121692"/>
                      <a:gd name="connsiteX2" fmla="*/ 89684 w 117618"/>
                      <a:gd name="connsiteY2" fmla="*/ 12470 h 121692"/>
                      <a:gd name="connsiteX3" fmla="*/ 115191 w 117618"/>
                      <a:gd name="connsiteY3" fmla="*/ 12470 h 121692"/>
                      <a:gd name="connsiteX4" fmla="*/ 117848 w 117618"/>
                      <a:gd name="connsiteY4" fmla="*/ 71 h 121692"/>
                      <a:gd name="connsiteX5" fmla="*/ 2887 w 117618"/>
                      <a:gd name="connsiteY5" fmla="*/ 71 h 121692"/>
                      <a:gd name="connsiteX6" fmla="*/ 230 w 117618"/>
                      <a:gd name="connsiteY6" fmla="*/ 12470 h 121692"/>
                      <a:gd name="connsiteX7" fmla="*/ 25915 w 117618"/>
                      <a:gd name="connsiteY7" fmla="*/ 12470 h 121692"/>
                      <a:gd name="connsiteX8" fmla="*/ 32292 w 117618"/>
                      <a:gd name="connsiteY8" fmla="*/ 12293 h 121692"/>
                      <a:gd name="connsiteX9" fmla="*/ 48766 w 117618"/>
                      <a:gd name="connsiteY9" fmla="*/ 12293 h 121692"/>
                      <a:gd name="connsiteX10" fmla="*/ 25561 w 117618"/>
                      <a:gd name="connsiteY10" fmla="*/ 121763 h 121692"/>
                      <a:gd name="connsiteX11" fmla="*/ 43451 w 117618"/>
                      <a:gd name="connsiteY11" fmla="*/ 121763 h 121692"/>
                      <a:gd name="connsiteX12" fmla="*/ 66656 w 117618"/>
                      <a:gd name="connsiteY12" fmla="*/ 12293 h 1216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17618" h="121692">
                        <a:moveTo>
                          <a:pt x="66656" y="12293"/>
                        </a:moveTo>
                        <a:lnTo>
                          <a:pt x="83307" y="12293"/>
                        </a:lnTo>
                        <a:cubicBezTo>
                          <a:pt x="85433" y="12293"/>
                          <a:pt x="87558" y="12470"/>
                          <a:pt x="89684" y="12470"/>
                        </a:cubicBezTo>
                        <a:lnTo>
                          <a:pt x="115191" y="12470"/>
                        </a:lnTo>
                        <a:lnTo>
                          <a:pt x="117848" y="71"/>
                        </a:lnTo>
                        <a:lnTo>
                          <a:pt x="2887" y="71"/>
                        </a:lnTo>
                        <a:lnTo>
                          <a:pt x="230" y="12470"/>
                        </a:lnTo>
                        <a:lnTo>
                          <a:pt x="25915" y="12470"/>
                        </a:lnTo>
                        <a:cubicBezTo>
                          <a:pt x="28041" y="12470"/>
                          <a:pt x="30166" y="12293"/>
                          <a:pt x="32292" y="12293"/>
                        </a:cubicBezTo>
                        <a:lnTo>
                          <a:pt x="48766" y="12293"/>
                        </a:lnTo>
                        <a:lnTo>
                          <a:pt x="25561" y="121763"/>
                        </a:lnTo>
                        <a:lnTo>
                          <a:pt x="43451" y="121763"/>
                        </a:lnTo>
                        <a:lnTo>
                          <a:pt x="66656" y="1229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532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BE"/>
                  </a:p>
                </p:txBody>
              </p:sp>
              <p:sp>
                <p:nvSpPr>
                  <p:cNvPr id="25" name="Freeform 24">
                    <a:extLst>
                      <a:ext uri="{FF2B5EF4-FFF2-40B4-BE49-F238E27FC236}">
                        <a16:creationId xmlns:a16="http://schemas.microsoft.com/office/drawing/2014/main" id="{FAA9BDDA-996D-6B46-1886-4CF2F0FDA39F}"/>
                      </a:ext>
                    </a:extLst>
                  </p:cNvPr>
                  <p:cNvSpPr/>
                  <p:nvPr>
                    <p:custDataLst>
                      <p:tags r:id="rId4"/>
                    </p:custDataLst>
                  </p:nvPr>
                </p:nvSpPr>
                <p:spPr>
                  <a:xfrm>
                    <a:off x="8151342" y="8178941"/>
                    <a:ext cx="109318" cy="112354"/>
                  </a:xfrm>
                  <a:custGeom>
                    <a:avLst/>
                    <a:gdLst>
                      <a:gd name="connsiteX0" fmla="*/ 109555 w 109318"/>
                      <a:gd name="connsiteY0" fmla="*/ 75 h 112354"/>
                      <a:gd name="connsiteX1" fmla="*/ 90829 w 109318"/>
                      <a:gd name="connsiteY1" fmla="*/ 75 h 112354"/>
                      <a:gd name="connsiteX2" fmla="*/ 61222 w 109318"/>
                      <a:gd name="connsiteY2" fmla="*/ 50179 h 112354"/>
                      <a:gd name="connsiteX3" fmla="*/ 34399 w 109318"/>
                      <a:gd name="connsiteY3" fmla="*/ 99271 h 112354"/>
                      <a:gd name="connsiteX4" fmla="*/ 34146 w 109318"/>
                      <a:gd name="connsiteY4" fmla="*/ 99018 h 112354"/>
                      <a:gd name="connsiteX5" fmla="*/ 29085 w 109318"/>
                      <a:gd name="connsiteY5" fmla="*/ 53975 h 112354"/>
                      <a:gd name="connsiteX6" fmla="*/ 19975 w 109318"/>
                      <a:gd name="connsiteY6" fmla="*/ 75 h 112354"/>
                      <a:gd name="connsiteX7" fmla="*/ 237 w 109318"/>
                      <a:gd name="connsiteY7" fmla="*/ 75 h 112354"/>
                      <a:gd name="connsiteX8" fmla="*/ 19975 w 109318"/>
                      <a:gd name="connsiteY8" fmla="*/ 112429 h 112354"/>
                      <a:gd name="connsiteX9" fmla="*/ 42243 w 109318"/>
                      <a:gd name="connsiteY9" fmla="*/ 112429 h 112354"/>
                      <a:gd name="connsiteX10" fmla="*/ 109555 w 109318"/>
                      <a:gd name="connsiteY10" fmla="*/ 75 h 1123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9318" h="112354">
                        <a:moveTo>
                          <a:pt x="109555" y="75"/>
                        </a:moveTo>
                        <a:lnTo>
                          <a:pt x="90829" y="75"/>
                        </a:lnTo>
                        <a:lnTo>
                          <a:pt x="61222" y="50179"/>
                        </a:lnTo>
                        <a:cubicBezTo>
                          <a:pt x="37688" y="90161"/>
                          <a:pt x="35664" y="95981"/>
                          <a:pt x="34399" y="99271"/>
                        </a:cubicBezTo>
                        <a:lnTo>
                          <a:pt x="34146" y="99018"/>
                        </a:lnTo>
                        <a:cubicBezTo>
                          <a:pt x="34146" y="83835"/>
                          <a:pt x="29338" y="54987"/>
                          <a:pt x="29085" y="53975"/>
                        </a:cubicBezTo>
                        <a:lnTo>
                          <a:pt x="19975" y="75"/>
                        </a:lnTo>
                        <a:lnTo>
                          <a:pt x="237" y="75"/>
                        </a:lnTo>
                        <a:lnTo>
                          <a:pt x="19975" y="112429"/>
                        </a:lnTo>
                        <a:lnTo>
                          <a:pt x="42243" y="112429"/>
                        </a:lnTo>
                        <a:lnTo>
                          <a:pt x="109555" y="7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532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BE"/>
                  </a:p>
                </p:txBody>
              </p:sp>
            </p:grp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00B52074-4F84-394F-B158-832407B22EA6}"/>
                    </a:ext>
                  </a:extLst>
                </p:cNvPr>
                <p:cNvSpPr/>
                <p:nvPr/>
              </p:nvSpPr>
              <p:spPr>
                <a:xfrm>
                  <a:off x="2354580" y="6404244"/>
                  <a:ext cx="834390" cy="419466"/>
                </a:xfrm>
                <a:prstGeom prst="rect">
                  <a:avLst/>
                </a:prstGeom>
                <a:noFill/>
                <a:ln w="28575">
                  <a:solidFill>
                    <a:srgbClr val="A40C0D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/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452E158-5D8E-9F70-894B-DAFEC196051B}"/>
                  </a:ext>
                </a:extLst>
              </p:cNvPr>
              <p:cNvSpPr txBox="1"/>
              <p:nvPr/>
            </p:nvSpPr>
            <p:spPr>
              <a:xfrm>
                <a:off x="3486150" y="6389370"/>
                <a:ext cx="3056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/>
                  <a:t>“v” is passed as “grad_output”</a:t>
                </a:r>
              </a:p>
            </p:txBody>
          </p: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9AF1C64-6B47-B331-530D-36F886332D86}"/>
                </a:ext>
              </a:extLst>
            </p:cNvPr>
            <p:cNvCxnSpPr/>
            <p:nvPr/>
          </p:nvCxnSpPr>
          <p:spPr>
            <a:xfrm flipH="1" flipV="1">
              <a:off x="1154430" y="4906574"/>
              <a:ext cx="1131570" cy="1523208"/>
            </a:xfrm>
            <a:prstGeom prst="straightConnector1">
              <a:avLst/>
            </a:prstGeom>
            <a:ln w="57150">
              <a:solidFill>
                <a:srgbClr val="A40C0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4694A-8B6B-98A6-57A4-36911909E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95FC-6C5F-014C-AC71-E8811E141A3F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97698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0A2E5-5DCB-CD89-00B8-DD7DFFAAE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Implementing EM update block / MLEM recon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3FFCAD-3245-EB9B-A15F-A71A4E614EC7}"/>
              </a:ext>
            </a:extLst>
          </p:cNvPr>
          <p:cNvSpPr txBox="1"/>
          <p:nvPr/>
        </p:nvSpPr>
        <p:spPr>
          <a:xfrm>
            <a:off x="8417071" y="3759854"/>
            <a:ext cx="343382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BE" b="1" dirty="0"/>
              <a:t>Learning objectives III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dirty="0"/>
              <a:t>i</a:t>
            </a:r>
            <a:r>
              <a:rPr lang="en-BE" dirty="0"/>
              <a:t>mplement a complete </a:t>
            </a:r>
            <a:br>
              <a:rPr lang="en-BE" dirty="0"/>
            </a:br>
            <a:r>
              <a:rPr lang="en-BE" dirty="0"/>
              <a:t>(Poisson) EM update block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dirty="0"/>
              <a:t>Running a simple MLEM recon </a:t>
            </a:r>
            <a:br>
              <a:rPr lang="en-GB" dirty="0"/>
            </a:br>
            <a:r>
              <a:rPr lang="en-GB" dirty="0"/>
              <a:t>using the EM update blocks</a:t>
            </a:r>
            <a:endParaRPr lang="en-BE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DD666BE-8059-0F5B-D5B4-1510066A61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600"/>
          <a:stretch/>
        </p:blipFill>
        <p:spPr>
          <a:xfrm>
            <a:off x="335879" y="1471383"/>
            <a:ext cx="7483531" cy="453752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F1EAB78-16C7-44F5-0076-6695F19EF5EF}"/>
              </a:ext>
            </a:extLst>
          </p:cNvPr>
          <p:cNvGrpSpPr/>
          <p:nvPr/>
        </p:nvGrpSpPr>
        <p:grpSpPr>
          <a:xfrm>
            <a:off x="9511590" y="2300377"/>
            <a:ext cx="1527777" cy="611111"/>
            <a:chOff x="9250334" y="1603693"/>
            <a:chExt cx="1527777" cy="611111"/>
          </a:xfrm>
        </p:grpSpPr>
        <p:pic>
          <p:nvPicPr>
            <p:cNvPr id="5" name="Picture 4" descr="A diagram of a computer program&#10;&#10;Description automatically generated">
              <a:extLst>
                <a:ext uri="{FF2B5EF4-FFF2-40B4-BE49-F238E27FC236}">
                  <a16:creationId xmlns:a16="http://schemas.microsoft.com/office/drawing/2014/main" id="{93BF5E27-0189-0F6B-C504-E4C7C6CCC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005" t="15312" r="74814" b="64746"/>
            <a:stretch/>
          </p:blipFill>
          <p:spPr>
            <a:xfrm>
              <a:off x="9376228" y="1603693"/>
              <a:ext cx="1277257" cy="594912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E1086D-DFE1-C79D-3922-602CEED4A12B}"/>
                </a:ext>
              </a:extLst>
            </p:cNvPr>
            <p:cNvSpPr/>
            <p:nvPr/>
          </p:nvSpPr>
          <p:spPr>
            <a:xfrm>
              <a:off x="9250334" y="1603693"/>
              <a:ext cx="1527777" cy="611111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0F06A-9115-8658-7930-7C50C09F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95FC-6C5F-014C-AC71-E8811E141A3F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4302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0A2E5-5DCB-CD89-00B8-DD7DFFAAE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Summary + Learnings III</a:t>
            </a:r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9CE1424E-D23B-03FB-6882-8493C53E0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57" y="1204686"/>
            <a:ext cx="6883400" cy="3810000"/>
          </a:xfrm>
          <a:prstGeom prst="rect">
            <a:avLst/>
          </a:prstGeom>
        </p:spPr>
      </p:pic>
      <p:pic>
        <p:nvPicPr>
          <p:cNvPr id="8" name="Picture 7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FA04F24D-69BB-F422-937E-9F5BB9B967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17"/>
          <a:stretch/>
        </p:blipFill>
        <p:spPr>
          <a:xfrm>
            <a:off x="696686" y="5116857"/>
            <a:ext cx="6359071" cy="1473200"/>
          </a:xfrm>
          <a:prstGeom prst="rect">
            <a:avLst/>
          </a:prstGeom>
        </p:spPr>
      </p:pic>
      <p:pic>
        <p:nvPicPr>
          <p:cNvPr id="10" name="Picture 9" descr="A computer code on a black background&#10;&#10;Description automatically generated">
            <a:extLst>
              <a:ext uri="{FF2B5EF4-FFF2-40B4-BE49-F238E27FC236}">
                <a16:creationId xmlns:a16="http://schemas.microsoft.com/office/drawing/2014/main" id="{402E003E-2EF3-F343-9760-91910A777B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21"/>
          <a:stretch/>
        </p:blipFill>
        <p:spPr>
          <a:xfrm>
            <a:off x="5994400" y="2090056"/>
            <a:ext cx="6197600" cy="10196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A639C6-4639-79A5-216D-BB7A115C7C27}"/>
              </a:ext>
            </a:extLst>
          </p:cNvPr>
          <p:cNvSpPr txBox="1"/>
          <p:nvPr/>
        </p:nvSpPr>
        <p:spPr>
          <a:xfrm>
            <a:off x="8208779" y="3849912"/>
            <a:ext cx="28301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b="1" dirty="0"/>
              <a:t>EM Update Module </a:t>
            </a:r>
            <a:br>
              <a:rPr lang="en-BE" b="1" dirty="0"/>
            </a:br>
            <a:r>
              <a:rPr lang="en-BE" b="1" dirty="0"/>
              <a:t>compatible with pytorch’s</a:t>
            </a:r>
            <a:br>
              <a:rPr lang="en-BE" b="1" dirty="0"/>
            </a:br>
            <a:r>
              <a:rPr lang="en-BE" b="1" dirty="0"/>
              <a:t>autograd is implemented </a:t>
            </a:r>
            <a:r>
              <a:rPr lang="en-BE" b="1" dirty="0">
                <a:sym typeface="Wingdings" pitchFamily="2" charset="2"/>
              </a:rPr>
              <a:t></a:t>
            </a:r>
            <a:endParaRPr lang="en-BE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3372699-C774-86C4-DACA-31BAF3C3F989}"/>
              </a:ext>
            </a:extLst>
          </p:cNvPr>
          <p:cNvGrpSpPr/>
          <p:nvPr/>
        </p:nvGrpSpPr>
        <p:grpSpPr>
          <a:xfrm>
            <a:off x="8859989" y="5315672"/>
            <a:ext cx="1527777" cy="611111"/>
            <a:chOff x="9250334" y="1603693"/>
            <a:chExt cx="1527777" cy="611111"/>
          </a:xfrm>
        </p:grpSpPr>
        <p:pic>
          <p:nvPicPr>
            <p:cNvPr id="6" name="Picture 5" descr="A diagram of a computer program&#10;&#10;Description automatically generated">
              <a:extLst>
                <a:ext uri="{FF2B5EF4-FFF2-40B4-BE49-F238E27FC236}">
                  <a16:creationId xmlns:a16="http://schemas.microsoft.com/office/drawing/2014/main" id="{D9532FFA-FBA7-0E6C-52DE-F432B4BD61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005" t="15312" r="74814" b="64746"/>
            <a:stretch/>
          </p:blipFill>
          <p:spPr>
            <a:xfrm>
              <a:off x="9376228" y="1603693"/>
              <a:ext cx="1277257" cy="594912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C1A9ED5-070B-685B-7532-1A2928366BF8}"/>
                </a:ext>
              </a:extLst>
            </p:cNvPr>
            <p:cNvSpPr/>
            <p:nvPr/>
          </p:nvSpPr>
          <p:spPr>
            <a:xfrm>
              <a:off x="9250334" y="1603693"/>
              <a:ext cx="1527777" cy="611111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3577E2-5B3A-0B58-3708-4711AC375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95FC-6C5F-014C-AC71-E8811E141A3F}" type="slidenum">
              <a:rPr lang="en-BE" smtClean="0"/>
              <a:t>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8675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0A2E5-5DCB-CD89-00B8-DD7DFFAAE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Implementing a simple unrolled EM variational network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3FFCAD-3245-EB9B-A15F-A71A4E614EC7}"/>
              </a:ext>
            </a:extLst>
          </p:cNvPr>
          <p:cNvSpPr txBox="1"/>
          <p:nvPr/>
        </p:nvSpPr>
        <p:spPr>
          <a:xfrm>
            <a:off x="7807473" y="4511648"/>
            <a:ext cx="3193759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BE" b="1" dirty="0"/>
              <a:t>Learning objectives IV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dirty="0"/>
              <a:t>i</a:t>
            </a:r>
            <a:r>
              <a:rPr lang="en-BE" dirty="0"/>
              <a:t>mplement a complete </a:t>
            </a:r>
            <a:br>
              <a:rPr lang="en-BE" dirty="0"/>
            </a:br>
            <a:r>
              <a:rPr lang="en-BE" dirty="0"/>
              <a:t>unrolled variational network</a:t>
            </a:r>
            <a:br>
              <a:rPr lang="en-BE" dirty="0"/>
            </a:br>
            <a:r>
              <a:rPr lang="en-BE" dirty="0"/>
              <a:t>fusing EM + NN updates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B584A12-2215-FA2F-BE30-98B1D55C9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65" y="1496786"/>
            <a:ext cx="6350000" cy="48514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94C2A99-774F-A05C-5E56-CB5B7CB8363F}"/>
              </a:ext>
            </a:extLst>
          </p:cNvPr>
          <p:cNvGrpSpPr>
            <a:grpSpLocks noChangeAspect="1"/>
          </p:cNvGrpSpPr>
          <p:nvPr/>
        </p:nvGrpSpPr>
        <p:grpSpPr>
          <a:xfrm>
            <a:off x="7098323" y="1847671"/>
            <a:ext cx="5008268" cy="1775915"/>
            <a:chOff x="1252327" y="1724576"/>
            <a:chExt cx="9851941" cy="3493465"/>
          </a:xfrm>
        </p:grpSpPr>
        <p:pic>
          <p:nvPicPr>
            <p:cNvPr id="6" name="Picture 5" descr="A diagram of a computer program&#10;&#10;Description automatically generated">
              <a:extLst>
                <a:ext uri="{FF2B5EF4-FFF2-40B4-BE49-F238E27FC236}">
                  <a16:creationId xmlns:a16="http://schemas.microsoft.com/office/drawing/2014/main" id="{7F9D4129-9CDF-4897-D600-1F5F17481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2327" y="1724577"/>
              <a:ext cx="9851941" cy="349346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A4FAD01-510A-A459-9135-CBC04B7A30A2}"/>
                </a:ext>
              </a:extLst>
            </p:cNvPr>
            <p:cNvSpPr/>
            <p:nvPr/>
          </p:nvSpPr>
          <p:spPr>
            <a:xfrm>
              <a:off x="5268686" y="1724576"/>
              <a:ext cx="381000" cy="4525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8" name="Graphic 13" descr="\documentclass{article}&#10;\usepackage{amsmath}&#10;\usepackage{amssymb}&#10;%\usepackage[cm]{sfmath}&#10;\usepackage{bbold}&#10;\usepackage{bm}&#10;\pagestyle{empty}&#10;&#10;\DeclareMathOperator{\argmin}{argmin}&#10;&#10;&#10;\begin{document}&#10;&#10;$$&#10;\bm{m}&#10;$$&#10;&#10;&#10;\end{document}" title="IguanaTex Vector Display">
              <a:extLst>
                <a:ext uri="{FF2B5EF4-FFF2-40B4-BE49-F238E27FC236}">
                  <a16:creationId xmlns:a16="http://schemas.microsoft.com/office/drawing/2014/main" id="{AC54A8FB-21BA-03FB-BD54-849886F89A9E}"/>
                </a:ext>
              </a:extLst>
            </p:cNvPr>
            <p:cNvSpPr>
              <a:spLocks noChangeAspect="1"/>
            </p:cNvSpPr>
            <p:nvPr>
              <p:custDataLst>
                <p:tags r:id="rId1"/>
              </p:custDataLst>
            </p:nvPr>
          </p:nvSpPr>
          <p:spPr>
            <a:xfrm>
              <a:off x="5310655" y="1964958"/>
              <a:ext cx="297061" cy="141457"/>
            </a:xfrm>
            <a:custGeom>
              <a:avLst/>
              <a:gdLst>
                <a:gd name="connsiteX0" fmla="*/ 101196 w 244447"/>
                <a:gd name="connsiteY0" fmla="*/ 86618 h 116403"/>
                <a:gd name="connsiteX1" fmla="*/ 96894 w 244447"/>
                <a:gd name="connsiteY1" fmla="*/ 105344 h 116403"/>
                <a:gd name="connsiteX2" fmla="*/ 108787 w 244447"/>
                <a:gd name="connsiteY2" fmla="*/ 116478 h 116403"/>
                <a:gd name="connsiteX3" fmla="*/ 124730 w 244447"/>
                <a:gd name="connsiteY3" fmla="*/ 105597 h 116403"/>
                <a:gd name="connsiteX4" fmla="*/ 140672 w 244447"/>
                <a:gd name="connsiteY4" fmla="*/ 42081 h 116403"/>
                <a:gd name="connsiteX5" fmla="*/ 147251 w 244447"/>
                <a:gd name="connsiteY5" fmla="*/ 29935 h 116403"/>
                <a:gd name="connsiteX6" fmla="*/ 183437 w 244447"/>
                <a:gd name="connsiteY6" fmla="*/ 9185 h 116403"/>
                <a:gd name="connsiteX7" fmla="*/ 196090 w 244447"/>
                <a:gd name="connsiteY7" fmla="*/ 24115 h 116403"/>
                <a:gd name="connsiteX8" fmla="*/ 180148 w 244447"/>
                <a:gd name="connsiteY8" fmla="*/ 80798 h 116403"/>
                <a:gd name="connsiteX9" fmla="*/ 176605 w 244447"/>
                <a:gd name="connsiteY9" fmla="*/ 93704 h 116403"/>
                <a:gd name="connsiteX10" fmla="*/ 205200 w 244447"/>
                <a:gd name="connsiteY10" fmla="*/ 116478 h 116403"/>
                <a:gd name="connsiteX11" fmla="*/ 244676 w 244447"/>
                <a:gd name="connsiteY11" fmla="*/ 77002 h 116403"/>
                <a:gd name="connsiteX12" fmla="*/ 238603 w 244447"/>
                <a:gd name="connsiteY12" fmla="*/ 73460 h 116403"/>
                <a:gd name="connsiteX13" fmla="*/ 232782 w 244447"/>
                <a:gd name="connsiteY13" fmla="*/ 76749 h 116403"/>
                <a:gd name="connsiteX14" fmla="*/ 206718 w 244447"/>
                <a:gd name="connsiteY14" fmla="*/ 107368 h 116403"/>
                <a:gd name="connsiteX15" fmla="*/ 202416 w 244447"/>
                <a:gd name="connsiteY15" fmla="*/ 102054 h 116403"/>
                <a:gd name="connsiteX16" fmla="*/ 207477 w 244447"/>
                <a:gd name="connsiteY16" fmla="*/ 83582 h 116403"/>
                <a:gd name="connsiteX17" fmla="*/ 223166 w 244447"/>
                <a:gd name="connsiteY17" fmla="*/ 29429 h 116403"/>
                <a:gd name="connsiteX18" fmla="*/ 185462 w 244447"/>
                <a:gd name="connsiteY18" fmla="*/ 75 h 116403"/>
                <a:gd name="connsiteX19" fmla="*/ 141431 w 244447"/>
                <a:gd name="connsiteY19" fmla="*/ 21837 h 116403"/>
                <a:gd name="connsiteX20" fmla="*/ 129285 w 244447"/>
                <a:gd name="connsiteY20" fmla="*/ 5389 h 116403"/>
                <a:gd name="connsiteX21" fmla="*/ 104739 w 244447"/>
                <a:gd name="connsiteY21" fmla="*/ 75 h 116403"/>
                <a:gd name="connsiteX22" fmla="*/ 62985 w 244447"/>
                <a:gd name="connsiteY22" fmla="*/ 19307 h 116403"/>
                <a:gd name="connsiteX23" fmla="*/ 31860 w 244447"/>
                <a:gd name="connsiteY23" fmla="*/ 75 h 116403"/>
                <a:gd name="connsiteX24" fmla="*/ 9844 w 244447"/>
                <a:gd name="connsiteY24" fmla="*/ 14499 h 116403"/>
                <a:gd name="connsiteX25" fmla="*/ 228 w 244447"/>
                <a:gd name="connsiteY25" fmla="*/ 39551 h 116403"/>
                <a:gd name="connsiteX26" fmla="*/ 6302 w 244447"/>
                <a:gd name="connsiteY26" fmla="*/ 43093 h 116403"/>
                <a:gd name="connsiteX27" fmla="*/ 11363 w 244447"/>
                <a:gd name="connsiteY27" fmla="*/ 41828 h 116403"/>
                <a:gd name="connsiteX28" fmla="*/ 13387 w 244447"/>
                <a:gd name="connsiteY28" fmla="*/ 34490 h 116403"/>
                <a:gd name="connsiteX29" fmla="*/ 30595 w 244447"/>
                <a:gd name="connsiteY29" fmla="*/ 9185 h 116403"/>
                <a:gd name="connsiteX30" fmla="*/ 36415 w 244447"/>
                <a:gd name="connsiteY30" fmla="*/ 18547 h 116403"/>
                <a:gd name="connsiteX31" fmla="*/ 32872 w 244447"/>
                <a:gd name="connsiteY31" fmla="*/ 37020 h 116403"/>
                <a:gd name="connsiteX32" fmla="*/ 27305 w 244447"/>
                <a:gd name="connsiteY32" fmla="*/ 59795 h 116403"/>
                <a:gd name="connsiteX33" fmla="*/ 18195 w 244447"/>
                <a:gd name="connsiteY33" fmla="*/ 95222 h 116403"/>
                <a:gd name="connsiteX34" fmla="*/ 16171 w 244447"/>
                <a:gd name="connsiteY34" fmla="*/ 105344 h 116403"/>
                <a:gd name="connsiteX35" fmla="*/ 28064 w 244447"/>
                <a:gd name="connsiteY35" fmla="*/ 116478 h 116403"/>
                <a:gd name="connsiteX36" fmla="*/ 46031 w 244447"/>
                <a:gd name="connsiteY36" fmla="*/ 97246 h 116403"/>
                <a:gd name="connsiteX37" fmla="*/ 53116 w 244447"/>
                <a:gd name="connsiteY37" fmla="*/ 68905 h 116403"/>
                <a:gd name="connsiteX38" fmla="*/ 60961 w 244447"/>
                <a:gd name="connsiteY38" fmla="*/ 38792 h 116403"/>
                <a:gd name="connsiteX39" fmla="*/ 76650 w 244447"/>
                <a:gd name="connsiteY39" fmla="*/ 19054 h 116403"/>
                <a:gd name="connsiteX40" fmla="*/ 102714 w 244447"/>
                <a:gd name="connsiteY40" fmla="*/ 9185 h 116403"/>
                <a:gd name="connsiteX41" fmla="*/ 115367 w 244447"/>
                <a:gd name="connsiteY41" fmla="*/ 24115 h 116403"/>
                <a:gd name="connsiteX42" fmla="*/ 112583 w 244447"/>
                <a:gd name="connsiteY42" fmla="*/ 41069 h 116403"/>
                <a:gd name="connsiteX43" fmla="*/ 101196 w 244447"/>
                <a:gd name="connsiteY43" fmla="*/ 86618 h 116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44447" h="116403">
                  <a:moveTo>
                    <a:pt x="101196" y="86618"/>
                  </a:moveTo>
                  <a:cubicBezTo>
                    <a:pt x="99678" y="92944"/>
                    <a:pt x="96894" y="103573"/>
                    <a:pt x="96894" y="105344"/>
                  </a:cubicBezTo>
                  <a:cubicBezTo>
                    <a:pt x="96894" y="110658"/>
                    <a:pt x="100943" y="116478"/>
                    <a:pt x="108787" y="116478"/>
                  </a:cubicBezTo>
                  <a:cubicBezTo>
                    <a:pt x="113089" y="116478"/>
                    <a:pt x="120934" y="114201"/>
                    <a:pt x="124730" y="105597"/>
                  </a:cubicBezTo>
                  <a:cubicBezTo>
                    <a:pt x="126754" y="100283"/>
                    <a:pt x="138141" y="52456"/>
                    <a:pt x="140672" y="42081"/>
                  </a:cubicBezTo>
                  <a:cubicBezTo>
                    <a:pt x="141431" y="38285"/>
                    <a:pt x="141937" y="37020"/>
                    <a:pt x="147251" y="29935"/>
                  </a:cubicBezTo>
                  <a:cubicBezTo>
                    <a:pt x="153830" y="21331"/>
                    <a:pt x="165724" y="9185"/>
                    <a:pt x="183437" y="9185"/>
                  </a:cubicBezTo>
                  <a:cubicBezTo>
                    <a:pt x="190017" y="9185"/>
                    <a:pt x="196090" y="11715"/>
                    <a:pt x="196090" y="24115"/>
                  </a:cubicBezTo>
                  <a:cubicBezTo>
                    <a:pt x="196090" y="38538"/>
                    <a:pt x="184956" y="68145"/>
                    <a:pt x="180148" y="80798"/>
                  </a:cubicBezTo>
                  <a:cubicBezTo>
                    <a:pt x="177364" y="87630"/>
                    <a:pt x="176605" y="89402"/>
                    <a:pt x="176605" y="93704"/>
                  </a:cubicBezTo>
                  <a:cubicBezTo>
                    <a:pt x="176605" y="108381"/>
                    <a:pt x="191282" y="116478"/>
                    <a:pt x="205200" y="116478"/>
                  </a:cubicBezTo>
                  <a:cubicBezTo>
                    <a:pt x="232023" y="116478"/>
                    <a:pt x="244676" y="82063"/>
                    <a:pt x="244676" y="77002"/>
                  </a:cubicBezTo>
                  <a:cubicBezTo>
                    <a:pt x="244676" y="73460"/>
                    <a:pt x="240880" y="73460"/>
                    <a:pt x="238603" y="73460"/>
                  </a:cubicBezTo>
                  <a:cubicBezTo>
                    <a:pt x="235566" y="73460"/>
                    <a:pt x="233795" y="73460"/>
                    <a:pt x="232782" y="76749"/>
                  </a:cubicBezTo>
                  <a:cubicBezTo>
                    <a:pt x="224432" y="104838"/>
                    <a:pt x="210767" y="107368"/>
                    <a:pt x="206718" y="107368"/>
                  </a:cubicBezTo>
                  <a:cubicBezTo>
                    <a:pt x="204947" y="107368"/>
                    <a:pt x="202416" y="107368"/>
                    <a:pt x="202416" y="102054"/>
                  </a:cubicBezTo>
                  <a:cubicBezTo>
                    <a:pt x="202416" y="96234"/>
                    <a:pt x="204947" y="89908"/>
                    <a:pt x="207477" y="83582"/>
                  </a:cubicBezTo>
                  <a:cubicBezTo>
                    <a:pt x="211526" y="73206"/>
                    <a:pt x="223166" y="43599"/>
                    <a:pt x="223166" y="29429"/>
                  </a:cubicBezTo>
                  <a:cubicBezTo>
                    <a:pt x="223166" y="6148"/>
                    <a:pt x="203682" y="75"/>
                    <a:pt x="185462" y="75"/>
                  </a:cubicBezTo>
                  <a:cubicBezTo>
                    <a:pt x="179642" y="75"/>
                    <a:pt x="160410" y="75"/>
                    <a:pt x="141431" y="21837"/>
                  </a:cubicBezTo>
                  <a:cubicBezTo>
                    <a:pt x="140672" y="18547"/>
                    <a:pt x="138900" y="10703"/>
                    <a:pt x="129285" y="5389"/>
                  </a:cubicBezTo>
                  <a:cubicBezTo>
                    <a:pt x="120175" y="75"/>
                    <a:pt x="107522" y="75"/>
                    <a:pt x="104739" y="75"/>
                  </a:cubicBezTo>
                  <a:cubicBezTo>
                    <a:pt x="99424" y="75"/>
                    <a:pt x="80952" y="75"/>
                    <a:pt x="62985" y="19307"/>
                  </a:cubicBezTo>
                  <a:cubicBezTo>
                    <a:pt x="59442" y="6654"/>
                    <a:pt x="45525" y="75"/>
                    <a:pt x="31860" y="75"/>
                  </a:cubicBezTo>
                  <a:cubicBezTo>
                    <a:pt x="22497" y="75"/>
                    <a:pt x="15412" y="5389"/>
                    <a:pt x="9844" y="14499"/>
                  </a:cubicBezTo>
                  <a:cubicBezTo>
                    <a:pt x="3518" y="24621"/>
                    <a:pt x="228" y="38285"/>
                    <a:pt x="228" y="39551"/>
                  </a:cubicBezTo>
                  <a:cubicBezTo>
                    <a:pt x="228" y="43093"/>
                    <a:pt x="4024" y="43093"/>
                    <a:pt x="6302" y="43093"/>
                  </a:cubicBezTo>
                  <a:cubicBezTo>
                    <a:pt x="9085" y="43093"/>
                    <a:pt x="10097" y="43093"/>
                    <a:pt x="11363" y="41828"/>
                  </a:cubicBezTo>
                  <a:cubicBezTo>
                    <a:pt x="11869" y="41322"/>
                    <a:pt x="11869" y="40816"/>
                    <a:pt x="13387" y="34490"/>
                  </a:cubicBezTo>
                  <a:cubicBezTo>
                    <a:pt x="18448" y="14752"/>
                    <a:pt x="24015" y="9185"/>
                    <a:pt x="30595" y="9185"/>
                  </a:cubicBezTo>
                  <a:cubicBezTo>
                    <a:pt x="34390" y="9185"/>
                    <a:pt x="36415" y="11715"/>
                    <a:pt x="36415" y="18547"/>
                  </a:cubicBezTo>
                  <a:cubicBezTo>
                    <a:pt x="36415" y="22849"/>
                    <a:pt x="35403" y="26898"/>
                    <a:pt x="32872" y="37020"/>
                  </a:cubicBezTo>
                  <a:cubicBezTo>
                    <a:pt x="31101" y="44106"/>
                    <a:pt x="28570" y="54228"/>
                    <a:pt x="27305" y="59795"/>
                  </a:cubicBezTo>
                  <a:lnTo>
                    <a:pt x="18195" y="95222"/>
                  </a:lnTo>
                  <a:cubicBezTo>
                    <a:pt x="17436" y="98765"/>
                    <a:pt x="16171" y="103573"/>
                    <a:pt x="16171" y="105344"/>
                  </a:cubicBezTo>
                  <a:cubicBezTo>
                    <a:pt x="16171" y="110658"/>
                    <a:pt x="20220" y="116478"/>
                    <a:pt x="28064" y="116478"/>
                  </a:cubicBezTo>
                  <a:cubicBezTo>
                    <a:pt x="41223" y="116478"/>
                    <a:pt x="44259" y="104838"/>
                    <a:pt x="46031" y="97246"/>
                  </a:cubicBezTo>
                  <a:cubicBezTo>
                    <a:pt x="48561" y="87883"/>
                    <a:pt x="50586" y="79786"/>
                    <a:pt x="53116" y="68905"/>
                  </a:cubicBezTo>
                  <a:cubicBezTo>
                    <a:pt x="54128" y="65615"/>
                    <a:pt x="60455" y="39551"/>
                    <a:pt x="60961" y="38792"/>
                  </a:cubicBezTo>
                  <a:cubicBezTo>
                    <a:pt x="61214" y="37273"/>
                    <a:pt x="68299" y="25886"/>
                    <a:pt x="76650" y="19054"/>
                  </a:cubicBezTo>
                  <a:cubicBezTo>
                    <a:pt x="83735" y="13486"/>
                    <a:pt x="92086" y="9185"/>
                    <a:pt x="102714" y="9185"/>
                  </a:cubicBezTo>
                  <a:cubicBezTo>
                    <a:pt x="109293" y="9185"/>
                    <a:pt x="115367" y="11715"/>
                    <a:pt x="115367" y="24115"/>
                  </a:cubicBezTo>
                  <a:cubicBezTo>
                    <a:pt x="115367" y="29935"/>
                    <a:pt x="113595" y="37273"/>
                    <a:pt x="112583" y="41069"/>
                  </a:cubicBezTo>
                  <a:lnTo>
                    <a:pt x="101196" y="86618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67065-C5E0-FB71-F293-C441130AF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95FC-6C5F-014C-AC71-E8811E141A3F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63527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07D091F-7086-A2C2-E3AE-96B27AC54526}"/>
              </a:ext>
            </a:extLst>
          </p:cNvPr>
          <p:cNvGrpSpPr>
            <a:grpSpLocks noChangeAspect="1"/>
          </p:cNvGrpSpPr>
          <p:nvPr/>
        </p:nvGrpSpPr>
        <p:grpSpPr>
          <a:xfrm>
            <a:off x="7467060" y="1236443"/>
            <a:ext cx="4199035" cy="1488964"/>
            <a:chOff x="1252327" y="1724576"/>
            <a:chExt cx="9851941" cy="3493465"/>
          </a:xfrm>
        </p:grpSpPr>
        <p:pic>
          <p:nvPicPr>
            <p:cNvPr id="5" name="Picture 4" descr="A diagram of a computer program&#10;&#10;Description automatically generated">
              <a:extLst>
                <a:ext uri="{FF2B5EF4-FFF2-40B4-BE49-F238E27FC236}">
                  <a16:creationId xmlns:a16="http://schemas.microsoft.com/office/drawing/2014/main" id="{E212C78C-EDE2-B99F-9A6E-D9EC0BC0D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2327" y="1724577"/>
              <a:ext cx="9851941" cy="349346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5CAD5E-C4C7-34CC-8D3E-51F1B18219C4}"/>
                </a:ext>
              </a:extLst>
            </p:cNvPr>
            <p:cNvSpPr/>
            <p:nvPr/>
          </p:nvSpPr>
          <p:spPr>
            <a:xfrm>
              <a:off x="5268686" y="1724576"/>
              <a:ext cx="381000" cy="4525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4" name="Graphic 13" descr="\documentclass{article}&#10;\usepackage{amsmath}&#10;\usepackage{amssymb}&#10;%\usepackage[cm]{sfmath}&#10;\usepackage{bbold}&#10;\usepackage{bm}&#10;\pagestyle{empty}&#10;&#10;\DeclareMathOperator{\argmin}{argmin}&#10;&#10;&#10;\begin{document}&#10;&#10;$$&#10;\bm{m}&#10;$$&#10;&#10;&#10;\end{document}" title="IguanaTex Vector Display">
              <a:extLst>
                <a:ext uri="{FF2B5EF4-FFF2-40B4-BE49-F238E27FC236}">
                  <a16:creationId xmlns:a16="http://schemas.microsoft.com/office/drawing/2014/main" id="{0DA6D7BA-AE88-35A0-1683-FC7BD20DD25F}"/>
                </a:ext>
              </a:extLst>
            </p:cNvPr>
            <p:cNvSpPr>
              <a:spLocks noChangeAspect="1"/>
            </p:cNvSpPr>
            <p:nvPr>
              <p:custDataLst>
                <p:tags r:id="rId1"/>
              </p:custDataLst>
            </p:nvPr>
          </p:nvSpPr>
          <p:spPr>
            <a:xfrm>
              <a:off x="5310655" y="1964958"/>
              <a:ext cx="297061" cy="141457"/>
            </a:xfrm>
            <a:custGeom>
              <a:avLst/>
              <a:gdLst>
                <a:gd name="connsiteX0" fmla="*/ 101196 w 244447"/>
                <a:gd name="connsiteY0" fmla="*/ 86618 h 116403"/>
                <a:gd name="connsiteX1" fmla="*/ 96894 w 244447"/>
                <a:gd name="connsiteY1" fmla="*/ 105344 h 116403"/>
                <a:gd name="connsiteX2" fmla="*/ 108787 w 244447"/>
                <a:gd name="connsiteY2" fmla="*/ 116478 h 116403"/>
                <a:gd name="connsiteX3" fmla="*/ 124730 w 244447"/>
                <a:gd name="connsiteY3" fmla="*/ 105597 h 116403"/>
                <a:gd name="connsiteX4" fmla="*/ 140672 w 244447"/>
                <a:gd name="connsiteY4" fmla="*/ 42081 h 116403"/>
                <a:gd name="connsiteX5" fmla="*/ 147251 w 244447"/>
                <a:gd name="connsiteY5" fmla="*/ 29935 h 116403"/>
                <a:gd name="connsiteX6" fmla="*/ 183437 w 244447"/>
                <a:gd name="connsiteY6" fmla="*/ 9185 h 116403"/>
                <a:gd name="connsiteX7" fmla="*/ 196090 w 244447"/>
                <a:gd name="connsiteY7" fmla="*/ 24115 h 116403"/>
                <a:gd name="connsiteX8" fmla="*/ 180148 w 244447"/>
                <a:gd name="connsiteY8" fmla="*/ 80798 h 116403"/>
                <a:gd name="connsiteX9" fmla="*/ 176605 w 244447"/>
                <a:gd name="connsiteY9" fmla="*/ 93704 h 116403"/>
                <a:gd name="connsiteX10" fmla="*/ 205200 w 244447"/>
                <a:gd name="connsiteY10" fmla="*/ 116478 h 116403"/>
                <a:gd name="connsiteX11" fmla="*/ 244676 w 244447"/>
                <a:gd name="connsiteY11" fmla="*/ 77002 h 116403"/>
                <a:gd name="connsiteX12" fmla="*/ 238603 w 244447"/>
                <a:gd name="connsiteY12" fmla="*/ 73460 h 116403"/>
                <a:gd name="connsiteX13" fmla="*/ 232782 w 244447"/>
                <a:gd name="connsiteY13" fmla="*/ 76749 h 116403"/>
                <a:gd name="connsiteX14" fmla="*/ 206718 w 244447"/>
                <a:gd name="connsiteY14" fmla="*/ 107368 h 116403"/>
                <a:gd name="connsiteX15" fmla="*/ 202416 w 244447"/>
                <a:gd name="connsiteY15" fmla="*/ 102054 h 116403"/>
                <a:gd name="connsiteX16" fmla="*/ 207477 w 244447"/>
                <a:gd name="connsiteY16" fmla="*/ 83582 h 116403"/>
                <a:gd name="connsiteX17" fmla="*/ 223166 w 244447"/>
                <a:gd name="connsiteY17" fmla="*/ 29429 h 116403"/>
                <a:gd name="connsiteX18" fmla="*/ 185462 w 244447"/>
                <a:gd name="connsiteY18" fmla="*/ 75 h 116403"/>
                <a:gd name="connsiteX19" fmla="*/ 141431 w 244447"/>
                <a:gd name="connsiteY19" fmla="*/ 21837 h 116403"/>
                <a:gd name="connsiteX20" fmla="*/ 129285 w 244447"/>
                <a:gd name="connsiteY20" fmla="*/ 5389 h 116403"/>
                <a:gd name="connsiteX21" fmla="*/ 104739 w 244447"/>
                <a:gd name="connsiteY21" fmla="*/ 75 h 116403"/>
                <a:gd name="connsiteX22" fmla="*/ 62985 w 244447"/>
                <a:gd name="connsiteY22" fmla="*/ 19307 h 116403"/>
                <a:gd name="connsiteX23" fmla="*/ 31860 w 244447"/>
                <a:gd name="connsiteY23" fmla="*/ 75 h 116403"/>
                <a:gd name="connsiteX24" fmla="*/ 9844 w 244447"/>
                <a:gd name="connsiteY24" fmla="*/ 14499 h 116403"/>
                <a:gd name="connsiteX25" fmla="*/ 228 w 244447"/>
                <a:gd name="connsiteY25" fmla="*/ 39551 h 116403"/>
                <a:gd name="connsiteX26" fmla="*/ 6302 w 244447"/>
                <a:gd name="connsiteY26" fmla="*/ 43093 h 116403"/>
                <a:gd name="connsiteX27" fmla="*/ 11363 w 244447"/>
                <a:gd name="connsiteY27" fmla="*/ 41828 h 116403"/>
                <a:gd name="connsiteX28" fmla="*/ 13387 w 244447"/>
                <a:gd name="connsiteY28" fmla="*/ 34490 h 116403"/>
                <a:gd name="connsiteX29" fmla="*/ 30595 w 244447"/>
                <a:gd name="connsiteY29" fmla="*/ 9185 h 116403"/>
                <a:gd name="connsiteX30" fmla="*/ 36415 w 244447"/>
                <a:gd name="connsiteY30" fmla="*/ 18547 h 116403"/>
                <a:gd name="connsiteX31" fmla="*/ 32872 w 244447"/>
                <a:gd name="connsiteY31" fmla="*/ 37020 h 116403"/>
                <a:gd name="connsiteX32" fmla="*/ 27305 w 244447"/>
                <a:gd name="connsiteY32" fmla="*/ 59795 h 116403"/>
                <a:gd name="connsiteX33" fmla="*/ 18195 w 244447"/>
                <a:gd name="connsiteY33" fmla="*/ 95222 h 116403"/>
                <a:gd name="connsiteX34" fmla="*/ 16171 w 244447"/>
                <a:gd name="connsiteY34" fmla="*/ 105344 h 116403"/>
                <a:gd name="connsiteX35" fmla="*/ 28064 w 244447"/>
                <a:gd name="connsiteY35" fmla="*/ 116478 h 116403"/>
                <a:gd name="connsiteX36" fmla="*/ 46031 w 244447"/>
                <a:gd name="connsiteY36" fmla="*/ 97246 h 116403"/>
                <a:gd name="connsiteX37" fmla="*/ 53116 w 244447"/>
                <a:gd name="connsiteY37" fmla="*/ 68905 h 116403"/>
                <a:gd name="connsiteX38" fmla="*/ 60961 w 244447"/>
                <a:gd name="connsiteY38" fmla="*/ 38792 h 116403"/>
                <a:gd name="connsiteX39" fmla="*/ 76650 w 244447"/>
                <a:gd name="connsiteY39" fmla="*/ 19054 h 116403"/>
                <a:gd name="connsiteX40" fmla="*/ 102714 w 244447"/>
                <a:gd name="connsiteY40" fmla="*/ 9185 h 116403"/>
                <a:gd name="connsiteX41" fmla="*/ 115367 w 244447"/>
                <a:gd name="connsiteY41" fmla="*/ 24115 h 116403"/>
                <a:gd name="connsiteX42" fmla="*/ 112583 w 244447"/>
                <a:gd name="connsiteY42" fmla="*/ 41069 h 116403"/>
                <a:gd name="connsiteX43" fmla="*/ 101196 w 244447"/>
                <a:gd name="connsiteY43" fmla="*/ 86618 h 116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44447" h="116403">
                  <a:moveTo>
                    <a:pt x="101196" y="86618"/>
                  </a:moveTo>
                  <a:cubicBezTo>
                    <a:pt x="99678" y="92944"/>
                    <a:pt x="96894" y="103573"/>
                    <a:pt x="96894" y="105344"/>
                  </a:cubicBezTo>
                  <a:cubicBezTo>
                    <a:pt x="96894" y="110658"/>
                    <a:pt x="100943" y="116478"/>
                    <a:pt x="108787" y="116478"/>
                  </a:cubicBezTo>
                  <a:cubicBezTo>
                    <a:pt x="113089" y="116478"/>
                    <a:pt x="120934" y="114201"/>
                    <a:pt x="124730" y="105597"/>
                  </a:cubicBezTo>
                  <a:cubicBezTo>
                    <a:pt x="126754" y="100283"/>
                    <a:pt x="138141" y="52456"/>
                    <a:pt x="140672" y="42081"/>
                  </a:cubicBezTo>
                  <a:cubicBezTo>
                    <a:pt x="141431" y="38285"/>
                    <a:pt x="141937" y="37020"/>
                    <a:pt x="147251" y="29935"/>
                  </a:cubicBezTo>
                  <a:cubicBezTo>
                    <a:pt x="153830" y="21331"/>
                    <a:pt x="165724" y="9185"/>
                    <a:pt x="183437" y="9185"/>
                  </a:cubicBezTo>
                  <a:cubicBezTo>
                    <a:pt x="190017" y="9185"/>
                    <a:pt x="196090" y="11715"/>
                    <a:pt x="196090" y="24115"/>
                  </a:cubicBezTo>
                  <a:cubicBezTo>
                    <a:pt x="196090" y="38538"/>
                    <a:pt x="184956" y="68145"/>
                    <a:pt x="180148" y="80798"/>
                  </a:cubicBezTo>
                  <a:cubicBezTo>
                    <a:pt x="177364" y="87630"/>
                    <a:pt x="176605" y="89402"/>
                    <a:pt x="176605" y="93704"/>
                  </a:cubicBezTo>
                  <a:cubicBezTo>
                    <a:pt x="176605" y="108381"/>
                    <a:pt x="191282" y="116478"/>
                    <a:pt x="205200" y="116478"/>
                  </a:cubicBezTo>
                  <a:cubicBezTo>
                    <a:pt x="232023" y="116478"/>
                    <a:pt x="244676" y="82063"/>
                    <a:pt x="244676" y="77002"/>
                  </a:cubicBezTo>
                  <a:cubicBezTo>
                    <a:pt x="244676" y="73460"/>
                    <a:pt x="240880" y="73460"/>
                    <a:pt x="238603" y="73460"/>
                  </a:cubicBezTo>
                  <a:cubicBezTo>
                    <a:pt x="235566" y="73460"/>
                    <a:pt x="233795" y="73460"/>
                    <a:pt x="232782" y="76749"/>
                  </a:cubicBezTo>
                  <a:cubicBezTo>
                    <a:pt x="224432" y="104838"/>
                    <a:pt x="210767" y="107368"/>
                    <a:pt x="206718" y="107368"/>
                  </a:cubicBezTo>
                  <a:cubicBezTo>
                    <a:pt x="204947" y="107368"/>
                    <a:pt x="202416" y="107368"/>
                    <a:pt x="202416" y="102054"/>
                  </a:cubicBezTo>
                  <a:cubicBezTo>
                    <a:pt x="202416" y="96234"/>
                    <a:pt x="204947" y="89908"/>
                    <a:pt x="207477" y="83582"/>
                  </a:cubicBezTo>
                  <a:cubicBezTo>
                    <a:pt x="211526" y="73206"/>
                    <a:pt x="223166" y="43599"/>
                    <a:pt x="223166" y="29429"/>
                  </a:cubicBezTo>
                  <a:cubicBezTo>
                    <a:pt x="223166" y="6148"/>
                    <a:pt x="203682" y="75"/>
                    <a:pt x="185462" y="75"/>
                  </a:cubicBezTo>
                  <a:cubicBezTo>
                    <a:pt x="179642" y="75"/>
                    <a:pt x="160410" y="75"/>
                    <a:pt x="141431" y="21837"/>
                  </a:cubicBezTo>
                  <a:cubicBezTo>
                    <a:pt x="140672" y="18547"/>
                    <a:pt x="138900" y="10703"/>
                    <a:pt x="129285" y="5389"/>
                  </a:cubicBezTo>
                  <a:cubicBezTo>
                    <a:pt x="120175" y="75"/>
                    <a:pt x="107522" y="75"/>
                    <a:pt x="104739" y="75"/>
                  </a:cubicBezTo>
                  <a:cubicBezTo>
                    <a:pt x="99424" y="75"/>
                    <a:pt x="80952" y="75"/>
                    <a:pt x="62985" y="19307"/>
                  </a:cubicBezTo>
                  <a:cubicBezTo>
                    <a:pt x="59442" y="6654"/>
                    <a:pt x="45525" y="75"/>
                    <a:pt x="31860" y="75"/>
                  </a:cubicBezTo>
                  <a:cubicBezTo>
                    <a:pt x="22497" y="75"/>
                    <a:pt x="15412" y="5389"/>
                    <a:pt x="9844" y="14499"/>
                  </a:cubicBezTo>
                  <a:cubicBezTo>
                    <a:pt x="3518" y="24621"/>
                    <a:pt x="228" y="38285"/>
                    <a:pt x="228" y="39551"/>
                  </a:cubicBezTo>
                  <a:cubicBezTo>
                    <a:pt x="228" y="43093"/>
                    <a:pt x="4024" y="43093"/>
                    <a:pt x="6302" y="43093"/>
                  </a:cubicBezTo>
                  <a:cubicBezTo>
                    <a:pt x="9085" y="43093"/>
                    <a:pt x="10097" y="43093"/>
                    <a:pt x="11363" y="41828"/>
                  </a:cubicBezTo>
                  <a:cubicBezTo>
                    <a:pt x="11869" y="41322"/>
                    <a:pt x="11869" y="40816"/>
                    <a:pt x="13387" y="34490"/>
                  </a:cubicBezTo>
                  <a:cubicBezTo>
                    <a:pt x="18448" y="14752"/>
                    <a:pt x="24015" y="9185"/>
                    <a:pt x="30595" y="9185"/>
                  </a:cubicBezTo>
                  <a:cubicBezTo>
                    <a:pt x="34390" y="9185"/>
                    <a:pt x="36415" y="11715"/>
                    <a:pt x="36415" y="18547"/>
                  </a:cubicBezTo>
                  <a:cubicBezTo>
                    <a:pt x="36415" y="22849"/>
                    <a:pt x="35403" y="26898"/>
                    <a:pt x="32872" y="37020"/>
                  </a:cubicBezTo>
                  <a:cubicBezTo>
                    <a:pt x="31101" y="44106"/>
                    <a:pt x="28570" y="54228"/>
                    <a:pt x="27305" y="59795"/>
                  </a:cubicBezTo>
                  <a:lnTo>
                    <a:pt x="18195" y="95222"/>
                  </a:lnTo>
                  <a:cubicBezTo>
                    <a:pt x="17436" y="98765"/>
                    <a:pt x="16171" y="103573"/>
                    <a:pt x="16171" y="105344"/>
                  </a:cubicBezTo>
                  <a:cubicBezTo>
                    <a:pt x="16171" y="110658"/>
                    <a:pt x="20220" y="116478"/>
                    <a:pt x="28064" y="116478"/>
                  </a:cubicBezTo>
                  <a:cubicBezTo>
                    <a:pt x="41223" y="116478"/>
                    <a:pt x="44259" y="104838"/>
                    <a:pt x="46031" y="97246"/>
                  </a:cubicBezTo>
                  <a:cubicBezTo>
                    <a:pt x="48561" y="87883"/>
                    <a:pt x="50586" y="79786"/>
                    <a:pt x="53116" y="68905"/>
                  </a:cubicBezTo>
                  <a:cubicBezTo>
                    <a:pt x="54128" y="65615"/>
                    <a:pt x="60455" y="39551"/>
                    <a:pt x="60961" y="38792"/>
                  </a:cubicBezTo>
                  <a:cubicBezTo>
                    <a:pt x="61214" y="37273"/>
                    <a:pt x="68299" y="25886"/>
                    <a:pt x="76650" y="19054"/>
                  </a:cubicBezTo>
                  <a:cubicBezTo>
                    <a:pt x="83735" y="13486"/>
                    <a:pt x="92086" y="9185"/>
                    <a:pt x="102714" y="9185"/>
                  </a:cubicBezTo>
                  <a:cubicBezTo>
                    <a:pt x="109293" y="9185"/>
                    <a:pt x="115367" y="11715"/>
                    <a:pt x="115367" y="24115"/>
                  </a:cubicBezTo>
                  <a:cubicBezTo>
                    <a:pt x="115367" y="29935"/>
                    <a:pt x="113595" y="37273"/>
                    <a:pt x="112583" y="41069"/>
                  </a:cubicBezTo>
                  <a:lnTo>
                    <a:pt x="101196" y="86618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AE0A2E5-5DCB-CD89-00B8-DD7DFFAAE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Summary + Learnings IV</a:t>
            </a:r>
          </a:p>
        </p:txBody>
      </p:sp>
      <p:pic>
        <p:nvPicPr>
          <p:cNvPr id="4" name="Picture 3" descr="A computer code with text on it&#10;&#10;Description automatically generated">
            <a:extLst>
              <a:ext uri="{FF2B5EF4-FFF2-40B4-BE49-F238E27FC236}">
                <a16:creationId xmlns:a16="http://schemas.microsoft.com/office/drawing/2014/main" id="{3EEA6C68-E165-8ACB-170C-FD01CEFFC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60175"/>
            <a:ext cx="5664200" cy="1841500"/>
          </a:xfrm>
          <a:prstGeom prst="rect">
            <a:avLst/>
          </a:prstGeom>
        </p:spPr>
      </p:pic>
      <p:pic>
        <p:nvPicPr>
          <p:cNvPr id="6" name="Picture 5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8EEB053B-7613-A767-85AF-08CC53D67A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515" y="2977875"/>
            <a:ext cx="6241142" cy="39129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907591-FEBE-2A3B-01D7-8D1FE7D9581A}"/>
              </a:ext>
            </a:extLst>
          </p:cNvPr>
          <p:cNvSpPr txBox="1"/>
          <p:nvPr/>
        </p:nvSpPr>
        <p:spPr>
          <a:xfrm>
            <a:off x="7721295" y="2901675"/>
            <a:ext cx="419903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BE" dirty="0"/>
              <a:t>Fusion of EM + neural network</a:t>
            </a:r>
            <a:br>
              <a:rPr lang="en-BE" dirty="0"/>
            </a:br>
            <a:r>
              <a:rPr lang="en-BE" dirty="0"/>
              <a:t>(NN) </a:t>
            </a:r>
            <a:r>
              <a:rPr lang="en-GB" dirty="0"/>
              <a:t>update in forward pass is trivial </a:t>
            </a:r>
            <a:r>
              <a:rPr lang="en-GB" dirty="0">
                <a:sym typeface="Wingdings" pitchFamily="2" charset="2"/>
              </a:rPr>
              <a:t></a:t>
            </a:r>
          </a:p>
          <a:p>
            <a:pPr marL="342900" indent="-342900">
              <a:buAutoNum type="arabicPeriod"/>
            </a:pPr>
            <a:r>
              <a:rPr lang="en-GB" dirty="0"/>
              <a:t>unrolled </a:t>
            </a:r>
            <a:r>
              <a:rPr lang="en-GB" dirty="0" err="1"/>
              <a:t>EMVarNet</a:t>
            </a:r>
            <a:r>
              <a:rPr lang="en-GB" dirty="0"/>
              <a:t> compatible with</a:t>
            </a:r>
            <a:br>
              <a:rPr lang="en-GB" dirty="0"/>
            </a:br>
            <a:r>
              <a:rPr lang="en-GB" dirty="0" err="1"/>
              <a:t>pytorch’s</a:t>
            </a:r>
            <a:r>
              <a:rPr lang="en-GB" dirty="0"/>
              <a:t> </a:t>
            </a:r>
            <a:r>
              <a:rPr lang="en-GB" dirty="0" err="1"/>
              <a:t>autograd</a:t>
            </a:r>
            <a:r>
              <a:rPr lang="en-GB" dirty="0"/>
              <a:t> available </a:t>
            </a:r>
            <a:r>
              <a:rPr lang="en-GB" dirty="0">
                <a:sym typeface="Wingdings" pitchFamily="2" charset="2"/>
              </a:rPr>
              <a:t></a:t>
            </a:r>
          </a:p>
          <a:p>
            <a:pPr marL="342900" indent="-342900">
              <a:buAutoNum type="arabicPeriod"/>
            </a:pPr>
            <a:r>
              <a:rPr lang="en-GB" b="1" dirty="0"/>
              <a:t>m</a:t>
            </a:r>
            <a:r>
              <a:rPr lang="en-BE" b="1" dirty="0"/>
              <a:t>odel ready for training </a:t>
            </a:r>
            <a:r>
              <a:rPr lang="en-BE" dirty="0">
                <a:sym typeface="Wingdings" pitchFamily="2" charset="2"/>
              </a:rPr>
              <a:t></a:t>
            </a:r>
            <a:endParaRPr lang="en-BE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F71BC51-65A7-E79D-6B34-555BE742E2B5}"/>
              </a:ext>
            </a:extLst>
          </p:cNvPr>
          <p:cNvGrpSpPr/>
          <p:nvPr/>
        </p:nvGrpSpPr>
        <p:grpSpPr>
          <a:xfrm>
            <a:off x="7614407" y="4679126"/>
            <a:ext cx="3904342" cy="2165872"/>
            <a:chOff x="7614407" y="4679126"/>
            <a:chExt cx="3904342" cy="2165872"/>
          </a:xfrm>
        </p:grpSpPr>
        <p:pic>
          <p:nvPicPr>
            <p:cNvPr id="10" name="Picture 9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CB8275E4-7AC1-AF51-75DD-746DCEAFFE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40598" b="17568"/>
            <a:stretch/>
          </p:blipFill>
          <p:spPr>
            <a:xfrm>
              <a:off x="7614407" y="4679126"/>
              <a:ext cx="3904342" cy="216587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1FE93D5-B97A-CEFA-EFF2-844F599098C2}"/>
                </a:ext>
              </a:extLst>
            </p:cNvPr>
            <p:cNvSpPr/>
            <p:nvPr/>
          </p:nvSpPr>
          <p:spPr>
            <a:xfrm>
              <a:off x="8216153" y="5916706"/>
              <a:ext cx="1210235" cy="295835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499B2DA-4D6C-54F9-70FE-53885D389D1D}"/>
                </a:ext>
              </a:extLst>
            </p:cNvPr>
            <p:cNvSpPr/>
            <p:nvPr/>
          </p:nvSpPr>
          <p:spPr>
            <a:xfrm>
              <a:off x="8216153" y="6541057"/>
              <a:ext cx="1210235" cy="295835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853B47-A53C-0061-4347-18F20D02C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95FC-6C5F-014C-AC71-E8811E141A3F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13289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A0FD4-642E-9DA5-6732-480AB1C36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Efficient data handling (data loaders)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2155B4-C8F4-8948-5AC8-CD0DB19F2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95FC-6C5F-014C-AC71-E8811E141A3F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29134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72609-D949-B114-272F-8D5A14A9C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Motivation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619B16-2C7B-A584-CC57-F5C3D30395FC}"/>
              </a:ext>
            </a:extLst>
          </p:cNvPr>
          <p:cNvGrpSpPr/>
          <p:nvPr/>
        </p:nvGrpSpPr>
        <p:grpSpPr>
          <a:xfrm>
            <a:off x="456833" y="2020813"/>
            <a:ext cx="4587617" cy="3087283"/>
            <a:chOff x="310076" y="2235312"/>
            <a:chExt cx="4587617" cy="3087283"/>
          </a:xfrm>
        </p:grpSpPr>
        <p:pic>
          <p:nvPicPr>
            <p:cNvPr id="4" name="Picture 3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D67E2288-2657-4D53-4378-ACA0DB3A34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0598"/>
            <a:stretch/>
          </p:blipFill>
          <p:spPr>
            <a:xfrm>
              <a:off x="310076" y="2235312"/>
              <a:ext cx="4587617" cy="308728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C3B8DB1-BD8A-FDC7-EB70-C1A7264FDE93}"/>
                </a:ext>
              </a:extLst>
            </p:cNvPr>
            <p:cNvSpPr/>
            <p:nvPr/>
          </p:nvSpPr>
          <p:spPr>
            <a:xfrm>
              <a:off x="3187129" y="3324576"/>
              <a:ext cx="980660" cy="288236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>
                <a:solidFill>
                  <a:srgbClr val="FF0000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042B87A-2764-AF16-079E-5BA690F8F7F2}"/>
              </a:ext>
            </a:extLst>
          </p:cNvPr>
          <p:cNvSpPr txBox="1"/>
          <p:nvPr/>
        </p:nvSpPr>
        <p:spPr>
          <a:xfrm>
            <a:off x="5588003" y="1442487"/>
            <a:ext cx="637584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input X: 	mini batch</a:t>
            </a:r>
            <a:r>
              <a:rPr lang="en-GB" dirty="0"/>
              <a:t> of emission, correction + </a:t>
            </a:r>
            <a:br>
              <a:rPr lang="en-GB" dirty="0"/>
            </a:br>
            <a:r>
              <a:rPr lang="en-GB" dirty="0"/>
              <a:t>		contamination sinograms, sensitivity images …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label y: 	mini batch </a:t>
            </a:r>
            <a:r>
              <a:rPr lang="en-GB" dirty="0"/>
              <a:t>of “high quality” images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31F719-7F39-ABE7-9BD1-A7373B9CAFED}"/>
              </a:ext>
            </a:extLst>
          </p:cNvPr>
          <p:cNvSpPr txBox="1"/>
          <p:nvPr/>
        </p:nvSpPr>
        <p:spPr>
          <a:xfrm>
            <a:off x="5616224" y="3141462"/>
            <a:ext cx="576651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realistic data sets (sinograms + 3D images) </a:t>
            </a:r>
            <a:r>
              <a:rPr lang="en-GB" b="1" dirty="0"/>
              <a:t>are too big to</a:t>
            </a:r>
            <a:br>
              <a:rPr lang="en-GB" b="1" dirty="0"/>
            </a:br>
            <a:r>
              <a:rPr lang="en-GB" b="1" dirty="0"/>
              <a:t>be kept in memory (several GBs)</a:t>
            </a:r>
            <a:br>
              <a:rPr lang="en-GB" dirty="0"/>
            </a:br>
            <a:r>
              <a:rPr lang="en-GB" dirty="0"/>
              <a:t>-&gt; load data “on-the-fly” from disk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input / output must be also </a:t>
            </a:r>
            <a:r>
              <a:rPr lang="en-GB" b="1" dirty="0"/>
              <a:t>transferred from host to</a:t>
            </a:r>
            <a:br>
              <a:rPr lang="en-GB" b="1" dirty="0"/>
            </a:br>
            <a:r>
              <a:rPr lang="en-GB" b="1" dirty="0"/>
              <a:t>CUDA GPUs</a:t>
            </a:r>
            <a:endParaRPr lang="en-BE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14E4C9-E0EB-6838-9ACE-B4A7D38D44BD}"/>
              </a:ext>
            </a:extLst>
          </p:cNvPr>
          <p:cNvSpPr txBox="1"/>
          <p:nvPr/>
        </p:nvSpPr>
        <p:spPr>
          <a:xfrm>
            <a:off x="5021871" y="5280712"/>
            <a:ext cx="4867195" cy="1200329"/>
          </a:xfrm>
          <a:prstGeom prst="rect">
            <a:avLst/>
          </a:prstGeom>
          <a:noFill/>
          <a:ln w="28575">
            <a:solidFill>
              <a:srgbClr val="538234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538234"/>
                </a:solidFill>
              </a:rPr>
              <a:t>Important</a:t>
            </a:r>
            <a:br>
              <a:rPr lang="en-GB" b="1" dirty="0"/>
            </a:br>
            <a:r>
              <a:rPr lang="en-GB" b="1" dirty="0"/>
              <a:t>avoid that data loading + transfer to GPU </a:t>
            </a:r>
            <a:br>
              <a:rPr lang="en-GB" b="1" dirty="0"/>
            </a:br>
            <a:r>
              <a:rPr lang="en-GB" b="1" dirty="0"/>
              <a:t>becomes the bottle neck </a:t>
            </a:r>
            <a:br>
              <a:rPr lang="en-GB" dirty="0"/>
            </a:br>
            <a:r>
              <a:rPr lang="en-GB" sz="1600" dirty="0"/>
              <a:t>(slower than forward pass +  gradient back propagation</a:t>
            </a:r>
            <a:r>
              <a:rPr lang="en-GB" dirty="0"/>
              <a:t>)</a:t>
            </a:r>
            <a:endParaRPr lang="en-BE" dirty="0"/>
          </a:p>
        </p:txBody>
      </p:sp>
      <p:pic>
        <p:nvPicPr>
          <p:cNvPr id="14" name="Picture 13" descr="A water flowing out of a horseshoe&#10;&#10;Description automatically generated with medium confidence">
            <a:extLst>
              <a:ext uri="{FF2B5EF4-FFF2-40B4-BE49-F238E27FC236}">
                <a16:creationId xmlns:a16="http://schemas.microsoft.com/office/drawing/2014/main" id="{8DE8DBE1-F701-71FD-E731-3AB1717CF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1033" y="4716233"/>
            <a:ext cx="2043388" cy="204722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5E7D67-F04C-4749-671E-5DB221BC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95FC-6C5F-014C-AC71-E8811E141A3F}" type="slidenum">
              <a:rPr lang="en-BE" smtClean="0"/>
              <a:t>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399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72609-D949-B114-272F-8D5A14A9C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Pytorch datasets and dataloaders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88AC31-ACF6-9F15-55CD-4C2E25B2342C}"/>
              </a:ext>
            </a:extLst>
          </p:cNvPr>
          <p:cNvSpPr txBox="1"/>
          <p:nvPr/>
        </p:nvSpPr>
        <p:spPr>
          <a:xfrm>
            <a:off x="3278883" y="1399816"/>
            <a:ext cx="5789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b="1" dirty="0"/>
              <a:t>Aim: Decouple (code of) data loading and network training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2CAA3934-AE19-EF2E-FDEF-22BF0C8AB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99" y="1701992"/>
            <a:ext cx="7772400" cy="187211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805DECB-94D0-99FD-A331-4FFF8B0C32F9}"/>
              </a:ext>
            </a:extLst>
          </p:cNvPr>
          <p:cNvGrpSpPr/>
          <p:nvPr/>
        </p:nvGrpSpPr>
        <p:grpSpPr>
          <a:xfrm>
            <a:off x="1038583" y="3703627"/>
            <a:ext cx="10913577" cy="3158835"/>
            <a:chOff x="1038583" y="3703627"/>
            <a:chExt cx="10913577" cy="3158835"/>
          </a:xfrm>
        </p:grpSpPr>
        <p:pic>
          <p:nvPicPr>
            <p:cNvPr id="13" name="Picture 1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9B23ADDB-1FCA-B6E8-F198-06DC53AFEC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9448"/>
            <a:stretch/>
          </p:blipFill>
          <p:spPr>
            <a:xfrm>
              <a:off x="4179760" y="4483137"/>
              <a:ext cx="7772400" cy="1288074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5F386DB-2127-6E2F-1C56-FE42D7E65709}"/>
                </a:ext>
              </a:extLst>
            </p:cNvPr>
            <p:cNvGrpSpPr/>
            <p:nvPr/>
          </p:nvGrpSpPr>
          <p:grpSpPr>
            <a:xfrm>
              <a:off x="1038583" y="3703627"/>
              <a:ext cx="2671938" cy="3158835"/>
              <a:chOff x="1038583" y="3703627"/>
              <a:chExt cx="2671938" cy="3158835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9734BD99-3D04-D403-49A3-F0FEFF0197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8583" y="3703627"/>
                <a:ext cx="2671938" cy="267193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31944D-2FA0-D1E1-CAAC-428B79259372}"/>
                  </a:ext>
                </a:extLst>
              </p:cNvPr>
              <p:cNvSpPr txBox="1"/>
              <p:nvPr/>
            </p:nvSpPr>
            <p:spPr>
              <a:xfrm>
                <a:off x="1514274" y="6400797"/>
                <a:ext cx="16390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200" dirty="0"/>
                  <a:t>a</a:t>
                </a:r>
                <a:r>
                  <a:rPr lang="en-BE" sz="1200" dirty="0"/>
                  <a:t> dataloader generated</a:t>
                </a:r>
                <a:br>
                  <a:rPr lang="en-BE" sz="1200" dirty="0"/>
                </a:br>
                <a:r>
                  <a:rPr lang="en-BE" sz="1200" dirty="0"/>
                  <a:t>by adobe firefly</a:t>
                </a:r>
              </a:p>
            </p:txBody>
          </p:sp>
        </p:grp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C59993-C5B0-6A97-48E5-4561DFDFF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95FC-6C5F-014C-AC71-E8811E141A3F}" type="slidenum">
              <a:rPr lang="en-BE" smtClean="0"/>
              <a:t>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986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72609-D949-B114-272F-8D5A14A9C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BE" dirty="0"/>
              <a:t>ytorch datasets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56F2D5-811A-E57C-49A5-336F3868D102}"/>
              </a:ext>
            </a:extLst>
          </p:cNvPr>
          <p:cNvSpPr txBox="1"/>
          <p:nvPr/>
        </p:nvSpPr>
        <p:spPr>
          <a:xfrm>
            <a:off x="364015" y="5998087"/>
            <a:ext cx="4319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2"/>
              </a:rPr>
              <a:t>https://pytorch.org/tutorials/beginner/data_loading_tutorial.html</a:t>
            </a:r>
            <a:br>
              <a:rPr lang="en-GB" sz="1200" dirty="0">
                <a:hlinkClick r:id="rId2"/>
              </a:rPr>
            </a:br>
            <a:r>
              <a:rPr lang="en-GB" sz="1200" dirty="0">
                <a:hlinkClick r:id="rId2"/>
              </a:rPr>
              <a:t>https://pytorch.org/tutorials/beginner/basics/data_tutorial.html</a:t>
            </a:r>
            <a:br>
              <a:rPr lang="en-GB" sz="1200" dirty="0"/>
            </a:br>
            <a:r>
              <a:rPr lang="en-GB" sz="1200" dirty="0">
                <a:hlinkClick r:id="rId3"/>
              </a:rPr>
              <a:t>https://pytorch.org/docs/stable/data.html#map-style-datasets</a:t>
            </a:r>
            <a:endParaRPr lang="en-BE" sz="1200" dirty="0"/>
          </a:p>
        </p:txBody>
      </p:sp>
      <p:pic>
        <p:nvPicPr>
          <p:cNvPr id="5" name="Picture 4" descr="A computer code with text&#10;&#10;Description automatically generated">
            <a:extLst>
              <a:ext uri="{FF2B5EF4-FFF2-40B4-BE49-F238E27FC236}">
                <a16:creationId xmlns:a16="http://schemas.microsoft.com/office/drawing/2014/main" id="{761F7A9F-674E-AB60-CCFC-05BD5F4F7C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13"/>
          <a:stretch/>
        </p:blipFill>
        <p:spPr>
          <a:xfrm>
            <a:off x="488677" y="1181100"/>
            <a:ext cx="6045200" cy="2207156"/>
          </a:xfrm>
          <a:prstGeom prst="rect">
            <a:avLst/>
          </a:prstGeom>
        </p:spPr>
      </p:pic>
      <p:pic>
        <p:nvPicPr>
          <p:cNvPr id="7" name="Picture 6" descr="A computer code with text&#10;&#10;Description automatically generated">
            <a:extLst>
              <a:ext uri="{FF2B5EF4-FFF2-40B4-BE49-F238E27FC236}">
                <a16:creationId xmlns:a16="http://schemas.microsoft.com/office/drawing/2014/main" id="{0561FE5D-F63E-B8EF-29D1-E0B827D13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677" y="3390427"/>
            <a:ext cx="6045200" cy="2247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665B6C-955B-8D1C-F0D3-FB8CA8F81AA1}"/>
              </a:ext>
            </a:extLst>
          </p:cNvPr>
          <p:cNvSpPr txBox="1"/>
          <p:nvPr/>
        </p:nvSpPr>
        <p:spPr>
          <a:xfrm>
            <a:off x="7286536" y="1329127"/>
            <a:ext cx="441678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</a:t>
            </a:r>
            <a:r>
              <a:rPr lang="en-BE" b="1" dirty="0"/>
              <a:t>ap-style dataset</a:t>
            </a:r>
            <a:r>
              <a:rPr lang="en-BE" dirty="0"/>
              <a:t> that loads all</a:t>
            </a:r>
            <a:br>
              <a:rPr lang="en-BE" dirty="0"/>
            </a:br>
            <a:r>
              <a:rPr lang="en-BE" dirty="0"/>
              <a:t>tensors we need for one elements in our</a:t>
            </a:r>
            <a:br>
              <a:rPr lang="en-BE" dirty="0"/>
            </a:br>
            <a:r>
              <a:rPr lang="en-BE" dirty="0"/>
              <a:t>complete data set</a:t>
            </a:r>
            <a:br>
              <a:rPr lang="en-BE" dirty="0"/>
            </a:br>
            <a:br>
              <a:rPr lang="en-BE" dirty="0"/>
            </a:br>
            <a:r>
              <a:rPr lang="en-BE" i="1" dirty="0"/>
              <a:t>(here: e.g. emission sinogram, contamination</a:t>
            </a:r>
            <a:br>
              <a:rPr lang="en-BE" i="1" dirty="0"/>
            </a:br>
            <a:r>
              <a:rPr lang="en-BE" i="1" dirty="0"/>
              <a:t>sinogram, sensitivity images, …)</a:t>
            </a:r>
            <a:endParaRPr lang="en-BE" b="1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3E2948-A90E-B70F-7590-FCBA135B0BEB}"/>
              </a:ext>
            </a:extLst>
          </p:cNvPr>
          <p:cNvSpPr txBox="1"/>
          <p:nvPr/>
        </p:nvSpPr>
        <p:spPr>
          <a:xfrm>
            <a:off x="7334006" y="3429501"/>
            <a:ext cx="27283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need to implement </a:t>
            </a:r>
            <a:br>
              <a:rPr lang="en-US" b="1" dirty="0"/>
            </a:br>
            <a:r>
              <a:rPr lang="en-US" dirty="0"/>
              <a:t>__</a:t>
            </a:r>
            <a:r>
              <a:rPr lang="en-US" dirty="0" err="1"/>
              <a:t>len</a:t>
            </a:r>
            <a:r>
              <a:rPr lang="en-US" dirty="0"/>
              <a:t>__(self) and</a:t>
            </a:r>
            <a:br>
              <a:rPr lang="en-US" dirty="0"/>
            </a:br>
            <a:r>
              <a:rPr lang="en-US" dirty="0"/>
              <a:t>__</a:t>
            </a:r>
            <a:r>
              <a:rPr lang="en-US" dirty="0" err="1"/>
              <a:t>getitem</a:t>
            </a:r>
            <a:r>
              <a:rPr lang="en-US" dirty="0"/>
              <a:t>__(self) methods</a:t>
            </a:r>
            <a:endParaRPr lang="en-BE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64B03-86BD-9678-E51F-0796E68B7E0A}"/>
              </a:ext>
            </a:extLst>
          </p:cNvPr>
          <p:cNvSpPr txBox="1"/>
          <p:nvPr/>
        </p:nvSpPr>
        <p:spPr>
          <a:xfrm>
            <a:off x="7334006" y="4863157"/>
            <a:ext cx="3937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__</a:t>
            </a:r>
            <a:r>
              <a:rPr lang="en-US" b="1" dirty="0" err="1"/>
              <a:t>getitem</a:t>
            </a:r>
            <a:r>
              <a:rPr lang="en-US" b="1" dirty="0"/>
              <a:t>__(self, </a:t>
            </a:r>
            <a:r>
              <a:rPr lang="en-US" b="1" dirty="0" err="1"/>
              <a:t>idx</a:t>
            </a:r>
            <a:r>
              <a:rPr lang="en-US" b="1" dirty="0"/>
              <a:t>)</a:t>
            </a:r>
            <a:br>
              <a:rPr lang="en-US" b="1" dirty="0"/>
            </a:br>
            <a:r>
              <a:rPr lang="en-US" dirty="0"/>
              <a:t>can return dictionary or tuple of tensors</a:t>
            </a:r>
            <a:endParaRPr lang="en-BE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9FBC9-19E4-9B0A-CD71-E47078F65CC6}"/>
              </a:ext>
            </a:extLst>
          </p:cNvPr>
          <p:cNvSpPr txBox="1"/>
          <p:nvPr/>
        </p:nvSpPr>
        <p:spPr>
          <a:xfrm>
            <a:off x="7334006" y="5809369"/>
            <a:ext cx="3739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can be combined with transforms for</a:t>
            </a:r>
            <a:br>
              <a:rPr lang="en-US" b="1" dirty="0"/>
            </a:br>
            <a:r>
              <a:rPr lang="en-US" b="1" dirty="0"/>
              <a:t>on-the-fly data augmentations</a:t>
            </a:r>
            <a:endParaRPr lang="en-BE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CB6D6-99B4-3E0F-5967-FD01BABF7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95FC-6C5F-014C-AC71-E8811E141A3F}" type="slidenum">
              <a:rPr lang="en-BE" smtClean="0"/>
              <a:t>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1764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72609-D949-B114-272F-8D5A14A9C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BE" dirty="0"/>
              <a:t>ytorch dataloader</a:t>
            </a:r>
          </a:p>
        </p:txBody>
      </p:sp>
      <p:pic>
        <p:nvPicPr>
          <p:cNvPr id="4" name="Picture 3" descr="A black screen with text&#10;&#10;Description automatically generated">
            <a:extLst>
              <a:ext uri="{FF2B5EF4-FFF2-40B4-BE49-F238E27FC236}">
                <a16:creationId xmlns:a16="http://schemas.microsoft.com/office/drawing/2014/main" id="{F78ADF08-62F1-93B9-C70D-F9BAEC7EB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880" y="1646534"/>
            <a:ext cx="5321924" cy="16435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42933E-49D9-F240-BF35-0C4B8F844AF8}"/>
              </a:ext>
            </a:extLst>
          </p:cNvPr>
          <p:cNvSpPr txBox="1"/>
          <p:nvPr/>
        </p:nvSpPr>
        <p:spPr>
          <a:xfrm>
            <a:off x="7123289" y="2336802"/>
            <a:ext cx="4858189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c</a:t>
            </a:r>
            <a:r>
              <a:rPr lang="en-BE" b="1" dirty="0"/>
              <a:t>ombines a list of items from DataSet</a:t>
            </a:r>
            <a:br>
              <a:rPr lang="en-BE" b="1" dirty="0"/>
            </a:br>
            <a:r>
              <a:rPr lang="en-BE" b="1" dirty="0"/>
              <a:t>into a mini-batch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GB" dirty="0"/>
              <a:t>c</a:t>
            </a:r>
            <a:r>
              <a:rPr lang="en-BE" dirty="0"/>
              <a:t>an use </a:t>
            </a:r>
            <a:r>
              <a:rPr lang="en-BE" b="1" dirty="0"/>
              <a:t>multiple worker threads</a:t>
            </a:r>
            <a:br>
              <a:rPr lang="en-BE" dirty="0"/>
            </a:br>
            <a:r>
              <a:rPr lang="en-BE" dirty="0"/>
              <a:t>(usefule for CPU-based transforms)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pinned memory </a:t>
            </a:r>
            <a:r>
              <a:rPr lang="en-GB" dirty="0"/>
              <a:t>for faster transfer to GPU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GB" b="1" dirty="0" err="1"/>
              <a:t>collate_fn</a:t>
            </a:r>
            <a:r>
              <a:rPr lang="en-GB" b="1" dirty="0"/>
              <a:t> </a:t>
            </a:r>
            <a:r>
              <a:rPr lang="en-GB" dirty="0"/>
              <a:t>arg. allows to use custom function</a:t>
            </a:r>
            <a:br>
              <a:rPr lang="en-GB" dirty="0"/>
            </a:br>
            <a:r>
              <a:rPr lang="en-GB" dirty="0"/>
              <a:t>that defines how items are combined into mini</a:t>
            </a:r>
            <a:br>
              <a:rPr lang="en-GB" dirty="0"/>
            </a:br>
            <a:r>
              <a:rPr lang="en-GB" dirty="0"/>
              <a:t>batches (e.g. along which tensor axis)</a:t>
            </a:r>
            <a:endParaRPr lang="en-BE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3E30DE9-89D8-E1F5-2DA4-707E105D0E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451"/>
          <a:stretch/>
        </p:blipFill>
        <p:spPr>
          <a:xfrm>
            <a:off x="458880" y="3429000"/>
            <a:ext cx="6416051" cy="317639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50F0E9-1BBE-9E32-21E6-389FCFF3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95FC-6C5F-014C-AC71-E8811E141A3F}" type="slidenum">
              <a:rPr lang="en-BE" smtClean="0"/>
              <a:t>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196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8E685-1054-682B-F7B2-D456379FB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Motivation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084253-5EB5-E26A-243E-BFCD98B85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95FC-6C5F-014C-AC71-E8811E141A3F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55359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72609-D949-B114-272F-8D5A14A9C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a custom image and sinogram data loader</a:t>
            </a:r>
            <a:endParaRPr lang="en-BE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8062775-53FF-B8D3-C207-0D06C7A83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65" y="1623471"/>
            <a:ext cx="7772400" cy="43371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B8DEC7-EC42-AB71-B7B7-39C092517618}"/>
              </a:ext>
            </a:extLst>
          </p:cNvPr>
          <p:cNvSpPr txBox="1"/>
          <p:nvPr/>
        </p:nvSpPr>
        <p:spPr>
          <a:xfrm>
            <a:off x="8392066" y="2482810"/>
            <a:ext cx="3631250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BE" b="1" dirty="0"/>
              <a:t>Learning objectives V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dirty="0"/>
              <a:t>I</a:t>
            </a:r>
            <a:r>
              <a:rPr lang="en-BE" dirty="0"/>
              <a:t>mplement a </a:t>
            </a:r>
            <a:r>
              <a:rPr lang="en-BE" b="1" dirty="0"/>
              <a:t>custom pytorch </a:t>
            </a:r>
            <a:br>
              <a:rPr lang="en-BE" b="1" dirty="0"/>
            </a:br>
            <a:r>
              <a:rPr lang="en-BE" b="1" dirty="0"/>
              <a:t>PET data set </a:t>
            </a:r>
            <a:r>
              <a:rPr lang="en-BE" dirty="0"/>
              <a:t>consisting of images</a:t>
            </a:r>
            <a:br>
              <a:rPr lang="en-BE" dirty="0"/>
            </a:br>
            <a:r>
              <a:rPr lang="en-BE" dirty="0"/>
              <a:t>and sinograms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BE" dirty="0"/>
              <a:t>Implement a </a:t>
            </a:r>
            <a:r>
              <a:rPr lang="en-BE" b="1" dirty="0"/>
              <a:t>pytorch DataLoader</a:t>
            </a:r>
            <a:br>
              <a:rPr lang="en-BE" dirty="0"/>
            </a:br>
            <a:r>
              <a:rPr lang="en-BE" dirty="0"/>
              <a:t>that can sample mini batches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BE" dirty="0"/>
              <a:t>(optional) understand custom</a:t>
            </a:r>
            <a:br>
              <a:rPr lang="en-BE" dirty="0"/>
            </a:br>
            <a:r>
              <a:rPr lang="en-BE" dirty="0"/>
              <a:t>mini batch collation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4420E8-ACDB-867C-2F9A-BD3897933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95FC-6C5F-014C-AC71-E8811E141A3F}" type="slidenum">
              <a:rPr lang="en-BE" smtClean="0"/>
              <a:t>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01594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4B37C-5047-DFC8-48AA-ED794127F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(TOF) PET specific considerations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CE5AE6-2E55-9A54-7796-354DE0736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95FC-6C5F-014C-AC71-E8811E141A3F}" type="slidenum">
              <a:rPr lang="en-BE" smtClean="0"/>
              <a:t>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21035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99BC7-39B2-FA68-0895-3F0B367D8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3D (TOF) PET specific considerations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D320FB-926D-EB8C-04B6-475F04C5542B}"/>
              </a:ext>
            </a:extLst>
          </p:cNvPr>
          <p:cNvSpPr txBox="1"/>
          <p:nvPr/>
        </p:nvSpPr>
        <p:spPr>
          <a:xfrm>
            <a:off x="174813" y="1479177"/>
            <a:ext cx="6781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2000" b="1" dirty="0">
                <a:solidFill>
                  <a:srgbClr val="036699"/>
                </a:solidFill>
              </a:rPr>
              <a:t>Challenges for training networks with real-world PET data sets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0B6D72-2308-784F-20F0-EE8904D8F16A}"/>
              </a:ext>
            </a:extLst>
          </p:cNvPr>
          <p:cNvSpPr txBox="1"/>
          <p:nvPr/>
        </p:nvSpPr>
        <p:spPr>
          <a:xfrm>
            <a:off x="107582" y="2074994"/>
            <a:ext cx="7570534" cy="4431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Aft>
                <a:spcPts val="1200"/>
              </a:spcAft>
              <a:buAutoNum type="arabicPeriod"/>
            </a:pPr>
            <a:r>
              <a:rPr lang="en-GB" b="1" dirty="0"/>
              <a:t>s</a:t>
            </a:r>
            <a:r>
              <a:rPr lang="en-BE" b="1" dirty="0"/>
              <a:t>ize of (TOF) sinograms (~20GB) </a:t>
            </a:r>
            <a:br>
              <a:rPr lang="en-BE" b="1" dirty="0"/>
            </a:br>
            <a:r>
              <a:rPr lang="en-BE" dirty="0"/>
              <a:t>-&gt; challenge for “small” GPU memory and data loading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BE" dirty="0"/>
              <a:t>even using GPUs </a:t>
            </a:r>
            <a:r>
              <a:rPr lang="en-BE" b="1" dirty="0"/>
              <a:t>sinogram projections / backprojections are still “slow”</a:t>
            </a:r>
            <a:r>
              <a:rPr lang="en-BE" dirty="0"/>
              <a:t> </a:t>
            </a:r>
            <a:br>
              <a:rPr lang="en-BE" dirty="0"/>
            </a:br>
            <a:r>
              <a:rPr lang="en-BE" dirty="0"/>
              <a:t>compared to convolutional and activation layers</a:t>
            </a:r>
            <a:br>
              <a:rPr lang="en-BE" dirty="0"/>
            </a:br>
            <a:r>
              <a:rPr lang="en-BE" b="1" dirty="0">
                <a:solidFill>
                  <a:srgbClr val="A40C0D"/>
                </a:solidFill>
              </a:rPr>
              <a:t>possible improvements</a:t>
            </a:r>
            <a:br>
              <a:rPr lang="en-BE" dirty="0">
                <a:solidFill>
                  <a:srgbClr val="A40C0D"/>
                </a:solidFill>
              </a:rPr>
            </a:br>
            <a:r>
              <a:rPr lang="en-BE" dirty="0">
                <a:solidFill>
                  <a:srgbClr val="A40C0D"/>
                </a:solidFill>
              </a:rPr>
              <a:t>- EM update in listmode (especially for low count input)</a:t>
            </a:r>
            <a:br>
              <a:rPr lang="en-BE" dirty="0">
                <a:solidFill>
                  <a:srgbClr val="A40C0D"/>
                </a:solidFill>
              </a:rPr>
            </a:br>
            <a:r>
              <a:rPr lang="en-BE" dirty="0">
                <a:solidFill>
                  <a:srgbClr val="A40C0D"/>
                </a:solidFill>
              </a:rPr>
              <a:t>- use of “histo images”</a:t>
            </a:r>
            <a:br>
              <a:rPr lang="en-BE" dirty="0">
                <a:solidFill>
                  <a:srgbClr val="A40C0D"/>
                </a:solidFill>
              </a:rPr>
            </a:br>
            <a:r>
              <a:rPr lang="en-BE" dirty="0">
                <a:solidFill>
                  <a:srgbClr val="A40C0D"/>
                </a:solidFill>
              </a:rPr>
              <a:t>- use of subset updates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GB" b="1" dirty="0"/>
              <a:t>c</a:t>
            </a:r>
            <a:r>
              <a:rPr lang="en-BE" b="1" dirty="0"/>
              <a:t>onvergence of EM updates</a:t>
            </a:r>
            <a:r>
              <a:rPr lang="en-BE" dirty="0"/>
              <a:t> is “slow”</a:t>
            </a:r>
            <a:br>
              <a:rPr lang="en-BE" dirty="0"/>
            </a:br>
            <a:r>
              <a:rPr lang="en-BE" b="1" dirty="0">
                <a:solidFill>
                  <a:srgbClr val="A40C0D"/>
                </a:solidFill>
              </a:rPr>
              <a:t>possible improvements:</a:t>
            </a:r>
            <a:br>
              <a:rPr lang="en-BE" b="1" dirty="0">
                <a:solidFill>
                  <a:srgbClr val="A40C0D"/>
                </a:solidFill>
              </a:rPr>
            </a:br>
            <a:r>
              <a:rPr lang="en-BE" dirty="0">
                <a:solidFill>
                  <a:srgbClr val="A40C0D"/>
                </a:solidFill>
              </a:rPr>
              <a:t>- start from “quick and dirty” OSEM reconstruction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BE" b="1" dirty="0"/>
              <a:t>PET images </a:t>
            </a:r>
            <a:r>
              <a:rPr lang="en-BE" dirty="0"/>
              <a:t>can have very </a:t>
            </a:r>
            <a:r>
              <a:rPr lang="en-BE" b="1" dirty="0"/>
              <a:t>different scales</a:t>
            </a:r>
            <a:r>
              <a:rPr lang="en-BE" dirty="0"/>
              <a:t>, NN usually require scaled inputs</a:t>
            </a:r>
            <a:br>
              <a:rPr lang="en-BE" dirty="0"/>
            </a:br>
            <a:r>
              <a:rPr lang="en-BE" b="1" dirty="0">
                <a:solidFill>
                  <a:srgbClr val="A40C0D"/>
                </a:solidFill>
              </a:rPr>
              <a:t>possible improvements:</a:t>
            </a:r>
            <a:br>
              <a:rPr lang="en-BE" b="1" dirty="0">
                <a:solidFill>
                  <a:srgbClr val="A40C0D"/>
                </a:solidFill>
              </a:rPr>
            </a:br>
            <a:r>
              <a:rPr lang="en-BE" dirty="0">
                <a:solidFill>
                  <a:srgbClr val="A40C0D"/>
                </a:solidFill>
              </a:rPr>
              <a:t>- derive sample-dependent image re-scaling factor from OSEM</a:t>
            </a:r>
            <a:endParaRPr lang="en-BE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F3070A5-6356-5791-712A-CA569465055E}"/>
              </a:ext>
            </a:extLst>
          </p:cNvPr>
          <p:cNvGrpSpPr/>
          <p:nvPr/>
        </p:nvGrpSpPr>
        <p:grpSpPr>
          <a:xfrm>
            <a:off x="7339613" y="1422773"/>
            <a:ext cx="4744805" cy="2112299"/>
            <a:chOff x="7339613" y="1368985"/>
            <a:chExt cx="4744805" cy="2112299"/>
          </a:xfrm>
        </p:grpSpPr>
        <p:pic>
          <p:nvPicPr>
            <p:cNvPr id="7" name="Picture 6" descr="A group of blue and orange dots&#10;&#10;Description automatically generated">
              <a:extLst>
                <a:ext uri="{FF2B5EF4-FFF2-40B4-BE49-F238E27FC236}">
                  <a16:creationId xmlns:a16="http://schemas.microsoft.com/office/drawing/2014/main" id="{C021BA3C-1651-378F-740A-AEC23A202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39613" y="1368985"/>
              <a:ext cx="4744805" cy="180529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7525E19-3FDE-6717-9300-546E12F745BF}"/>
                </a:ext>
              </a:extLst>
            </p:cNvPr>
            <p:cNvSpPr txBox="1"/>
            <p:nvPr/>
          </p:nvSpPr>
          <p:spPr>
            <a:xfrm>
              <a:off x="7476570" y="3173507"/>
              <a:ext cx="44319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E" sz="1400" dirty="0"/>
                <a:t>20cm/400ps scanner TOF sinogram size (357,272,1261,29)</a:t>
              </a:r>
            </a:p>
          </p:txBody>
        </p:sp>
      </p:grpSp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590FF62-E51A-7BBA-156B-A5A7420BD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599" y="3883170"/>
            <a:ext cx="6045972" cy="89406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98A2CC-D2B3-67ED-81E2-D3287F9D4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95FC-6C5F-014C-AC71-E8811E141A3F}" type="slidenum">
              <a:rPr lang="en-BE" smtClean="0"/>
              <a:t>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9175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CC739-4A85-B837-3742-A02ECF723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365" y="2651124"/>
            <a:ext cx="11598965" cy="1761849"/>
          </a:xfrm>
        </p:spPr>
        <p:txBody>
          <a:bodyPr>
            <a:normAutofit/>
          </a:bodyPr>
          <a:lstStyle/>
          <a:p>
            <a:r>
              <a:rPr lang="en-BE" dirty="0"/>
              <a:t>Putting it all together – results / show case</a:t>
            </a:r>
            <a:endParaRPr lang="en-BE" b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67F9A2-71CE-36C3-B1ED-405A8145D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95FC-6C5F-014C-AC71-E8811E141A3F}" type="slidenum">
              <a:rPr lang="en-BE" smtClean="0"/>
              <a:t>33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028569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07EB0-1693-78A3-8E14-25B419E2F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Results of a trained unrolled EMVarNet for low count PET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17290A9-29E6-2016-FA17-923FCD30A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819" y="1296418"/>
            <a:ext cx="8611148" cy="2921801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E86D8FE4-F4C2-2150-8929-50E065404074}"/>
              </a:ext>
            </a:extLst>
          </p:cNvPr>
          <p:cNvGrpSpPr/>
          <p:nvPr/>
        </p:nvGrpSpPr>
        <p:grpSpPr>
          <a:xfrm>
            <a:off x="1316491" y="4684887"/>
            <a:ext cx="9958419" cy="1864727"/>
            <a:chOff x="1181023" y="4628442"/>
            <a:chExt cx="9958419" cy="1864727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09F5DF2-793B-7C72-AD09-593F2F648721}"/>
                </a:ext>
              </a:extLst>
            </p:cNvPr>
            <p:cNvGrpSpPr/>
            <p:nvPr/>
          </p:nvGrpSpPr>
          <p:grpSpPr>
            <a:xfrm>
              <a:off x="1181023" y="5339261"/>
              <a:ext cx="9958419" cy="1153908"/>
              <a:chOff x="571423" y="5215082"/>
              <a:chExt cx="9958419" cy="1153908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37BAD0-4372-104D-E7A2-948D7D7AE75C}"/>
                  </a:ext>
                </a:extLst>
              </p:cNvPr>
              <p:cNvSpPr txBox="1"/>
              <p:nvPr/>
            </p:nvSpPr>
            <p:spPr>
              <a:xfrm>
                <a:off x="571423" y="5562387"/>
                <a:ext cx="763351" cy="646331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b="1" dirty="0">
                    <a:solidFill>
                      <a:schemeClr val="bg1"/>
                    </a:solidFill>
                  </a:rPr>
                  <a:t>OSEM</a:t>
                </a:r>
                <a:br>
                  <a:rPr lang="en-GB" b="1" dirty="0">
                    <a:solidFill>
                      <a:schemeClr val="bg1"/>
                    </a:solidFill>
                  </a:rPr>
                </a:br>
                <a:r>
                  <a:rPr lang="en-BE" b="1" dirty="0">
                    <a:solidFill>
                      <a:schemeClr val="bg1"/>
                    </a:solidFill>
                  </a:rPr>
                  <a:t>input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CF83B86-5E1F-B785-EA5D-01775C653163}"/>
                  </a:ext>
                </a:extLst>
              </p:cNvPr>
              <p:cNvGrpSpPr/>
              <p:nvPr/>
            </p:nvGrpSpPr>
            <p:grpSpPr>
              <a:xfrm>
                <a:off x="1334774" y="5215082"/>
                <a:ext cx="1782859" cy="1153908"/>
                <a:chOff x="1334774" y="5215082"/>
                <a:chExt cx="1782859" cy="1153908"/>
              </a:xfrm>
            </p:grpSpPr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6FED288-7E6D-D6A5-D7A4-5AA9E78975C6}"/>
                    </a:ext>
                  </a:extLst>
                </p:cNvPr>
                <p:cNvSpPr txBox="1"/>
                <p:nvPr/>
              </p:nvSpPr>
              <p:spPr>
                <a:xfrm>
                  <a:off x="1713318" y="5215082"/>
                  <a:ext cx="859402" cy="646331"/>
                </a:xfrm>
                <a:prstGeom prst="rect">
                  <a:avLst/>
                </a:prstGeom>
                <a:solidFill>
                  <a:srgbClr val="81509F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BE" b="1" dirty="0">
                      <a:solidFill>
                        <a:schemeClr val="bg1"/>
                      </a:solidFill>
                    </a:rPr>
                    <a:t>OSEM</a:t>
                  </a:r>
                  <a:br>
                    <a:rPr lang="en-BE" b="1" dirty="0">
                      <a:solidFill>
                        <a:schemeClr val="bg1"/>
                      </a:solidFill>
                    </a:rPr>
                  </a:br>
                  <a:r>
                    <a:rPr lang="en-BE" b="1" dirty="0">
                      <a:solidFill>
                        <a:schemeClr val="bg1"/>
                      </a:solidFill>
                    </a:rPr>
                    <a:t>update</a:t>
                  </a: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1C216B4-7D36-B055-3C72-75200C0109DF}"/>
                    </a:ext>
                  </a:extLst>
                </p:cNvPr>
                <p:cNvSpPr txBox="1"/>
                <p:nvPr/>
              </p:nvSpPr>
              <p:spPr>
                <a:xfrm>
                  <a:off x="1718768" y="5999658"/>
                  <a:ext cx="848502" cy="369332"/>
                </a:xfrm>
                <a:prstGeom prst="rect">
                  <a:avLst/>
                </a:prstGeom>
                <a:solidFill>
                  <a:srgbClr val="C00000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BE" b="1" dirty="0">
                      <a:solidFill>
                        <a:schemeClr val="bg1"/>
                      </a:solidFill>
                    </a:rPr>
                    <a:t>Unet</a:t>
                  </a:r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EBA2CD7-F15B-0D3D-A899-C6BA7DD12B98}"/>
                    </a:ext>
                  </a:extLst>
                </p:cNvPr>
                <p:cNvSpPr txBox="1"/>
                <p:nvPr/>
              </p:nvSpPr>
              <p:spPr>
                <a:xfrm rot="16200000">
                  <a:off x="2356013" y="5607370"/>
                  <a:ext cx="1153908" cy="369332"/>
                </a:xfrm>
                <a:prstGeom prst="rect">
                  <a:avLst/>
                </a:prstGeom>
                <a:solidFill>
                  <a:schemeClr val="accent2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BE" b="1" dirty="0">
                      <a:solidFill>
                        <a:schemeClr val="bg1"/>
                      </a:solidFill>
                    </a:rPr>
                    <a:t>fusion</a:t>
                  </a:r>
                </a:p>
              </p:txBody>
            </p:sp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E5B8F721-DE0B-A532-EF87-0A9B5FCAB931}"/>
                    </a:ext>
                  </a:extLst>
                </p:cNvPr>
                <p:cNvCxnSpPr>
                  <a:stCxn id="8" idx="3"/>
                  <a:endCxn id="5" idx="1"/>
                </p:cNvCxnSpPr>
                <p:nvPr/>
              </p:nvCxnSpPr>
              <p:spPr>
                <a:xfrm flipV="1">
                  <a:off x="1334774" y="5538248"/>
                  <a:ext cx="378544" cy="34730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CB4638E8-6740-5CA7-0FD9-331E806ABBFF}"/>
                    </a:ext>
                  </a:extLst>
                </p:cNvPr>
                <p:cNvCxnSpPr>
                  <a:stCxn id="8" idx="3"/>
                  <a:endCxn id="6" idx="1"/>
                </p:cNvCxnSpPr>
                <p:nvPr/>
              </p:nvCxnSpPr>
              <p:spPr>
                <a:xfrm>
                  <a:off x="1334774" y="5885553"/>
                  <a:ext cx="383994" cy="29877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C88C1435-09AF-298B-F4CD-116A2EF6AD3C}"/>
                    </a:ext>
                  </a:extLst>
                </p:cNvPr>
                <p:cNvCxnSpPr>
                  <a:stCxn id="5" idx="3"/>
                  <a:endCxn id="7" idx="0"/>
                </p:cNvCxnSpPr>
                <p:nvPr/>
              </p:nvCxnSpPr>
              <p:spPr>
                <a:xfrm>
                  <a:off x="2572720" y="5538248"/>
                  <a:ext cx="175581" cy="25378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955BE4F5-51B4-C1E6-AA55-344D153E2DD4}"/>
                    </a:ext>
                  </a:extLst>
                </p:cNvPr>
                <p:cNvCxnSpPr>
                  <a:stCxn id="6" idx="3"/>
                  <a:endCxn id="7" idx="0"/>
                </p:cNvCxnSpPr>
                <p:nvPr/>
              </p:nvCxnSpPr>
              <p:spPr>
                <a:xfrm flipV="1">
                  <a:off x="2567270" y="5792036"/>
                  <a:ext cx="181031" cy="39228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24D5F00-EB89-4D29-0869-DA856F3A2D12}"/>
                  </a:ext>
                </a:extLst>
              </p:cNvPr>
              <p:cNvGrpSpPr/>
              <p:nvPr/>
            </p:nvGrpSpPr>
            <p:grpSpPr>
              <a:xfrm>
                <a:off x="3127606" y="5215082"/>
                <a:ext cx="2009491" cy="1153908"/>
                <a:chOff x="1108142" y="5215082"/>
                <a:chExt cx="2009491" cy="1153908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53BA0F1-A821-FA07-A502-D05605321924}"/>
                    </a:ext>
                  </a:extLst>
                </p:cNvPr>
                <p:cNvSpPr txBox="1"/>
                <p:nvPr/>
              </p:nvSpPr>
              <p:spPr>
                <a:xfrm>
                  <a:off x="1713318" y="5215082"/>
                  <a:ext cx="859402" cy="646331"/>
                </a:xfrm>
                <a:prstGeom prst="rect">
                  <a:avLst/>
                </a:prstGeom>
                <a:solidFill>
                  <a:srgbClr val="81509F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BE" b="1" dirty="0">
                      <a:solidFill>
                        <a:schemeClr val="bg1"/>
                      </a:solidFill>
                    </a:rPr>
                    <a:t>OSEM</a:t>
                  </a:r>
                  <a:br>
                    <a:rPr lang="en-BE" b="1" dirty="0">
                      <a:solidFill>
                        <a:schemeClr val="bg1"/>
                      </a:solidFill>
                    </a:rPr>
                  </a:br>
                  <a:r>
                    <a:rPr lang="en-BE" b="1" dirty="0">
                      <a:solidFill>
                        <a:schemeClr val="bg1"/>
                      </a:solidFill>
                    </a:rPr>
                    <a:t>update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4481C57-DF66-4116-86CB-7F3CEE6676C9}"/>
                    </a:ext>
                  </a:extLst>
                </p:cNvPr>
                <p:cNvSpPr txBox="1"/>
                <p:nvPr/>
              </p:nvSpPr>
              <p:spPr>
                <a:xfrm>
                  <a:off x="1718768" y="5999658"/>
                  <a:ext cx="848502" cy="369332"/>
                </a:xfrm>
                <a:prstGeom prst="rect">
                  <a:avLst/>
                </a:prstGeom>
                <a:solidFill>
                  <a:srgbClr val="C00000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BE" b="1" dirty="0">
                      <a:solidFill>
                        <a:schemeClr val="bg1"/>
                      </a:solidFill>
                    </a:rPr>
                    <a:t>Unet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92EB2B0-3878-CF56-46EE-E88F32D63335}"/>
                    </a:ext>
                  </a:extLst>
                </p:cNvPr>
                <p:cNvSpPr txBox="1"/>
                <p:nvPr/>
              </p:nvSpPr>
              <p:spPr>
                <a:xfrm rot="16200000">
                  <a:off x="2356013" y="5607370"/>
                  <a:ext cx="1153908" cy="369332"/>
                </a:xfrm>
                <a:prstGeom prst="rect">
                  <a:avLst/>
                </a:prstGeom>
                <a:solidFill>
                  <a:schemeClr val="accent2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BE" b="1" dirty="0">
                      <a:solidFill>
                        <a:schemeClr val="bg1"/>
                      </a:solidFill>
                    </a:rPr>
                    <a:t>fusion</a:t>
                  </a:r>
                </a:p>
              </p:txBody>
            </p: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3E5BA1F1-F420-4237-FC69-B4F1B2E90F79}"/>
                    </a:ext>
                  </a:extLst>
                </p:cNvPr>
                <p:cNvCxnSpPr>
                  <a:endCxn id="19" idx="1"/>
                </p:cNvCxnSpPr>
                <p:nvPr/>
              </p:nvCxnSpPr>
              <p:spPr>
                <a:xfrm flipV="1">
                  <a:off x="1108142" y="5538248"/>
                  <a:ext cx="605176" cy="34730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280C127C-E255-D670-FB3C-403484EB5329}"/>
                    </a:ext>
                  </a:extLst>
                </p:cNvPr>
                <p:cNvCxnSpPr>
                  <a:endCxn id="20" idx="1"/>
                </p:cNvCxnSpPr>
                <p:nvPr/>
              </p:nvCxnSpPr>
              <p:spPr>
                <a:xfrm>
                  <a:off x="1108142" y="5885553"/>
                  <a:ext cx="610626" cy="29877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F68CDD34-5411-CE81-E75F-3BA3EFBE06D6}"/>
                    </a:ext>
                  </a:extLst>
                </p:cNvPr>
                <p:cNvCxnSpPr>
                  <a:stCxn id="19" idx="3"/>
                  <a:endCxn id="21" idx="0"/>
                </p:cNvCxnSpPr>
                <p:nvPr/>
              </p:nvCxnSpPr>
              <p:spPr>
                <a:xfrm>
                  <a:off x="2572720" y="5538248"/>
                  <a:ext cx="175581" cy="25378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2D7B92E0-B8FF-3A2B-B5AE-1530F5F1B3FB}"/>
                    </a:ext>
                  </a:extLst>
                </p:cNvPr>
                <p:cNvCxnSpPr>
                  <a:stCxn id="20" idx="3"/>
                  <a:endCxn id="21" idx="0"/>
                </p:cNvCxnSpPr>
                <p:nvPr/>
              </p:nvCxnSpPr>
              <p:spPr>
                <a:xfrm flipV="1">
                  <a:off x="2567270" y="5792036"/>
                  <a:ext cx="181031" cy="39228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07A94791-6B94-9E46-D73C-161B9D2D0891}"/>
                  </a:ext>
                </a:extLst>
              </p:cNvPr>
              <p:cNvGrpSpPr/>
              <p:nvPr/>
            </p:nvGrpSpPr>
            <p:grpSpPr>
              <a:xfrm>
                <a:off x="5158359" y="5215082"/>
                <a:ext cx="2009491" cy="1153908"/>
                <a:chOff x="1108142" y="5215082"/>
                <a:chExt cx="2009491" cy="1153908"/>
              </a:xfrm>
            </p:grpSpPr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A634756-DC95-CCEF-4354-33D5883C954C}"/>
                    </a:ext>
                  </a:extLst>
                </p:cNvPr>
                <p:cNvSpPr txBox="1"/>
                <p:nvPr/>
              </p:nvSpPr>
              <p:spPr>
                <a:xfrm>
                  <a:off x="1713318" y="5215082"/>
                  <a:ext cx="859402" cy="646331"/>
                </a:xfrm>
                <a:prstGeom prst="rect">
                  <a:avLst/>
                </a:prstGeom>
                <a:solidFill>
                  <a:srgbClr val="81509F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BE" b="1" dirty="0">
                      <a:solidFill>
                        <a:schemeClr val="bg1"/>
                      </a:solidFill>
                    </a:rPr>
                    <a:t>OSEM</a:t>
                  </a:r>
                  <a:br>
                    <a:rPr lang="en-BE" b="1" dirty="0">
                      <a:solidFill>
                        <a:schemeClr val="bg1"/>
                      </a:solidFill>
                    </a:rPr>
                  </a:br>
                  <a:r>
                    <a:rPr lang="en-BE" b="1" dirty="0">
                      <a:solidFill>
                        <a:schemeClr val="bg1"/>
                      </a:solidFill>
                    </a:rPr>
                    <a:t>update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C01A297-1134-65B6-B0B1-8883BCAB2511}"/>
                    </a:ext>
                  </a:extLst>
                </p:cNvPr>
                <p:cNvSpPr txBox="1"/>
                <p:nvPr/>
              </p:nvSpPr>
              <p:spPr>
                <a:xfrm>
                  <a:off x="1718768" y="5999658"/>
                  <a:ext cx="848502" cy="369332"/>
                </a:xfrm>
                <a:prstGeom prst="rect">
                  <a:avLst/>
                </a:prstGeom>
                <a:solidFill>
                  <a:srgbClr val="C00000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BE" b="1" dirty="0">
                      <a:solidFill>
                        <a:schemeClr val="bg1"/>
                      </a:solidFill>
                    </a:rPr>
                    <a:t>Unet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AC28651-6B5B-5140-646D-186F89569415}"/>
                    </a:ext>
                  </a:extLst>
                </p:cNvPr>
                <p:cNvSpPr txBox="1"/>
                <p:nvPr/>
              </p:nvSpPr>
              <p:spPr>
                <a:xfrm rot="16200000">
                  <a:off x="2356013" y="5607370"/>
                  <a:ext cx="1153908" cy="369332"/>
                </a:xfrm>
                <a:prstGeom prst="rect">
                  <a:avLst/>
                </a:prstGeom>
                <a:solidFill>
                  <a:schemeClr val="accent2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BE" b="1" dirty="0">
                      <a:solidFill>
                        <a:schemeClr val="bg1"/>
                      </a:solidFill>
                    </a:rPr>
                    <a:t>fusion</a:t>
                  </a:r>
                </a:p>
              </p:txBody>
            </p: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A9692533-BBA1-6307-AE33-5B1FAB5C2E91}"/>
                    </a:ext>
                  </a:extLst>
                </p:cNvPr>
                <p:cNvCxnSpPr>
                  <a:endCxn id="28" idx="1"/>
                </p:cNvCxnSpPr>
                <p:nvPr/>
              </p:nvCxnSpPr>
              <p:spPr>
                <a:xfrm flipV="1">
                  <a:off x="1108142" y="5538248"/>
                  <a:ext cx="605176" cy="34730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828BB264-321A-8D73-36AD-A748EC0873C4}"/>
                    </a:ext>
                  </a:extLst>
                </p:cNvPr>
                <p:cNvCxnSpPr>
                  <a:endCxn id="29" idx="1"/>
                </p:cNvCxnSpPr>
                <p:nvPr/>
              </p:nvCxnSpPr>
              <p:spPr>
                <a:xfrm>
                  <a:off x="1108142" y="5885553"/>
                  <a:ext cx="610626" cy="29877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E8C57EEB-1C44-365D-4BF1-19720303778C}"/>
                    </a:ext>
                  </a:extLst>
                </p:cNvPr>
                <p:cNvCxnSpPr>
                  <a:stCxn id="28" idx="3"/>
                  <a:endCxn id="30" idx="0"/>
                </p:cNvCxnSpPr>
                <p:nvPr/>
              </p:nvCxnSpPr>
              <p:spPr>
                <a:xfrm>
                  <a:off x="2572720" y="5538248"/>
                  <a:ext cx="175581" cy="25378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571B0B2B-1A97-0F8D-4C31-91AEFADC2750}"/>
                    </a:ext>
                  </a:extLst>
                </p:cNvPr>
                <p:cNvCxnSpPr>
                  <a:stCxn id="29" idx="3"/>
                  <a:endCxn id="30" idx="0"/>
                </p:cNvCxnSpPr>
                <p:nvPr/>
              </p:nvCxnSpPr>
              <p:spPr>
                <a:xfrm flipV="1">
                  <a:off x="2567270" y="5792036"/>
                  <a:ext cx="181031" cy="39228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16E4731C-7D27-941A-E243-A5F48731BD92}"/>
                  </a:ext>
                </a:extLst>
              </p:cNvPr>
              <p:cNvGrpSpPr/>
              <p:nvPr/>
            </p:nvGrpSpPr>
            <p:grpSpPr>
              <a:xfrm>
                <a:off x="7177824" y="5215082"/>
                <a:ext cx="2009491" cy="1153908"/>
                <a:chOff x="1108142" y="5215082"/>
                <a:chExt cx="2009491" cy="1153908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96853BF-F341-8FEF-65C2-9A15835DDF50}"/>
                    </a:ext>
                  </a:extLst>
                </p:cNvPr>
                <p:cNvSpPr txBox="1"/>
                <p:nvPr/>
              </p:nvSpPr>
              <p:spPr>
                <a:xfrm>
                  <a:off x="1713318" y="5215082"/>
                  <a:ext cx="859402" cy="646331"/>
                </a:xfrm>
                <a:prstGeom prst="rect">
                  <a:avLst/>
                </a:prstGeom>
                <a:solidFill>
                  <a:srgbClr val="81509F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BE" b="1" dirty="0">
                      <a:solidFill>
                        <a:schemeClr val="bg1"/>
                      </a:solidFill>
                    </a:rPr>
                    <a:t>OSEM</a:t>
                  </a:r>
                  <a:br>
                    <a:rPr lang="en-BE" b="1" dirty="0">
                      <a:solidFill>
                        <a:schemeClr val="bg1"/>
                      </a:solidFill>
                    </a:rPr>
                  </a:br>
                  <a:r>
                    <a:rPr lang="en-BE" b="1" dirty="0">
                      <a:solidFill>
                        <a:schemeClr val="bg1"/>
                      </a:solidFill>
                    </a:rPr>
                    <a:t>update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F1D46A4-B83B-6878-8DDE-5B5C358682A8}"/>
                    </a:ext>
                  </a:extLst>
                </p:cNvPr>
                <p:cNvSpPr txBox="1"/>
                <p:nvPr/>
              </p:nvSpPr>
              <p:spPr>
                <a:xfrm>
                  <a:off x="1718768" y="5999658"/>
                  <a:ext cx="848502" cy="369332"/>
                </a:xfrm>
                <a:prstGeom prst="rect">
                  <a:avLst/>
                </a:prstGeom>
                <a:solidFill>
                  <a:srgbClr val="C00000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BE" b="1" dirty="0">
                      <a:solidFill>
                        <a:schemeClr val="bg1"/>
                      </a:solidFill>
                    </a:rPr>
                    <a:t>Unet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1A35C813-B2A7-7060-3CD0-620E2B5F7DB8}"/>
                    </a:ext>
                  </a:extLst>
                </p:cNvPr>
                <p:cNvSpPr txBox="1"/>
                <p:nvPr/>
              </p:nvSpPr>
              <p:spPr>
                <a:xfrm rot="16200000">
                  <a:off x="2356013" y="5607370"/>
                  <a:ext cx="1153908" cy="369332"/>
                </a:xfrm>
                <a:prstGeom prst="rect">
                  <a:avLst/>
                </a:prstGeom>
                <a:solidFill>
                  <a:schemeClr val="accent2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BE" b="1" dirty="0">
                      <a:solidFill>
                        <a:schemeClr val="bg1"/>
                      </a:solidFill>
                    </a:rPr>
                    <a:t>fusion</a:t>
                  </a:r>
                </a:p>
              </p:txBody>
            </p: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76041B9E-1219-FD4B-6824-463569BDACD7}"/>
                    </a:ext>
                  </a:extLst>
                </p:cNvPr>
                <p:cNvCxnSpPr>
                  <a:endCxn id="36" idx="1"/>
                </p:cNvCxnSpPr>
                <p:nvPr/>
              </p:nvCxnSpPr>
              <p:spPr>
                <a:xfrm flipV="1">
                  <a:off x="1108142" y="5538248"/>
                  <a:ext cx="605176" cy="34730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9F4FB3FF-D697-9F1C-9DAA-A81A5353DE42}"/>
                    </a:ext>
                  </a:extLst>
                </p:cNvPr>
                <p:cNvCxnSpPr>
                  <a:endCxn id="37" idx="1"/>
                </p:cNvCxnSpPr>
                <p:nvPr/>
              </p:nvCxnSpPr>
              <p:spPr>
                <a:xfrm>
                  <a:off x="1108142" y="5885553"/>
                  <a:ext cx="610626" cy="29877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75156726-5AFC-6717-EA16-AE34FC4E03C6}"/>
                    </a:ext>
                  </a:extLst>
                </p:cNvPr>
                <p:cNvCxnSpPr>
                  <a:stCxn id="36" idx="3"/>
                  <a:endCxn id="38" idx="0"/>
                </p:cNvCxnSpPr>
                <p:nvPr/>
              </p:nvCxnSpPr>
              <p:spPr>
                <a:xfrm>
                  <a:off x="2572720" y="5538248"/>
                  <a:ext cx="175581" cy="25378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FD206022-237B-AB76-B294-85F12F4E3BAC}"/>
                    </a:ext>
                  </a:extLst>
                </p:cNvPr>
                <p:cNvCxnSpPr>
                  <a:stCxn id="37" idx="3"/>
                  <a:endCxn id="38" idx="0"/>
                </p:cNvCxnSpPr>
                <p:nvPr/>
              </p:nvCxnSpPr>
              <p:spPr>
                <a:xfrm flipV="1">
                  <a:off x="2567270" y="5792036"/>
                  <a:ext cx="181031" cy="39228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9420C4E-9417-677D-C2B6-F9AF4E918B2A}"/>
                  </a:ext>
                </a:extLst>
              </p:cNvPr>
              <p:cNvSpPr txBox="1"/>
              <p:nvPr/>
            </p:nvSpPr>
            <p:spPr>
              <a:xfrm>
                <a:off x="9691150" y="5607369"/>
                <a:ext cx="838692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output</a:t>
                </a:r>
                <a:endParaRPr lang="en-BE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8C7F93D1-6369-FB48-B257-0ACD1FAA5FC7}"/>
                  </a:ext>
                </a:extLst>
              </p:cNvPr>
              <p:cNvCxnSpPr>
                <a:cxnSpLocks/>
                <a:stCxn id="38" idx="2"/>
                <a:endCxn id="45" idx="1"/>
              </p:cNvCxnSpPr>
              <p:nvPr/>
            </p:nvCxnSpPr>
            <p:spPr>
              <a:xfrm flipV="1">
                <a:off x="9187315" y="5792035"/>
                <a:ext cx="503835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7BC75EA-75CC-65ED-77B2-DD22624B31BE}"/>
                </a:ext>
              </a:extLst>
            </p:cNvPr>
            <p:cNvSpPr txBox="1"/>
            <p:nvPr/>
          </p:nvSpPr>
          <p:spPr>
            <a:xfrm>
              <a:off x="5023558" y="4628442"/>
              <a:ext cx="1509196" cy="369332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</a:rPr>
                <a:t>e</a:t>
              </a:r>
              <a:r>
                <a:rPr lang="en-BE" b="1" dirty="0">
                  <a:solidFill>
                    <a:schemeClr val="bg1"/>
                  </a:solidFill>
                </a:rPr>
                <a:t>mission data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C649ED1-6B60-13CA-F035-B7ED85620D2C}"/>
                </a:ext>
              </a:extLst>
            </p:cNvPr>
            <p:cNvCxnSpPr>
              <a:stCxn id="50" idx="1"/>
              <a:endCxn id="5" idx="0"/>
            </p:cNvCxnSpPr>
            <p:nvPr/>
          </p:nvCxnSpPr>
          <p:spPr>
            <a:xfrm flipH="1">
              <a:off x="2752619" y="4813108"/>
              <a:ext cx="2270939" cy="5261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F35A8EB-F46D-C57F-F43A-68FFE3F68A7E}"/>
                </a:ext>
              </a:extLst>
            </p:cNvPr>
            <p:cNvCxnSpPr>
              <a:stCxn id="50" idx="1"/>
              <a:endCxn id="19" idx="0"/>
            </p:cNvCxnSpPr>
            <p:nvPr/>
          </p:nvCxnSpPr>
          <p:spPr>
            <a:xfrm flipH="1">
              <a:off x="4772083" y="4813108"/>
              <a:ext cx="251475" cy="5261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CA1C93A-03A1-DEF5-7C6F-AA6DB3C5838B}"/>
                </a:ext>
              </a:extLst>
            </p:cNvPr>
            <p:cNvCxnSpPr>
              <a:stCxn id="50" idx="3"/>
              <a:endCxn id="28" idx="0"/>
            </p:cNvCxnSpPr>
            <p:nvPr/>
          </p:nvCxnSpPr>
          <p:spPr>
            <a:xfrm>
              <a:off x="6532754" y="4813108"/>
              <a:ext cx="270082" cy="5261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5D69CC7-458D-E978-0844-7D4C3C46F673}"/>
                </a:ext>
              </a:extLst>
            </p:cNvPr>
            <p:cNvCxnSpPr>
              <a:stCxn id="50" idx="3"/>
              <a:endCxn id="36" idx="0"/>
            </p:cNvCxnSpPr>
            <p:nvPr/>
          </p:nvCxnSpPr>
          <p:spPr>
            <a:xfrm>
              <a:off x="6532754" y="4813108"/>
              <a:ext cx="2289547" cy="5261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FD4522-1C18-BF72-4B99-A3502C373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95FC-6C5F-014C-AC71-E8811E141A3F}" type="slidenum">
              <a:rPr lang="en-BE" smtClean="0"/>
              <a:t>34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6042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07EB0-1693-78A3-8E14-25B419E2F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Results of a trained unrolled EMVarNet for low count PET</a:t>
            </a:r>
          </a:p>
        </p:txBody>
      </p:sp>
      <p:pic>
        <p:nvPicPr>
          <p:cNvPr id="9" name="Picture 8" descr="A group of images of a brain&#10;&#10;Description automatically generated">
            <a:extLst>
              <a:ext uri="{FF2B5EF4-FFF2-40B4-BE49-F238E27FC236}">
                <a16:creationId xmlns:a16="http://schemas.microsoft.com/office/drawing/2014/main" id="{FEFABE69-3C38-04D2-4863-7F17F2C067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26" r="68827"/>
          <a:stretch/>
        </p:blipFill>
        <p:spPr>
          <a:xfrm rot="16200000">
            <a:off x="3388786" y="-1126429"/>
            <a:ext cx="1496836" cy="7768540"/>
          </a:xfrm>
          <a:prstGeom prst="rect">
            <a:avLst/>
          </a:prstGeom>
        </p:spPr>
      </p:pic>
      <p:pic>
        <p:nvPicPr>
          <p:cNvPr id="13" name="Picture 12" descr="A row of x-ray images of a brain&#10;&#10;Description automatically generated">
            <a:extLst>
              <a:ext uri="{FF2B5EF4-FFF2-40B4-BE49-F238E27FC236}">
                <a16:creationId xmlns:a16="http://schemas.microsoft.com/office/drawing/2014/main" id="{F36BF68C-92F4-9F43-FC97-FC2278CF6E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11" r="69136"/>
          <a:stretch/>
        </p:blipFill>
        <p:spPr>
          <a:xfrm rot="16200000">
            <a:off x="3420147" y="291069"/>
            <a:ext cx="1496837" cy="7831264"/>
          </a:xfrm>
          <a:prstGeom prst="rect">
            <a:avLst/>
          </a:prstGeom>
        </p:spPr>
      </p:pic>
      <p:pic>
        <p:nvPicPr>
          <p:cNvPr id="26" name="Picture 25" descr="A group of images of a brain&#10;&#10;Description automatically generated">
            <a:extLst>
              <a:ext uri="{FF2B5EF4-FFF2-40B4-BE49-F238E27FC236}">
                <a16:creationId xmlns:a16="http://schemas.microsoft.com/office/drawing/2014/main" id="{73763FBA-2C6E-D49C-DD29-7B68106AF8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83" r="69753"/>
          <a:stretch/>
        </p:blipFill>
        <p:spPr>
          <a:xfrm rot="16200000">
            <a:off x="3423671" y="1838008"/>
            <a:ext cx="1468532" cy="78100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2D2849-B4AB-74FD-D8A6-E8226F95FED9}"/>
              </a:ext>
            </a:extLst>
          </p:cNvPr>
          <p:cNvSpPr txBox="1"/>
          <p:nvPr/>
        </p:nvSpPr>
        <p:spPr>
          <a:xfrm>
            <a:off x="332732" y="1456267"/>
            <a:ext cx="1354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/>
              <a:t>n</a:t>
            </a:r>
            <a:r>
              <a:rPr lang="en-BE" sz="1400" b="1" dirty="0"/>
              <a:t>oisy low count</a:t>
            </a:r>
            <a:br>
              <a:rPr lang="en-BE" sz="1400" b="1" dirty="0"/>
            </a:br>
            <a:r>
              <a:rPr lang="en-BE" sz="1400" b="1" dirty="0"/>
              <a:t>OSEM input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46EF21-818B-11B0-1F83-52960744B04C}"/>
              </a:ext>
            </a:extLst>
          </p:cNvPr>
          <p:cNvSpPr txBox="1"/>
          <p:nvPr/>
        </p:nvSpPr>
        <p:spPr>
          <a:xfrm>
            <a:off x="6713197" y="1456267"/>
            <a:ext cx="1157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/>
              <a:t>high quality</a:t>
            </a:r>
            <a:br>
              <a:rPr lang="en-GB" sz="1400" b="1" dirty="0"/>
            </a:br>
            <a:r>
              <a:rPr lang="en-GB" sz="1400" b="1" dirty="0"/>
              <a:t>target image</a:t>
            </a:r>
            <a:endParaRPr lang="en-BE" sz="1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0E05B9-C712-B657-FAAC-187FD7D593A0}"/>
              </a:ext>
            </a:extLst>
          </p:cNvPr>
          <p:cNvSpPr txBox="1"/>
          <p:nvPr/>
        </p:nvSpPr>
        <p:spPr>
          <a:xfrm>
            <a:off x="1961018" y="1456267"/>
            <a:ext cx="1314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/>
              <a:t>p</a:t>
            </a:r>
            <a:r>
              <a:rPr lang="en-BE" sz="1400" b="1" dirty="0"/>
              <a:t>ost-smoothed</a:t>
            </a:r>
            <a:br>
              <a:rPr lang="en-BE" sz="1400" b="1" dirty="0"/>
            </a:br>
            <a:r>
              <a:rPr lang="en-BE" sz="1400" b="1" dirty="0"/>
              <a:t>OSEM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6BB461-E190-515D-6E17-6712693A2DB5}"/>
              </a:ext>
            </a:extLst>
          </p:cNvPr>
          <p:cNvSpPr txBox="1"/>
          <p:nvPr/>
        </p:nvSpPr>
        <p:spPr>
          <a:xfrm>
            <a:off x="4854217" y="1320799"/>
            <a:ext cx="1586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Unrolled </a:t>
            </a:r>
            <a:r>
              <a:rPr lang="en-US" sz="1400" b="1" dirty="0" err="1"/>
              <a:t>VarNET</a:t>
            </a:r>
            <a:br>
              <a:rPr lang="en-US" sz="1400" b="1" dirty="0"/>
            </a:br>
            <a:r>
              <a:rPr lang="en-US" sz="1400" b="1" dirty="0"/>
              <a:t>w. UNET</a:t>
            </a:r>
            <a:br>
              <a:rPr lang="en-US" sz="1400" b="1" dirty="0"/>
            </a:br>
            <a:r>
              <a:rPr lang="en-US" sz="1400" b="1" dirty="0"/>
              <a:t>8 “blocks”</a:t>
            </a:r>
            <a:endParaRPr lang="en-BE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A3AB63-AD19-BDCA-D593-44C2DEABB5E2}"/>
              </a:ext>
            </a:extLst>
          </p:cNvPr>
          <p:cNvSpPr txBox="1"/>
          <p:nvPr/>
        </p:nvSpPr>
        <p:spPr>
          <a:xfrm>
            <a:off x="3596135" y="1456267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Post-recon</a:t>
            </a:r>
            <a:br>
              <a:rPr lang="en-US" sz="1400" b="1" dirty="0"/>
            </a:br>
            <a:r>
              <a:rPr lang="en-US" sz="1400" b="1" dirty="0"/>
              <a:t>(same) UNET</a:t>
            </a:r>
            <a:endParaRPr lang="en-BE" sz="14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335B6D-D2E7-5D02-4237-32E349353F97}"/>
              </a:ext>
            </a:extLst>
          </p:cNvPr>
          <p:cNvSpPr/>
          <p:nvPr/>
        </p:nvSpPr>
        <p:spPr>
          <a:xfrm>
            <a:off x="3386661" y="1490131"/>
            <a:ext cx="1467556" cy="1907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D47D2B-DF33-3E8B-B055-EDB865E0EAC6}"/>
              </a:ext>
            </a:extLst>
          </p:cNvPr>
          <p:cNvSpPr/>
          <p:nvPr/>
        </p:nvSpPr>
        <p:spPr>
          <a:xfrm>
            <a:off x="4913619" y="1343375"/>
            <a:ext cx="1467556" cy="2065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92E769-E35A-9975-4E33-EF45C188E1E8}"/>
              </a:ext>
            </a:extLst>
          </p:cNvPr>
          <p:cNvSpPr txBox="1"/>
          <p:nvPr/>
        </p:nvSpPr>
        <p:spPr>
          <a:xfrm>
            <a:off x="8297325" y="1433682"/>
            <a:ext cx="3649397" cy="4585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BE" b="1" dirty="0"/>
              <a:t>NN-based denoising and </a:t>
            </a:r>
            <a:br>
              <a:rPr lang="en-BE" b="1" dirty="0"/>
            </a:br>
            <a:r>
              <a:rPr lang="en-BE" b="1" dirty="0"/>
              <a:t>deblurring </a:t>
            </a:r>
            <a:r>
              <a:rPr lang="en-BE" dirty="0"/>
              <a:t>of (public) simulated </a:t>
            </a:r>
            <a:br>
              <a:rPr lang="en-BE" dirty="0"/>
            </a:br>
            <a:r>
              <a:rPr lang="en-BE" b="1" dirty="0"/>
              <a:t>low-count PET</a:t>
            </a:r>
            <a:r>
              <a:rPr lang="en-BE" dirty="0"/>
              <a:t> data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BE" dirty="0"/>
              <a:t>arget noise-free and high-res</a:t>
            </a:r>
            <a:br>
              <a:rPr lang="en-BE" dirty="0"/>
            </a:br>
            <a:r>
              <a:rPr lang="en-BE" dirty="0"/>
              <a:t>ground truth image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C</a:t>
            </a:r>
            <a:r>
              <a:rPr lang="en-BE" dirty="0"/>
              <a:t>omparison of </a:t>
            </a:r>
            <a:r>
              <a:rPr lang="en-BE" b="1" dirty="0"/>
              <a:t>unrolled OSEM</a:t>
            </a:r>
            <a:br>
              <a:rPr lang="en-BE" b="1" dirty="0"/>
            </a:br>
            <a:r>
              <a:rPr lang="en-BE" b="1" dirty="0"/>
              <a:t>VarNET</a:t>
            </a:r>
            <a:r>
              <a:rPr lang="en-BE" dirty="0"/>
              <a:t> using UNET to</a:t>
            </a:r>
            <a:br>
              <a:rPr lang="en-BE" dirty="0"/>
            </a:br>
            <a:r>
              <a:rPr lang="en-BE" b="1" dirty="0"/>
              <a:t>post-recon</a:t>
            </a:r>
            <a:r>
              <a:rPr lang="en-BE" dirty="0"/>
              <a:t> approach with</a:t>
            </a:r>
            <a:br>
              <a:rPr lang="en-BE" dirty="0"/>
            </a:br>
            <a:r>
              <a:rPr lang="en-BE" dirty="0"/>
              <a:t>same </a:t>
            </a:r>
            <a:r>
              <a:rPr lang="en-BE" b="1" dirty="0"/>
              <a:t>UNET</a:t>
            </a:r>
            <a:r>
              <a:rPr lang="en-BE" dirty="0"/>
              <a:t> architecture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Training</a:t>
            </a:r>
            <a:r>
              <a:rPr lang="en-GB" dirty="0"/>
              <a:t> on </a:t>
            </a:r>
            <a:r>
              <a:rPr lang="en-GB" b="1" dirty="0"/>
              <a:t>40 simulated </a:t>
            </a:r>
            <a:br>
              <a:rPr lang="en-GB" b="1" dirty="0"/>
            </a:br>
            <a:r>
              <a:rPr lang="en-GB" b="1" dirty="0" err="1"/>
              <a:t>brainweb</a:t>
            </a:r>
            <a:r>
              <a:rPr lang="en-GB" dirty="0"/>
              <a:t> data sets</a:t>
            </a:r>
            <a:br>
              <a:rPr lang="en-GB" dirty="0"/>
            </a:br>
            <a:r>
              <a:rPr lang="en-GB" dirty="0"/>
              <a:t>(“short” 3D non-TOF PET scanner)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Validation</a:t>
            </a:r>
            <a:r>
              <a:rPr lang="en-GB" dirty="0"/>
              <a:t> on </a:t>
            </a:r>
            <a:r>
              <a:rPr lang="en-GB" b="1" dirty="0"/>
              <a:t>20 simulated</a:t>
            </a:r>
            <a:br>
              <a:rPr lang="en-GB" b="1" dirty="0"/>
            </a:br>
            <a:r>
              <a:rPr lang="en-GB" b="1" dirty="0" err="1"/>
              <a:t>brainweb</a:t>
            </a:r>
            <a:r>
              <a:rPr lang="en-GB" b="1" dirty="0"/>
              <a:t> </a:t>
            </a:r>
            <a:r>
              <a:rPr lang="en-GB" dirty="0"/>
              <a:t>data sets</a:t>
            </a:r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90D42C-A32A-A9C8-9740-4C5A286D85FF}"/>
              </a:ext>
            </a:extLst>
          </p:cNvPr>
          <p:cNvSpPr txBox="1"/>
          <p:nvPr/>
        </p:nvSpPr>
        <p:spPr>
          <a:xfrm>
            <a:off x="5079999" y="6400799"/>
            <a:ext cx="1321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1600" b="1" dirty="0"/>
              <a:t>MSE = 6.9E-3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E4CE3C-8043-48EA-11BA-12DECB9DE57F}"/>
              </a:ext>
            </a:extLst>
          </p:cNvPr>
          <p:cNvSpPr txBox="1"/>
          <p:nvPr/>
        </p:nvSpPr>
        <p:spPr>
          <a:xfrm>
            <a:off x="3476350" y="6422105"/>
            <a:ext cx="1328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1600" b="1" dirty="0"/>
              <a:t>MSE = 7.3E-3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02B663-4905-C34F-708E-158388472F37}"/>
              </a:ext>
            </a:extLst>
          </p:cNvPr>
          <p:cNvSpPr txBox="1"/>
          <p:nvPr/>
        </p:nvSpPr>
        <p:spPr>
          <a:xfrm>
            <a:off x="8252172" y="6208888"/>
            <a:ext cx="3776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b="1" dirty="0">
                <a:solidFill>
                  <a:srgbClr val="C00000"/>
                </a:solidFill>
              </a:rPr>
              <a:t>Challenge: Can you do (much) better?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DEB2360-BE46-8315-769D-B2D2748F7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95FC-6C5F-014C-AC71-E8811E141A3F}" type="slidenum">
              <a:rPr lang="en-BE" smtClean="0"/>
              <a:t>35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14122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build="p"/>
      <p:bldP spid="12" grpId="0"/>
      <p:bldP spid="14" grpId="0"/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FC2A4-5E92-F552-9D00-BDC3FE7D2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DF8853-0875-F2EF-D75E-FF8DFC3E5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95FC-6C5F-014C-AC71-E8811E141A3F}" type="slidenum">
              <a:rPr lang="en-BE" smtClean="0"/>
              <a:t>36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036469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2C9F5-C78E-5DD7-14D6-EC5DC8FE2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What have we learned to today?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C5225F-D32B-2891-4DD1-91F376F4A21B}"/>
              </a:ext>
            </a:extLst>
          </p:cNvPr>
          <p:cNvSpPr txBox="1"/>
          <p:nvPr/>
        </p:nvSpPr>
        <p:spPr>
          <a:xfrm>
            <a:off x="494676" y="1858781"/>
            <a:ext cx="5247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b="1" dirty="0"/>
              <a:t>Basic building block for setup +  training a </a:t>
            </a:r>
            <a:br>
              <a:rPr lang="en-BE" b="1" dirty="0"/>
            </a:br>
            <a:r>
              <a:rPr lang="en-BE" b="1" dirty="0"/>
              <a:t>neural networks including forward / back projections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021CF4-513C-4403-34F5-FE5246AF3189}"/>
              </a:ext>
            </a:extLst>
          </p:cNvPr>
          <p:cNvSpPr txBox="1"/>
          <p:nvPr/>
        </p:nvSpPr>
        <p:spPr>
          <a:xfrm>
            <a:off x="809468" y="2938074"/>
            <a:ext cx="653589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BE" b="1" dirty="0"/>
              <a:t>GPU projectors </a:t>
            </a:r>
            <a:r>
              <a:rPr lang="en-BE" dirty="0"/>
              <a:t>that can directly project GPU arrays </a:t>
            </a:r>
            <a:br>
              <a:rPr lang="en-BE" dirty="0"/>
            </a:br>
            <a:r>
              <a:rPr lang="en-BE" dirty="0"/>
              <a:t>(pytorch GPU tensors) -&gt; e.g. </a:t>
            </a:r>
            <a:r>
              <a:rPr lang="en-BE"/>
              <a:t>parallelproj</a:t>
            </a:r>
            <a:endParaRPr lang="en-BE" dirty="0"/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b="1" dirty="0"/>
              <a:t>p</a:t>
            </a:r>
            <a:r>
              <a:rPr lang="en-BE" b="1" dirty="0"/>
              <a:t>rojection layers </a:t>
            </a:r>
            <a:r>
              <a:rPr lang="en-BE" dirty="0"/>
              <a:t>compatible with pytorch’s</a:t>
            </a:r>
            <a:br>
              <a:rPr lang="en-BE" dirty="0"/>
            </a:br>
            <a:r>
              <a:rPr lang="en-BE" b="1" dirty="0"/>
              <a:t>autograd 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dirty="0"/>
              <a:t>Simple (Poisson)</a:t>
            </a:r>
            <a:r>
              <a:rPr lang="en-BE" dirty="0"/>
              <a:t> </a:t>
            </a:r>
            <a:r>
              <a:rPr lang="en-BE" b="1" dirty="0"/>
              <a:t>EM-update modules </a:t>
            </a:r>
            <a:r>
              <a:rPr lang="en-BE" dirty="0"/>
              <a:t>using projection layers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dirty="0"/>
              <a:t>c</a:t>
            </a:r>
            <a:r>
              <a:rPr lang="en-BE" dirty="0"/>
              <a:t>ombining EM-update module and NNs into an </a:t>
            </a:r>
            <a:r>
              <a:rPr lang="en-BE" b="1" dirty="0"/>
              <a:t>unrolled VarNET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BE" dirty="0"/>
              <a:t>pytorch’s </a:t>
            </a:r>
            <a:r>
              <a:rPr lang="en-BE" b="1" dirty="0"/>
              <a:t>datasets and dataloader </a:t>
            </a:r>
            <a:r>
              <a:rPr lang="en-BE" dirty="0"/>
              <a:t>classes   </a:t>
            </a:r>
          </a:p>
        </p:txBody>
      </p:sp>
      <p:pic>
        <p:nvPicPr>
          <p:cNvPr id="6" name="Picture 5" descr="A turtle made of lego blocks&#10;&#10;Description automatically generated">
            <a:extLst>
              <a:ext uri="{FF2B5EF4-FFF2-40B4-BE49-F238E27FC236}">
                <a16:creationId xmlns:a16="http://schemas.microsoft.com/office/drawing/2014/main" id="{B867D10A-91C3-DDB7-A7D8-705120E99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317" y="3961887"/>
            <a:ext cx="3470998" cy="2646878"/>
          </a:xfrm>
          <a:prstGeom prst="rect">
            <a:avLst/>
          </a:prstGeom>
        </p:spPr>
      </p:pic>
      <p:pic>
        <p:nvPicPr>
          <p:cNvPr id="8" name="Picture 7" descr="A box of lego building blocks&#10;&#10;Description automatically generated">
            <a:extLst>
              <a:ext uri="{FF2B5EF4-FFF2-40B4-BE49-F238E27FC236}">
                <a16:creationId xmlns:a16="http://schemas.microsoft.com/office/drawing/2014/main" id="{F5FE3281-1623-81EF-4563-5A63AEDB7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241" y="1087690"/>
            <a:ext cx="3470998" cy="25655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B68352-D44A-1B86-CA0C-C1AC76E73740}"/>
              </a:ext>
            </a:extLst>
          </p:cNvPr>
          <p:cNvSpPr txBox="1"/>
          <p:nvPr/>
        </p:nvSpPr>
        <p:spPr>
          <a:xfrm>
            <a:off x="1139248" y="5981079"/>
            <a:ext cx="404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b="1" dirty="0">
                <a:solidFill>
                  <a:srgbClr val="C00000"/>
                </a:solidFill>
              </a:rPr>
              <a:t>From basic blocks to complex networks</a:t>
            </a:r>
            <a:r>
              <a:rPr lang="en-BE" b="1" dirty="0">
                <a:solidFill>
                  <a:srgbClr val="C00000"/>
                </a:solidFill>
                <a:sym typeface="Wingdings" pitchFamily="2" charset="2"/>
              </a:rPr>
              <a:t>!</a:t>
            </a:r>
            <a:endParaRPr lang="en-BE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061F31-44C5-7184-7A28-184BC62156BA}"/>
              </a:ext>
            </a:extLst>
          </p:cNvPr>
          <p:cNvSpPr txBox="1"/>
          <p:nvPr/>
        </p:nvSpPr>
        <p:spPr>
          <a:xfrm>
            <a:off x="201994" y="6568546"/>
            <a:ext cx="775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https://</a:t>
            </a:r>
            <a:r>
              <a:rPr lang="en-GB" sz="1000" dirty="0" err="1"/>
              <a:t>slate.com</a:t>
            </a:r>
            <a:r>
              <a:rPr lang="en-GB" sz="1000" dirty="0"/>
              <a:t>/human-interest/2015/08/sean-kenneys-nature-connect-lego-animal-sculptures-are-featured-in-beautiful-lego-wild-things.html</a:t>
            </a:r>
            <a:endParaRPr lang="en-BE" sz="1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71D911-DB3B-79B4-8811-6BCF4815E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95FC-6C5F-014C-AC71-E8811E141A3F}" type="slidenum">
              <a:rPr lang="en-BE" smtClean="0"/>
              <a:t>37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6901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9" grpId="0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2C9F5-C78E-5DD7-14D6-EC5DC8FE2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What we didn’t talk about / points to consider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CF5645-BC73-DCCE-0017-B47D1BE93025}"/>
              </a:ext>
            </a:extLst>
          </p:cNvPr>
          <p:cNvSpPr txBox="1"/>
          <p:nvPr/>
        </p:nvSpPr>
        <p:spPr>
          <a:xfrm>
            <a:off x="693804" y="1955199"/>
            <a:ext cx="5965095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r</a:t>
            </a:r>
            <a:r>
              <a:rPr lang="en-BE" dirty="0"/>
              <a:t>eading / interpreting real data sets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meaningful evaluation of image quality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comparison against existing (non-learning-based) methods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54DD23-8F09-92F9-4C3F-A5EA593E7740}"/>
              </a:ext>
            </a:extLst>
          </p:cNvPr>
          <p:cNvSpPr txBox="1"/>
          <p:nvPr/>
        </p:nvSpPr>
        <p:spPr>
          <a:xfrm>
            <a:off x="4364974" y="3976903"/>
            <a:ext cx="2173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3600" b="1" dirty="0">
                <a:solidFill>
                  <a:srgbClr val="C00000"/>
                </a:solidFill>
              </a:rPr>
              <a:t>Thank 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65A905-1700-9434-F098-E8353BA1AE47}"/>
              </a:ext>
            </a:extLst>
          </p:cNvPr>
          <p:cNvSpPr txBox="1"/>
          <p:nvPr/>
        </p:nvSpPr>
        <p:spPr>
          <a:xfrm>
            <a:off x="7972222" y="4899379"/>
            <a:ext cx="315176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b="1" dirty="0"/>
              <a:t>F</a:t>
            </a:r>
            <a:r>
              <a:rPr lang="en-BE" b="1" dirty="0"/>
              <a:t>eedback or comments?</a:t>
            </a:r>
          </a:p>
          <a:p>
            <a:pPr>
              <a:spcAft>
                <a:spcPts val="1200"/>
              </a:spcAft>
            </a:pPr>
            <a:r>
              <a:rPr lang="en-GB" b="1" dirty="0"/>
              <a:t>I</a:t>
            </a:r>
            <a:r>
              <a:rPr lang="en-BE" b="1" dirty="0"/>
              <a:t>nterested in setting up a recon</a:t>
            </a:r>
            <a:br>
              <a:rPr lang="en-BE" b="1" dirty="0"/>
            </a:br>
            <a:r>
              <a:rPr lang="en-BE" b="1" dirty="0"/>
              <a:t>challenge?</a:t>
            </a:r>
            <a:br>
              <a:rPr lang="en-BE" b="1" dirty="0"/>
            </a:br>
            <a:br>
              <a:rPr lang="en-BE" b="1" dirty="0"/>
            </a:br>
            <a:r>
              <a:rPr lang="en-GB" b="1" dirty="0"/>
              <a:t>g</a:t>
            </a:r>
            <a:r>
              <a:rPr lang="en-BE" b="1" dirty="0"/>
              <a:t>eorg.schramm@kuleuven.be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7E2A8E-E95B-B55C-629D-41F4C9532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95FC-6C5F-014C-AC71-E8811E141A3F}" type="slidenum">
              <a:rPr lang="en-BE" smtClean="0"/>
              <a:t>38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0538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33B33A9B-8743-BE1F-D9DB-CFFF3EACBDC7}"/>
              </a:ext>
            </a:extLst>
          </p:cNvPr>
          <p:cNvGrpSpPr/>
          <p:nvPr/>
        </p:nvGrpSpPr>
        <p:grpSpPr>
          <a:xfrm>
            <a:off x="1252327" y="1724576"/>
            <a:ext cx="9851941" cy="3493465"/>
            <a:chOff x="1252327" y="1724576"/>
            <a:chExt cx="9851941" cy="3493465"/>
          </a:xfrm>
        </p:grpSpPr>
        <p:pic>
          <p:nvPicPr>
            <p:cNvPr id="4" name="Picture 3" descr="A diagram of a computer program&#10;&#10;Description automatically generated">
              <a:extLst>
                <a:ext uri="{FF2B5EF4-FFF2-40B4-BE49-F238E27FC236}">
                  <a16:creationId xmlns:a16="http://schemas.microsoft.com/office/drawing/2014/main" id="{13042FC2-A9D2-C3BA-3E04-8FEC165CF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2327" y="1724577"/>
              <a:ext cx="9851941" cy="349346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3577920-111F-30F5-CD3C-89B644680167}"/>
                </a:ext>
              </a:extLst>
            </p:cNvPr>
            <p:cNvSpPr/>
            <p:nvPr/>
          </p:nvSpPr>
          <p:spPr>
            <a:xfrm>
              <a:off x="5268686" y="1724576"/>
              <a:ext cx="381000" cy="4525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7" name="Graphic 13" descr="\documentclass{article}&#10;\usepackage{amsmath}&#10;\usepackage{amssymb}&#10;%\usepackage[cm]{sfmath}&#10;\usepackage{bbold}&#10;\usepackage{bm}&#10;\pagestyle{empty}&#10;&#10;\DeclareMathOperator{\argmin}{argmin}&#10;&#10;&#10;\begin{document}&#10;&#10;$$&#10;\bm{m}&#10;$$&#10;&#10;&#10;\end{document}" title="IguanaTex Vector Display">
              <a:extLst>
                <a:ext uri="{FF2B5EF4-FFF2-40B4-BE49-F238E27FC236}">
                  <a16:creationId xmlns:a16="http://schemas.microsoft.com/office/drawing/2014/main" id="{BAA3C851-47F0-C0CB-AB6E-377918781689}"/>
                </a:ext>
              </a:extLst>
            </p:cNvPr>
            <p:cNvSpPr>
              <a:spLocks noChangeAspect="1"/>
            </p:cNvSpPr>
            <p:nvPr>
              <p:custDataLst>
                <p:tags r:id="rId1"/>
              </p:custDataLst>
            </p:nvPr>
          </p:nvSpPr>
          <p:spPr>
            <a:xfrm>
              <a:off x="5310655" y="1964958"/>
              <a:ext cx="297061" cy="141457"/>
            </a:xfrm>
            <a:custGeom>
              <a:avLst/>
              <a:gdLst>
                <a:gd name="connsiteX0" fmla="*/ 101196 w 244447"/>
                <a:gd name="connsiteY0" fmla="*/ 86618 h 116403"/>
                <a:gd name="connsiteX1" fmla="*/ 96894 w 244447"/>
                <a:gd name="connsiteY1" fmla="*/ 105344 h 116403"/>
                <a:gd name="connsiteX2" fmla="*/ 108787 w 244447"/>
                <a:gd name="connsiteY2" fmla="*/ 116478 h 116403"/>
                <a:gd name="connsiteX3" fmla="*/ 124730 w 244447"/>
                <a:gd name="connsiteY3" fmla="*/ 105597 h 116403"/>
                <a:gd name="connsiteX4" fmla="*/ 140672 w 244447"/>
                <a:gd name="connsiteY4" fmla="*/ 42081 h 116403"/>
                <a:gd name="connsiteX5" fmla="*/ 147251 w 244447"/>
                <a:gd name="connsiteY5" fmla="*/ 29935 h 116403"/>
                <a:gd name="connsiteX6" fmla="*/ 183437 w 244447"/>
                <a:gd name="connsiteY6" fmla="*/ 9185 h 116403"/>
                <a:gd name="connsiteX7" fmla="*/ 196090 w 244447"/>
                <a:gd name="connsiteY7" fmla="*/ 24115 h 116403"/>
                <a:gd name="connsiteX8" fmla="*/ 180148 w 244447"/>
                <a:gd name="connsiteY8" fmla="*/ 80798 h 116403"/>
                <a:gd name="connsiteX9" fmla="*/ 176605 w 244447"/>
                <a:gd name="connsiteY9" fmla="*/ 93704 h 116403"/>
                <a:gd name="connsiteX10" fmla="*/ 205200 w 244447"/>
                <a:gd name="connsiteY10" fmla="*/ 116478 h 116403"/>
                <a:gd name="connsiteX11" fmla="*/ 244676 w 244447"/>
                <a:gd name="connsiteY11" fmla="*/ 77002 h 116403"/>
                <a:gd name="connsiteX12" fmla="*/ 238603 w 244447"/>
                <a:gd name="connsiteY12" fmla="*/ 73460 h 116403"/>
                <a:gd name="connsiteX13" fmla="*/ 232782 w 244447"/>
                <a:gd name="connsiteY13" fmla="*/ 76749 h 116403"/>
                <a:gd name="connsiteX14" fmla="*/ 206718 w 244447"/>
                <a:gd name="connsiteY14" fmla="*/ 107368 h 116403"/>
                <a:gd name="connsiteX15" fmla="*/ 202416 w 244447"/>
                <a:gd name="connsiteY15" fmla="*/ 102054 h 116403"/>
                <a:gd name="connsiteX16" fmla="*/ 207477 w 244447"/>
                <a:gd name="connsiteY16" fmla="*/ 83582 h 116403"/>
                <a:gd name="connsiteX17" fmla="*/ 223166 w 244447"/>
                <a:gd name="connsiteY17" fmla="*/ 29429 h 116403"/>
                <a:gd name="connsiteX18" fmla="*/ 185462 w 244447"/>
                <a:gd name="connsiteY18" fmla="*/ 75 h 116403"/>
                <a:gd name="connsiteX19" fmla="*/ 141431 w 244447"/>
                <a:gd name="connsiteY19" fmla="*/ 21837 h 116403"/>
                <a:gd name="connsiteX20" fmla="*/ 129285 w 244447"/>
                <a:gd name="connsiteY20" fmla="*/ 5389 h 116403"/>
                <a:gd name="connsiteX21" fmla="*/ 104739 w 244447"/>
                <a:gd name="connsiteY21" fmla="*/ 75 h 116403"/>
                <a:gd name="connsiteX22" fmla="*/ 62985 w 244447"/>
                <a:gd name="connsiteY22" fmla="*/ 19307 h 116403"/>
                <a:gd name="connsiteX23" fmla="*/ 31860 w 244447"/>
                <a:gd name="connsiteY23" fmla="*/ 75 h 116403"/>
                <a:gd name="connsiteX24" fmla="*/ 9844 w 244447"/>
                <a:gd name="connsiteY24" fmla="*/ 14499 h 116403"/>
                <a:gd name="connsiteX25" fmla="*/ 228 w 244447"/>
                <a:gd name="connsiteY25" fmla="*/ 39551 h 116403"/>
                <a:gd name="connsiteX26" fmla="*/ 6302 w 244447"/>
                <a:gd name="connsiteY26" fmla="*/ 43093 h 116403"/>
                <a:gd name="connsiteX27" fmla="*/ 11363 w 244447"/>
                <a:gd name="connsiteY27" fmla="*/ 41828 h 116403"/>
                <a:gd name="connsiteX28" fmla="*/ 13387 w 244447"/>
                <a:gd name="connsiteY28" fmla="*/ 34490 h 116403"/>
                <a:gd name="connsiteX29" fmla="*/ 30595 w 244447"/>
                <a:gd name="connsiteY29" fmla="*/ 9185 h 116403"/>
                <a:gd name="connsiteX30" fmla="*/ 36415 w 244447"/>
                <a:gd name="connsiteY30" fmla="*/ 18547 h 116403"/>
                <a:gd name="connsiteX31" fmla="*/ 32872 w 244447"/>
                <a:gd name="connsiteY31" fmla="*/ 37020 h 116403"/>
                <a:gd name="connsiteX32" fmla="*/ 27305 w 244447"/>
                <a:gd name="connsiteY32" fmla="*/ 59795 h 116403"/>
                <a:gd name="connsiteX33" fmla="*/ 18195 w 244447"/>
                <a:gd name="connsiteY33" fmla="*/ 95222 h 116403"/>
                <a:gd name="connsiteX34" fmla="*/ 16171 w 244447"/>
                <a:gd name="connsiteY34" fmla="*/ 105344 h 116403"/>
                <a:gd name="connsiteX35" fmla="*/ 28064 w 244447"/>
                <a:gd name="connsiteY35" fmla="*/ 116478 h 116403"/>
                <a:gd name="connsiteX36" fmla="*/ 46031 w 244447"/>
                <a:gd name="connsiteY36" fmla="*/ 97246 h 116403"/>
                <a:gd name="connsiteX37" fmla="*/ 53116 w 244447"/>
                <a:gd name="connsiteY37" fmla="*/ 68905 h 116403"/>
                <a:gd name="connsiteX38" fmla="*/ 60961 w 244447"/>
                <a:gd name="connsiteY38" fmla="*/ 38792 h 116403"/>
                <a:gd name="connsiteX39" fmla="*/ 76650 w 244447"/>
                <a:gd name="connsiteY39" fmla="*/ 19054 h 116403"/>
                <a:gd name="connsiteX40" fmla="*/ 102714 w 244447"/>
                <a:gd name="connsiteY40" fmla="*/ 9185 h 116403"/>
                <a:gd name="connsiteX41" fmla="*/ 115367 w 244447"/>
                <a:gd name="connsiteY41" fmla="*/ 24115 h 116403"/>
                <a:gd name="connsiteX42" fmla="*/ 112583 w 244447"/>
                <a:gd name="connsiteY42" fmla="*/ 41069 h 116403"/>
                <a:gd name="connsiteX43" fmla="*/ 101196 w 244447"/>
                <a:gd name="connsiteY43" fmla="*/ 86618 h 116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44447" h="116403">
                  <a:moveTo>
                    <a:pt x="101196" y="86618"/>
                  </a:moveTo>
                  <a:cubicBezTo>
                    <a:pt x="99678" y="92944"/>
                    <a:pt x="96894" y="103573"/>
                    <a:pt x="96894" y="105344"/>
                  </a:cubicBezTo>
                  <a:cubicBezTo>
                    <a:pt x="96894" y="110658"/>
                    <a:pt x="100943" y="116478"/>
                    <a:pt x="108787" y="116478"/>
                  </a:cubicBezTo>
                  <a:cubicBezTo>
                    <a:pt x="113089" y="116478"/>
                    <a:pt x="120934" y="114201"/>
                    <a:pt x="124730" y="105597"/>
                  </a:cubicBezTo>
                  <a:cubicBezTo>
                    <a:pt x="126754" y="100283"/>
                    <a:pt x="138141" y="52456"/>
                    <a:pt x="140672" y="42081"/>
                  </a:cubicBezTo>
                  <a:cubicBezTo>
                    <a:pt x="141431" y="38285"/>
                    <a:pt x="141937" y="37020"/>
                    <a:pt x="147251" y="29935"/>
                  </a:cubicBezTo>
                  <a:cubicBezTo>
                    <a:pt x="153830" y="21331"/>
                    <a:pt x="165724" y="9185"/>
                    <a:pt x="183437" y="9185"/>
                  </a:cubicBezTo>
                  <a:cubicBezTo>
                    <a:pt x="190017" y="9185"/>
                    <a:pt x="196090" y="11715"/>
                    <a:pt x="196090" y="24115"/>
                  </a:cubicBezTo>
                  <a:cubicBezTo>
                    <a:pt x="196090" y="38538"/>
                    <a:pt x="184956" y="68145"/>
                    <a:pt x="180148" y="80798"/>
                  </a:cubicBezTo>
                  <a:cubicBezTo>
                    <a:pt x="177364" y="87630"/>
                    <a:pt x="176605" y="89402"/>
                    <a:pt x="176605" y="93704"/>
                  </a:cubicBezTo>
                  <a:cubicBezTo>
                    <a:pt x="176605" y="108381"/>
                    <a:pt x="191282" y="116478"/>
                    <a:pt x="205200" y="116478"/>
                  </a:cubicBezTo>
                  <a:cubicBezTo>
                    <a:pt x="232023" y="116478"/>
                    <a:pt x="244676" y="82063"/>
                    <a:pt x="244676" y="77002"/>
                  </a:cubicBezTo>
                  <a:cubicBezTo>
                    <a:pt x="244676" y="73460"/>
                    <a:pt x="240880" y="73460"/>
                    <a:pt x="238603" y="73460"/>
                  </a:cubicBezTo>
                  <a:cubicBezTo>
                    <a:pt x="235566" y="73460"/>
                    <a:pt x="233795" y="73460"/>
                    <a:pt x="232782" y="76749"/>
                  </a:cubicBezTo>
                  <a:cubicBezTo>
                    <a:pt x="224432" y="104838"/>
                    <a:pt x="210767" y="107368"/>
                    <a:pt x="206718" y="107368"/>
                  </a:cubicBezTo>
                  <a:cubicBezTo>
                    <a:pt x="204947" y="107368"/>
                    <a:pt x="202416" y="107368"/>
                    <a:pt x="202416" y="102054"/>
                  </a:cubicBezTo>
                  <a:cubicBezTo>
                    <a:pt x="202416" y="96234"/>
                    <a:pt x="204947" y="89908"/>
                    <a:pt x="207477" y="83582"/>
                  </a:cubicBezTo>
                  <a:cubicBezTo>
                    <a:pt x="211526" y="73206"/>
                    <a:pt x="223166" y="43599"/>
                    <a:pt x="223166" y="29429"/>
                  </a:cubicBezTo>
                  <a:cubicBezTo>
                    <a:pt x="223166" y="6148"/>
                    <a:pt x="203682" y="75"/>
                    <a:pt x="185462" y="75"/>
                  </a:cubicBezTo>
                  <a:cubicBezTo>
                    <a:pt x="179642" y="75"/>
                    <a:pt x="160410" y="75"/>
                    <a:pt x="141431" y="21837"/>
                  </a:cubicBezTo>
                  <a:cubicBezTo>
                    <a:pt x="140672" y="18547"/>
                    <a:pt x="138900" y="10703"/>
                    <a:pt x="129285" y="5389"/>
                  </a:cubicBezTo>
                  <a:cubicBezTo>
                    <a:pt x="120175" y="75"/>
                    <a:pt x="107522" y="75"/>
                    <a:pt x="104739" y="75"/>
                  </a:cubicBezTo>
                  <a:cubicBezTo>
                    <a:pt x="99424" y="75"/>
                    <a:pt x="80952" y="75"/>
                    <a:pt x="62985" y="19307"/>
                  </a:cubicBezTo>
                  <a:cubicBezTo>
                    <a:pt x="59442" y="6654"/>
                    <a:pt x="45525" y="75"/>
                    <a:pt x="31860" y="75"/>
                  </a:cubicBezTo>
                  <a:cubicBezTo>
                    <a:pt x="22497" y="75"/>
                    <a:pt x="15412" y="5389"/>
                    <a:pt x="9844" y="14499"/>
                  </a:cubicBezTo>
                  <a:cubicBezTo>
                    <a:pt x="3518" y="24621"/>
                    <a:pt x="228" y="38285"/>
                    <a:pt x="228" y="39551"/>
                  </a:cubicBezTo>
                  <a:cubicBezTo>
                    <a:pt x="228" y="43093"/>
                    <a:pt x="4024" y="43093"/>
                    <a:pt x="6302" y="43093"/>
                  </a:cubicBezTo>
                  <a:cubicBezTo>
                    <a:pt x="9085" y="43093"/>
                    <a:pt x="10097" y="43093"/>
                    <a:pt x="11363" y="41828"/>
                  </a:cubicBezTo>
                  <a:cubicBezTo>
                    <a:pt x="11869" y="41322"/>
                    <a:pt x="11869" y="40816"/>
                    <a:pt x="13387" y="34490"/>
                  </a:cubicBezTo>
                  <a:cubicBezTo>
                    <a:pt x="18448" y="14752"/>
                    <a:pt x="24015" y="9185"/>
                    <a:pt x="30595" y="9185"/>
                  </a:cubicBezTo>
                  <a:cubicBezTo>
                    <a:pt x="34390" y="9185"/>
                    <a:pt x="36415" y="11715"/>
                    <a:pt x="36415" y="18547"/>
                  </a:cubicBezTo>
                  <a:cubicBezTo>
                    <a:pt x="36415" y="22849"/>
                    <a:pt x="35403" y="26898"/>
                    <a:pt x="32872" y="37020"/>
                  </a:cubicBezTo>
                  <a:cubicBezTo>
                    <a:pt x="31101" y="44106"/>
                    <a:pt x="28570" y="54228"/>
                    <a:pt x="27305" y="59795"/>
                  </a:cubicBezTo>
                  <a:lnTo>
                    <a:pt x="18195" y="95222"/>
                  </a:lnTo>
                  <a:cubicBezTo>
                    <a:pt x="17436" y="98765"/>
                    <a:pt x="16171" y="103573"/>
                    <a:pt x="16171" y="105344"/>
                  </a:cubicBezTo>
                  <a:cubicBezTo>
                    <a:pt x="16171" y="110658"/>
                    <a:pt x="20220" y="116478"/>
                    <a:pt x="28064" y="116478"/>
                  </a:cubicBezTo>
                  <a:cubicBezTo>
                    <a:pt x="41223" y="116478"/>
                    <a:pt x="44259" y="104838"/>
                    <a:pt x="46031" y="97246"/>
                  </a:cubicBezTo>
                  <a:cubicBezTo>
                    <a:pt x="48561" y="87883"/>
                    <a:pt x="50586" y="79786"/>
                    <a:pt x="53116" y="68905"/>
                  </a:cubicBezTo>
                  <a:cubicBezTo>
                    <a:pt x="54128" y="65615"/>
                    <a:pt x="60455" y="39551"/>
                    <a:pt x="60961" y="38792"/>
                  </a:cubicBezTo>
                  <a:cubicBezTo>
                    <a:pt x="61214" y="37273"/>
                    <a:pt x="68299" y="25886"/>
                    <a:pt x="76650" y="19054"/>
                  </a:cubicBezTo>
                  <a:cubicBezTo>
                    <a:pt x="83735" y="13486"/>
                    <a:pt x="92086" y="9185"/>
                    <a:pt x="102714" y="9185"/>
                  </a:cubicBezTo>
                  <a:cubicBezTo>
                    <a:pt x="109293" y="9185"/>
                    <a:pt x="115367" y="11715"/>
                    <a:pt x="115367" y="24115"/>
                  </a:cubicBezTo>
                  <a:cubicBezTo>
                    <a:pt x="115367" y="29935"/>
                    <a:pt x="113595" y="37273"/>
                    <a:pt x="112583" y="41069"/>
                  </a:cubicBezTo>
                  <a:lnTo>
                    <a:pt x="101196" y="86618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BE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1D25FB5-4479-90B0-8D74-E832C775D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Our goal for today: understand training of ”projection” networks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BF04C3-AB06-5C05-E2D9-3E6BEC55F10C}"/>
              </a:ext>
            </a:extLst>
          </p:cNvPr>
          <p:cNvSpPr txBox="1"/>
          <p:nvPr/>
        </p:nvSpPr>
        <p:spPr>
          <a:xfrm>
            <a:off x="1494180" y="6064461"/>
            <a:ext cx="3005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L</a:t>
            </a:r>
            <a:r>
              <a:rPr lang="en-BE" sz="2000" b="1" dirty="0"/>
              <a:t>ooks like building LEGO 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00E2F1-6F19-4D80-EB67-47D5CD2043AB}"/>
              </a:ext>
            </a:extLst>
          </p:cNvPr>
          <p:cNvSpPr txBox="1"/>
          <p:nvPr/>
        </p:nvSpPr>
        <p:spPr>
          <a:xfrm>
            <a:off x="5447311" y="5910573"/>
            <a:ext cx="55492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Challenge </a:t>
            </a:r>
            <a:br>
              <a:rPr lang="en-US" sz="2000" b="1" dirty="0"/>
            </a:br>
            <a:r>
              <a:rPr lang="en-US" sz="2000" b="1" dirty="0"/>
              <a:t>separate + understand the essential blocks (bricks)</a:t>
            </a:r>
            <a:endParaRPr lang="en-BE" sz="20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0915C3-D976-6F36-5BCD-2BD50E728F6B}"/>
              </a:ext>
            </a:extLst>
          </p:cNvPr>
          <p:cNvSpPr/>
          <p:nvPr/>
        </p:nvSpPr>
        <p:spPr>
          <a:xfrm>
            <a:off x="1252326" y="2860158"/>
            <a:ext cx="2575395" cy="1977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049E22-3620-6A6C-B169-08B28D221078}"/>
              </a:ext>
            </a:extLst>
          </p:cNvPr>
          <p:cNvSpPr/>
          <p:nvPr/>
        </p:nvSpPr>
        <p:spPr>
          <a:xfrm>
            <a:off x="3827721" y="1724576"/>
            <a:ext cx="3317358" cy="34934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8375FD-0B71-BDE5-CB27-43244D2F2702}"/>
              </a:ext>
            </a:extLst>
          </p:cNvPr>
          <p:cNvSpPr/>
          <p:nvPr/>
        </p:nvSpPr>
        <p:spPr>
          <a:xfrm>
            <a:off x="7145078" y="1724576"/>
            <a:ext cx="3959189" cy="34934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C6986B-A367-ABE5-A9DB-DC9671F55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95FC-6C5F-014C-AC71-E8811E141A3F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3661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3" grpId="0" animBg="1"/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234BCC6-39B9-47D9-8BF8-C665401A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with glasses holding a small piece of lego&#10;&#10;Description automatically generated">
            <a:extLst>
              <a:ext uri="{FF2B5EF4-FFF2-40B4-BE49-F238E27FC236}">
                <a16:creationId xmlns:a16="http://schemas.microsoft.com/office/drawing/2014/main" id="{E893FD53-C0D9-FE8F-128D-EC995ECEEE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190" r="-2" b="23835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6" name="Picture 5" descr="A hand holding a toy&#10;&#10;Description automatically generated">
            <a:extLst>
              <a:ext uri="{FF2B5EF4-FFF2-40B4-BE49-F238E27FC236}">
                <a16:creationId xmlns:a16="http://schemas.microsoft.com/office/drawing/2014/main" id="{3E31E6BD-301F-44A6-6DDD-FFA6249FAC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499" r="-2" b="14694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2A9CE9D-DAC3-40AF-B504-78A64A909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506D7452-6CDE-4381-86CE-07B245938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D25FB5-4479-90B0-8D74-E832C775D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1657739"/>
            <a:ext cx="5019074" cy="19881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 job gets easier knowing the right tools …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2DA937-8B55-4317-BD32-98D7AF30E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2EE5A8-045B-4D39-8ED1-51333408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FF4A47-9A99-3968-C351-B1BBB4844227}"/>
              </a:ext>
            </a:extLst>
          </p:cNvPr>
          <p:cNvSpPr txBox="1"/>
          <p:nvPr/>
        </p:nvSpPr>
        <p:spPr>
          <a:xfrm>
            <a:off x="0" y="6510610"/>
            <a:ext cx="33941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https://</a:t>
            </a:r>
            <a:r>
              <a:rPr lang="en-GB" sz="1200" dirty="0" err="1"/>
              <a:t>www.youtube.com</a:t>
            </a:r>
            <a:r>
              <a:rPr lang="en-GB" sz="1200" dirty="0"/>
              <a:t>/</a:t>
            </a:r>
            <a:r>
              <a:rPr lang="en-GB" sz="1200" dirty="0" err="1"/>
              <a:t>watch?v</a:t>
            </a:r>
            <a:r>
              <a:rPr lang="en-GB" sz="1200" dirty="0"/>
              <a:t>=23AhAxJwbUg</a:t>
            </a:r>
            <a:endParaRPr lang="en-BE" sz="12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0DF2220-288A-ADF6-6D24-AFC84474B9D8}"/>
              </a:ext>
            </a:extLst>
          </p:cNvPr>
          <p:cNvGrpSpPr/>
          <p:nvPr/>
        </p:nvGrpSpPr>
        <p:grpSpPr>
          <a:xfrm>
            <a:off x="258353" y="4764494"/>
            <a:ext cx="5236276" cy="776303"/>
            <a:chOff x="258353" y="4764494"/>
            <a:chExt cx="5236276" cy="776303"/>
          </a:xfrm>
        </p:grpSpPr>
        <p:pic>
          <p:nvPicPr>
            <p:cNvPr id="16" name="Picture 15" descr="A purple background with white text&#10;&#10;Description automatically generated">
              <a:extLst>
                <a:ext uri="{FF2B5EF4-FFF2-40B4-BE49-F238E27FC236}">
                  <a16:creationId xmlns:a16="http://schemas.microsoft.com/office/drawing/2014/main" id="{595EADD0-3FE1-786D-1C93-6364ED7BC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353" y="4764494"/>
              <a:ext cx="2108200" cy="774700"/>
            </a:xfrm>
            <a:prstGeom prst="rect">
              <a:avLst/>
            </a:prstGeom>
          </p:spPr>
        </p:pic>
        <p:pic>
          <p:nvPicPr>
            <p:cNvPr id="20" name="Picture 19" descr="A close up of a logo&#10;&#10;Description automatically generated">
              <a:extLst>
                <a:ext uri="{FF2B5EF4-FFF2-40B4-BE49-F238E27FC236}">
                  <a16:creationId xmlns:a16="http://schemas.microsoft.com/office/drawing/2014/main" id="{9FC9ABAC-A457-CD41-9C5E-97563C1AF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71897" y="4766097"/>
              <a:ext cx="2922732" cy="774700"/>
            </a:xfrm>
            <a:prstGeom prst="rect">
              <a:avLst/>
            </a:prstGeom>
          </p:spPr>
        </p:pic>
      </p:grpSp>
      <p:pic>
        <p:nvPicPr>
          <p:cNvPr id="22" name="Picture 21" descr="A close up of a word&#10;&#10;Description automatically generated">
            <a:extLst>
              <a:ext uri="{FF2B5EF4-FFF2-40B4-BE49-F238E27FC236}">
                <a16:creationId xmlns:a16="http://schemas.microsoft.com/office/drawing/2014/main" id="{23A141C5-33E7-DC4C-B0FC-2D2538447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613" y="5709929"/>
            <a:ext cx="2971800" cy="635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B576EE-CE9C-208F-C4C9-5BBE71F81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95FC-6C5F-014C-AC71-E8811E141A3F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9856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25FB5-4479-90B0-8D74-E832C775D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Training a ML model in pytorch (is easy?)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B90DDE7-E064-697D-11DD-A6EAC20AC1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598"/>
          <a:stretch/>
        </p:blipFill>
        <p:spPr>
          <a:xfrm>
            <a:off x="3395237" y="2302864"/>
            <a:ext cx="4587617" cy="30872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5D07E5-3195-E829-C24D-FD8C2538F808}"/>
              </a:ext>
            </a:extLst>
          </p:cNvPr>
          <p:cNvSpPr txBox="1"/>
          <p:nvPr/>
        </p:nvSpPr>
        <p:spPr>
          <a:xfrm>
            <a:off x="321365" y="6409853"/>
            <a:ext cx="624286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/>
              <a:t>https://</a:t>
            </a:r>
            <a:r>
              <a:rPr lang="en-GB" sz="1600" dirty="0" err="1"/>
              <a:t>pytorch.org</a:t>
            </a:r>
            <a:r>
              <a:rPr lang="en-GB" sz="1600" dirty="0"/>
              <a:t>/tutorials/beginner/basics/</a:t>
            </a:r>
            <a:r>
              <a:rPr lang="en-GB" sz="1600" dirty="0" err="1"/>
              <a:t>optimization_tutorial.html</a:t>
            </a:r>
            <a:endParaRPr lang="en-BE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B2A90C-A6DB-3980-7CC5-E05DFC979966}"/>
              </a:ext>
            </a:extLst>
          </p:cNvPr>
          <p:cNvSpPr/>
          <p:nvPr/>
        </p:nvSpPr>
        <p:spPr>
          <a:xfrm>
            <a:off x="5618289" y="2385391"/>
            <a:ext cx="586409" cy="288236"/>
          </a:xfrm>
          <a:prstGeom prst="rect">
            <a:avLst/>
          </a:prstGeom>
          <a:noFill/>
          <a:ln w="38100">
            <a:solidFill>
              <a:srgbClr val="81509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BCCD29-7337-600E-E9C5-1B31D3EAF801}"/>
              </a:ext>
            </a:extLst>
          </p:cNvPr>
          <p:cNvSpPr/>
          <p:nvPr/>
        </p:nvSpPr>
        <p:spPr>
          <a:xfrm>
            <a:off x="6257707" y="3372674"/>
            <a:ext cx="980660" cy="288236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EC3CA1-7114-1A6A-18C5-DA246D434C5E}"/>
              </a:ext>
            </a:extLst>
          </p:cNvPr>
          <p:cNvSpPr/>
          <p:nvPr/>
        </p:nvSpPr>
        <p:spPr>
          <a:xfrm>
            <a:off x="4104227" y="4598500"/>
            <a:ext cx="1335157" cy="2882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1A4AF2-E6B2-ED0B-F9BA-C810F3A8D816}"/>
              </a:ext>
            </a:extLst>
          </p:cNvPr>
          <p:cNvSpPr txBox="1"/>
          <p:nvPr/>
        </p:nvSpPr>
        <p:spPr>
          <a:xfrm>
            <a:off x="8816012" y="2445027"/>
            <a:ext cx="2543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E" b="1" dirty="0"/>
              <a:t>3 key ingredients</a:t>
            </a:r>
            <a:br>
              <a:rPr lang="en-BE" b="1" dirty="0"/>
            </a:br>
            <a:r>
              <a:rPr lang="en-BE" b="1" dirty="0"/>
              <a:t>(we need to understand)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AFF55D-2945-5B9F-BFFE-45CFEA7E8FEF}"/>
              </a:ext>
            </a:extLst>
          </p:cNvPr>
          <p:cNvSpPr txBox="1"/>
          <p:nvPr/>
        </p:nvSpPr>
        <p:spPr>
          <a:xfrm>
            <a:off x="8133522" y="3344015"/>
            <a:ext cx="3990195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BE" sz="1600" dirty="0"/>
              <a:t>How to </a:t>
            </a:r>
            <a:r>
              <a:rPr lang="en-BE" sz="1600" b="1" dirty="0">
                <a:solidFill>
                  <a:srgbClr val="81509F"/>
                </a:solidFill>
              </a:rPr>
              <a:t>define a feed-forward model</a:t>
            </a:r>
            <a:br>
              <a:rPr lang="en-BE" sz="1600" dirty="0"/>
            </a:br>
            <a:r>
              <a:rPr lang="en-BE" sz="1600" dirty="0"/>
              <a:t>(including projections + back projections)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BE" sz="1600" dirty="0"/>
              <a:t>How to use </a:t>
            </a:r>
            <a:r>
              <a:rPr lang="en-BE" sz="1600" b="1" dirty="0">
                <a:solidFill>
                  <a:srgbClr val="A40C0D"/>
                </a:solidFill>
              </a:rPr>
              <a:t>pytorch’s autograd</a:t>
            </a:r>
            <a:r>
              <a:rPr lang="en-BE" sz="1600" b="1" dirty="0"/>
              <a:t> </a:t>
            </a:r>
            <a:r>
              <a:rPr lang="en-BE" sz="1600" dirty="0"/>
              <a:t>for </a:t>
            </a:r>
            <a:br>
              <a:rPr lang="en-BE" sz="1600" dirty="0"/>
            </a:br>
            <a:r>
              <a:rPr lang="en-BE" sz="1600" dirty="0"/>
              <a:t>backpropagation of gradients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BE" sz="1600" dirty="0"/>
              <a:t>How to efficiently </a:t>
            </a:r>
            <a:r>
              <a:rPr lang="en-BE" sz="1600" b="1" dirty="0">
                <a:solidFill>
                  <a:schemeClr val="accent6">
                    <a:lumMod val="75000"/>
                  </a:schemeClr>
                </a:solidFill>
              </a:rPr>
              <a:t>load / feed data </a:t>
            </a:r>
            <a:r>
              <a:rPr lang="en-BE" sz="1600" dirty="0"/>
              <a:t>during</a:t>
            </a:r>
            <a:br>
              <a:rPr lang="en-BE" sz="1600" dirty="0"/>
            </a:br>
            <a:r>
              <a:rPr lang="en-BE" sz="1600" dirty="0"/>
              <a:t>training</a:t>
            </a:r>
          </a:p>
        </p:txBody>
      </p:sp>
      <p:pic>
        <p:nvPicPr>
          <p:cNvPr id="6" name="Picture 5" descr="A screenshot of a search engine&#10;&#10;Description automatically generated">
            <a:extLst>
              <a:ext uri="{FF2B5EF4-FFF2-40B4-BE49-F238E27FC236}">
                <a16:creationId xmlns:a16="http://schemas.microsoft.com/office/drawing/2014/main" id="{73FF8880-AEB0-AB62-9022-357BC0C80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70" y="1501910"/>
            <a:ext cx="2857500" cy="431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A2DB48-2CBE-50C9-8964-C71B241C7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95FC-6C5F-014C-AC71-E8811E141A3F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6814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FD7F5-AB9E-A3C8-89A2-2FAB809A2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Learning Objectives + Disclaimer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9BCB3E-D087-D9CC-674B-8D56A13A9D2E}"/>
              </a:ext>
            </a:extLst>
          </p:cNvPr>
          <p:cNvSpPr txBox="1"/>
          <p:nvPr/>
        </p:nvSpPr>
        <p:spPr>
          <a:xfrm>
            <a:off x="1401417" y="2007704"/>
            <a:ext cx="265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b="1" dirty="0">
                <a:solidFill>
                  <a:srgbClr val="036699"/>
                </a:solidFill>
              </a:rPr>
              <a:t>what this tutorial is about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A2B4B5-3BEC-FBBE-4456-603BB1D88EEB}"/>
              </a:ext>
            </a:extLst>
          </p:cNvPr>
          <p:cNvSpPr txBox="1"/>
          <p:nvPr/>
        </p:nvSpPr>
        <p:spPr>
          <a:xfrm>
            <a:off x="8044070" y="2007704"/>
            <a:ext cx="2193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b="1" dirty="0">
                <a:solidFill>
                  <a:srgbClr val="A40C0D"/>
                </a:solidFill>
              </a:rPr>
              <a:t>what we won’t cover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FDE978-BDE5-DA61-0A37-412E398167BD}"/>
              </a:ext>
            </a:extLst>
          </p:cNvPr>
          <p:cNvSpPr txBox="1"/>
          <p:nvPr/>
        </p:nvSpPr>
        <p:spPr>
          <a:xfrm>
            <a:off x="342734" y="2812774"/>
            <a:ext cx="5531194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Aft>
                <a:spcPts val="1200"/>
              </a:spcAft>
              <a:buAutoNum type="arabicPeriod"/>
            </a:pPr>
            <a:r>
              <a:rPr lang="en-GB" dirty="0"/>
              <a:t>H</a:t>
            </a:r>
            <a:r>
              <a:rPr lang="en-BE" dirty="0"/>
              <a:t>ow to efficiently </a:t>
            </a:r>
            <a:r>
              <a:rPr lang="en-BE" b="1" dirty="0"/>
              <a:t>project 3D pytorch (GPU) tensors</a:t>
            </a:r>
            <a:br>
              <a:rPr lang="en-BE" dirty="0"/>
            </a:br>
            <a:r>
              <a:rPr lang="en-BE" dirty="0"/>
              <a:t>for realistic PET scanner geometries</a:t>
            </a:r>
          </a:p>
          <a:p>
            <a:pPr marL="342900" indent="-342900">
              <a:spcAft>
                <a:spcPts val="1200"/>
              </a:spcAft>
              <a:buFontTx/>
              <a:buAutoNum type="arabicPeriod"/>
            </a:pPr>
            <a:r>
              <a:rPr lang="en-GB" dirty="0"/>
              <a:t>H</a:t>
            </a:r>
            <a:r>
              <a:rPr lang="en-BE" dirty="0"/>
              <a:t>ow to </a:t>
            </a:r>
            <a:r>
              <a:rPr lang="en-BE" b="1" dirty="0"/>
              <a:t>setup pytorch “projection” layers</a:t>
            </a:r>
            <a:r>
              <a:rPr lang="en-BE" dirty="0"/>
              <a:t> compatible</a:t>
            </a:r>
            <a:br>
              <a:rPr lang="en-BE" dirty="0"/>
            </a:br>
            <a:r>
              <a:rPr lang="en-GB" dirty="0" err="1"/>
              <a:t>wi</a:t>
            </a:r>
            <a:r>
              <a:rPr lang="en-BE" dirty="0"/>
              <a:t>th </a:t>
            </a:r>
            <a:r>
              <a:rPr lang="en-BE" b="1" dirty="0"/>
              <a:t>pytorch autograd </a:t>
            </a:r>
            <a:r>
              <a:rPr lang="en-BE" dirty="0"/>
              <a:t>functionality</a:t>
            </a:r>
          </a:p>
          <a:p>
            <a:pPr marL="342900" indent="-342900">
              <a:spcAft>
                <a:spcPts val="1200"/>
              </a:spcAft>
              <a:buFontTx/>
              <a:buAutoNum type="arabicPeriod"/>
            </a:pPr>
            <a:r>
              <a:rPr lang="en-BE" dirty="0"/>
              <a:t>How to </a:t>
            </a:r>
            <a:r>
              <a:rPr lang="en-BE" b="1" dirty="0"/>
              <a:t>train pytorch “PET projection”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CEA512-C667-7C5C-B4A8-C6898D592A9A}"/>
              </a:ext>
            </a:extLst>
          </p:cNvPr>
          <p:cNvSpPr txBox="1"/>
          <p:nvPr/>
        </p:nvSpPr>
        <p:spPr>
          <a:xfrm>
            <a:off x="6906036" y="2688313"/>
            <a:ext cx="449918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Aft>
                <a:spcPts val="1200"/>
              </a:spcAft>
              <a:buAutoNum type="arabicPeriod"/>
            </a:pPr>
            <a:r>
              <a:rPr lang="en-GB" dirty="0"/>
              <a:t>H</a:t>
            </a:r>
            <a:r>
              <a:rPr lang="en-BE" dirty="0"/>
              <a:t>ow to </a:t>
            </a:r>
            <a:r>
              <a:rPr lang="en-US" dirty="0"/>
              <a:t>read data from real PET scanners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US" dirty="0"/>
              <a:t>How to implement geometry of a specific</a:t>
            </a:r>
            <a:br>
              <a:rPr lang="en-US" dirty="0"/>
            </a:br>
            <a:r>
              <a:rPr lang="en-US" dirty="0"/>
              <a:t>PET scanner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US" dirty="0"/>
              <a:t>How to obtain correction sinograms / data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US" dirty="0"/>
              <a:t>Training a complete network in 90min ;)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D7BFC5-9DE7-A245-3B34-C1640C62B4A4}"/>
              </a:ext>
            </a:extLst>
          </p:cNvPr>
          <p:cNvSpPr txBox="1"/>
          <p:nvPr/>
        </p:nvSpPr>
        <p:spPr>
          <a:xfrm>
            <a:off x="2848435" y="5277679"/>
            <a:ext cx="6182846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BE" b="1" dirty="0">
                <a:solidFill>
                  <a:srgbClr val="036699"/>
                </a:solidFill>
              </a:rPr>
              <a:t>Today’s aim</a:t>
            </a:r>
            <a:br>
              <a:rPr lang="en-BE" dirty="0">
                <a:solidFill>
                  <a:srgbClr val="036699"/>
                </a:solidFill>
              </a:rPr>
            </a:br>
            <a:r>
              <a:rPr lang="en-BE" dirty="0"/>
              <a:t>Understading </a:t>
            </a:r>
            <a:r>
              <a:rPr lang="en-BE" b="1" dirty="0"/>
              <a:t>computational tools</a:t>
            </a:r>
            <a:r>
              <a:rPr lang="en-BE" dirty="0"/>
              <a:t> / essential blocks for training </a:t>
            </a:r>
            <a:br>
              <a:rPr lang="en-BE" dirty="0"/>
            </a:br>
            <a:r>
              <a:rPr lang="en-BE" dirty="0"/>
              <a:t>PET </a:t>
            </a:r>
            <a:r>
              <a:rPr lang="en-BE" b="1" dirty="0"/>
              <a:t>reconstruction networks </a:t>
            </a:r>
            <a:r>
              <a:rPr lang="en-BE" dirty="0"/>
              <a:t>transferable to real world PET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B5538-0321-698B-F98C-99FBBB544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95FC-6C5F-014C-AC71-E8811E141A3F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738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B911E-31CC-F73B-3F04-126E03CD7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Projecting pytorch GPU tensors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F6C8DA-D16D-8577-6C79-1900B40CD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95FC-6C5F-014C-AC71-E8811E141A3F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16929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9F632-B6BF-1B31-D59C-894EFDDD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Setup / Training of a “standard” NN in pytorch is easy </a:t>
            </a:r>
            <a:r>
              <a:rPr lang="en-BE" dirty="0">
                <a:sym typeface="Wingdings" pitchFamily="2" charset="2"/>
              </a:rPr>
              <a:t>…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B4C886-1252-C9B0-DDE9-5D8E7ADFD4A9}"/>
              </a:ext>
            </a:extLst>
          </p:cNvPr>
          <p:cNvSpPr txBox="1"/>
          <p:nvPr/>
        </p:nvSpPr>
        <p:spPr>
          <a:xfrm>
            <a:off x="321365" y="6401837"/>
            <a:ext cx="4652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https://</a:t>
            </a:r>
            <a:r>
              <a:rPr lang="en-GB" sz="1200" dirty="0" err="1"/>
              <a:t>pytorch.org</a:t>
            </a:r>
            <a:r>
              <a:rPr lang="en-GB" sz="1200" dirty="0"/>
              <a:t>/tutorials/beginner/basics/</a:t>
            </a:r>
            <a:r>
              <a:rPr lang="en-GB" sz="1200" dirty="0" err="1"/>
              <a:t>buildmodel_tutorial.html</a:t>
            </a:r>
            <a:endParaRPr lang="en-BE" sz="1200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EC4AA4AA-D069-0043-0E5D-05F738038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026" y="1833077"/>
            <a:ext cx="4770831" cy="41370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3F769D-3EC0-689C-26BA-9BFF4CDD07D5}"/>
              </a:ext>
            </a:extLst>
          </p:cNvPr>
          <p:cNvSpPr txBox="1"/>
          <p:nvPr/>
        </p:nvSpPr>
        <p:spPr>
          <a:xfrm>
            <a:off x="6414053" y="6401837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sz="1200" dirty="0"/>
              <a:t>https://pytorch.org/docs/stable/nn.html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DD87FC-35D6-0CF1-4EB8-693F6287AB3F}"/>
              </a:ext>
            </a:extLst>
          </p:cNvPr>
          <p:cNvSpPr txBox="1"/>
          <p:nvPr/>
        </p:nvSpPr>
        <p:spPr>
          <a:xfrm>
            <a:off x="6347793" y="1444487"/>
            <a:ext cx="4473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standard NN layers are already implemented</a:t>
            </a:r>
            <a:endParaRPr lang="en-BE" b="1" dirty="0"/>
          </a:p>
        </p:txBody>
      </p:sp>
      <p:pic>
        <p:nvPicPr>
          <p:cNvPr id="3" name="Picture 2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B8E84822-E149-9309-AAF8-AAD941FE71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433" r="68470" b="-1"/>
          <a:stretch/>
        </p:blipFill>
        <p:spPr>
          <a:xfrm>
            <a:off x="922903" y="2468880"/>
            <a:ext cx="3106313" cy="3543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1E3FBE3-0F41-59A6-92C7-8CB9A37AF180}"/>
              </a:ext>
            </a:extLst>
          </p:cNvPr>
          <p:cNvSpPr/>
          <p:nvPr/>
        </p:nvSpPr>
        <p:spPr>
          <a:xfrm>
            <a:off x="1361440" y="2600960"/>
            <a:ext cx="2214880" cy="1046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583657-437B-6CF1-5692-0465C42D1861}"/>
              </a:ext>
            </a:extLst>
          </p:cNvPr>
          <p:cNvSpPr txBox="1"/>
          <p:nvPr/>
        </p:nvSpPr>
        <p:spPr>
          <a:xfrm>
            <a:off x="853440" y="1605280"/>
            <a:ext cx="3903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E" b="1" dirty="0"/>
              <a:t>BUT: Projection / EM update layers not</a:t>
            </a:r>
            <a:br>
              <a:rPr lang="en-BE" b="1" dirty="0"/>
            </a:br>
            <a:r>
              <a:rPr lang="en-BE" b="1" dirty="0"/>
              <a:t>available in pytorch </a:t>
            </a:r>
            <a:r>
              <a:rPr lang="en-BE" b="1" dirty="0">
                <a:sym typeface="Wingdings" pitchFamily="2" charset="2"/>
              </a:rPr>
              <a:t>:( </a:t>
            </a:r>
            <a:endParaRPr lang="en-BE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7CFEA0-E26C-B757-F472-48E884C3F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95FC-6C5F-014C-AC71-E8811E141A3F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9530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82795"/>
  <p:tag name="ORIGINALWIDTH" val="9.623898"/>
  <p:tag name="OUTPUTTYPE" val="SVG"/>
  <p:tag name="IGUANATEXVERSION" val="160"/>
  <p:tag name="LATEXADDIN" val="\documentclass{article}&#10;\usepackage{amsmath}&#10;\usepackage{amssymb}&#10;%\usepackage[cm]{sfmath}&#10;\usepackage{bbold}&#10;\usepackage{bm}&#10;\pagestyle{empty}&#10;&#10;\DeclareMathOperator{\argmin}{argmin}&#10;&#10;&#10;\begin{document}&#10;&#10;$$&#10;\bm{m}&#10;$$&#10;&#10;&#10;\end{document}"/>
  <p:tag name="IGUANATEXSIZE" val="20"/>
  <p:tag name="IGUANATEXCURSOR" val="209"/>
  <p:tag name="TRANSPARENCY" val="True"/>
  <p:tag name="LATEXENGINEID" val="1"/>
  <p:tag name="TEMPFOLDER" val="/Users/georg/Library/Containers/com.microsoft.Powerpoint/Data/tmp/TemporaryItems/"/>
  <p:tag name="LATEXFORMHEIGHT" val="426.65"/>
  <p:tag name="LATEXFORMWIDTH" val="513.35"/>
  <p:tag name="LATEXFORMWRAP" val="True"/>
  <p:tag name="BITMAPVECTO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23382"/>
  <p:tag name="ORIGINALWIDTH" val="5.359885"/>
  <p:tag name="EMFCHILD" val="Tru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50159"/>
  <p:tag name="ORIGINALWIDTH" val="6.077204"/>
  <p:tag name="EMFCHILD" val="Tru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38859"/>
  <p:tag name="ORIGINALWIDTH" val="4.63063"/>
  <p:tag name="EMFCHILD" val="Tru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78229"/>
  <p:tag name="ORIGINALWIDTH" val="4.423385"/>
  <p:tag name="EMFCHILD" val="Tru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50159"/>
  <p:tag name="ORIGINALWIDTH" val="6.077204"/>
  <p:tag name="EMFCHILD" val="Tru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38859"/>
  <p:tag name="ORIGINALWIDTH" val="4.63063"/>
  <p:tag name="EMFCHILD" val="Tru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9441"/>
  <p:tag name="ORIGINALWIDTH" val="6.993739"/>
  <p:tag name="EMFCHILD" val="Tru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774804"/>
  <p:tag name="ORIGINALWIDTH" val="29.77752"/>
  <p:tag name="EMFCHILD" val="Tru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50159"/>
  <p:tag name="ORIGINALWIDTH" val="6.077204"/>
  <p:tag name="EMFCHILD" val="Tru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90591"/>
  <p:tag name="ORIGINALWIDTH" val="5.359881"/>
  <p:tag name="EMFCHILD" val="Tru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85867"/>
  <p:tag name="ORIGINALWIDTH" val="6.625117"/>
  <p:tag name="EMFCHILD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1"/>
  <p:tag name="ORIGINALWIDTH" val="2.520513"/>
  <p:tag name="EMFCHILD" val="Tru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53977"/>
  <p:tag name="ORIGINALWIDTH" val="4.513071"/>
  <p:tag name="EMFCHILD" val="Tru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966335"/>
  <p:tag name="ORIGINALWIDTH" val="43.66766"/>
  <p:tag name="OUTPUTTYPE" val="SVG"/>
  <p:tag name="IGUANATEXVERSION" val="160"/>
  <p:tag name="LATEXADDIN" val="\documentclass{article}&#10;\usepackage{amsmath}&#10;\usepackage{amssymb}&#10;\usepackage[cm]{sfmath}&#10;\pagestyle{empty}&#10;&#10;\DeclareMathOperator{\argmin}{argmin}&#10;&#10;&#10;\begin{document}&#10;&#10;$$&#10;p(x) = A x&#10;$$&#10;&#10;&#10;\end{document}"/>
  <p:tag name="IGUANATEXSIZE" val="20"/>
  <p:tag name="IGUANATEXCURSOR" val="174"/>
  <p:tag name="TRANSPARENCY" val="True"/>
  <p:tag name="LATEXENGINEID" val="1"/>
  <p:tag name="TEMPFOLDER" val="/Users/georg/Library/Containers/com.microsoft.Powerpoint/Data/tmp/TemporaryItems/"/>
  <p:tag name="LATEXFORMHEIGHT" val="426.65"/>
  <p:tag name="LATEXFORMWIDTH" val="513.35"/>
  <p:tag name="LATEXFORMWRAP" val="True"/>
  <p:tag name="BITMAPVECTOR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819171"/>
  <p:tag name="ORIGINALWIDTH" val="4.921534"/>
  <p:tag name="LATEXADDIN" val="\documentclass{article}&#10;\usepackage{amsmath}&#10;\usepackage{amssymb}&#10;\usepackage[cm]{sfmath}&#10;\pagestyle{empty}&#10;&#10;\DeclareMathOperator{\argmin}{argmin}&#10;&#10;&#10;\begin{document}&#10;&#10;$$&#10;p(x) = A x&#10;$$&#10;&#10;&#10;\end{document}"/>
  <p:tag name="IGUANATEXSIZE" val="20"/>
  <p:tag name="IGUANATEXCURSOR" val="174"/>
  <p:tag name="TRANSPARENCY" val="True"/>
  <p:tag name="LATEXENGINEID" val="1"/>
  <p:tag name="TEMPFOLDER" val="/Users/georg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966335"/>
  <p:tag name="ORIGINALWIDTH" val="2.520511"/>
  <p:tag name="EMFCHILD" val="Tru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81061"/>
  <p:tag name="ORIGINALWIDTH" val="5.35988"/>
  <p:tag name="EMFCHILD" val="Tru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966335"/>
  <p:tag name="ORIGINALWIDTH" val="2.520511"/>
  <p:tag name="EMFCHILD" val="Tru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151928"/>
  <p:tag name="ORIGINALWIDTH" val="6.625116"/>
  <p:tag name="EMFCHILD" val="Tru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22635"/>
  <p:tag name="ORIGINALWIDTH" val="6.077202"/>
  <p:tag name="EMFCHILD" val="Tru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81061"/>
  <p:tag name="ORIGINALWIDTH" val="5.35988"/>
  <p:tag name="EMFCHILD" val="Tru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.93701"/>
  <p:tag name="ORIGINALWIDTH" val="121.9482"/>
  <p:tag name="OUTPUTTYPE" val="SVG"/>
  <p:tag name="IGUANATEXVERSION" val="160"/>
  <p:tag name="LATEXADDIN" val="\documentclass{article}&#10;\usepackage{amsmath}&#10;\usepackage{amssymb}&#10;\usepackage[cm]{sfmath}&#10;\usepackage{bbold}&#10;\pagestyle{empty}&#10;&#10;\DeclareMathOperator{\argmin}{argmin}&#10;&#10;&#10;\begin{document}&#10;&#10;$$&#10;x^{+} = z(x) = \frac{x}{A^T \mathbb{1}} A^T \frac{m}{A x + b}&#10;$$&#10;&#10;&#10;\end{document}"/>
  <p:tag name="IGUANATEXSIZE" val="20"/>
  <p:tag name="IGUANATEXCURSOR" val="201"/>
  <p:tag name="TRANSPARENCY" val="True"/>
  <p:tag name="LATEXENGINEID" val="1"/>
  <p:tag name="TEMPFOLDER" val="/Users/georg/Library/Containers/com.microsoft.Powerpoint/Data/tmp/TemporaryItems/"/>
  <p:tag name="LATEXFORMHEIGHT" val="426.65"/>
  <p:tag name="LATEXFORMWIDTH" val="513.35"/>
  <p:tag name="LATEXFORMWRAP" val="True"/>
  <p:tag name="BITMAPVECTO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91022"/>
  <p:tag name="ORIGINALWIDTH" val="6.625122"/>
  <p:tag name="EMFCHILD" val="Tru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90591"/>
  <p:tag name="ORIGINALWIDTH" val="5.359881"/>
  <p:tag name="LATEXADDIN" val="\documentclass{article}&#10;\usepackage{amsmath}&#10;\usepackage{amssymb}&#10;\usepackage[cm]{sfmath}&#10;\usepackage{bbold}&#10;\pagestyle{empty}&#10;&#10;\DeclareMathOperator{\argmin}{argmin}&#10;&#10;&#10;\begin{document}&#10;&#10;$$&#10;x^{+} = z(x) = \frac{x}{A^T \mathbb{1}} A^T \frac{m}{A x + b}&#10;$$&#10;&#10;&#10;\end{document}"/>
  <p:tag name="IGUANATEXSIZE" val="20"/>
  <p:tag name="IGUANATEXCURSOR" val="201"/>
  <p:tag name="TRANSPARENCY" val="True"/>
  <p:tag name="LATEXENGINEID" val="1"/>
  <p:tag name="TEMPFOLDER" val="/Users/georg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77599"/>
  <p:tag name="ORIGINALWIDTH" val="4.930472"/>
  <p:tag name="EMFCHILD" val="Tru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65158"/>
  <p:tag name="ORIGINALWIDTH" val="6.625117"/>
  <p:tag name="EMFCHILD" val="Tru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90591"/>
  <p:tag name="ORIGINALWIDTH" val="4.642559"/>
  <p:tag name="EMFCHILD" val="Tru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438269"/>
  <p:tag name="ORIGINALWIDTH" val="2.520512"/>
  <p:tag name="EMFCHILD" val="Tru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90591"/>
  <p:tag name="ORIGINALWIDTH" val="5.359881"/>
  <p:tag name="EMFCHILD" val="Tru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438269"/>
  <p:tag name="ORIGINALWIDTH" val="2.520512"/>
  <p:tag name="EMFCHILD" val="Tru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65158"/>
  <p:tag name="ORIGINALWIDTH" val="6.625117"/>
  <p:tag name="EMFCHILD" val="Tru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90591"/>
  <p:tag name="ORIGINALWIDTH" val="5.359881"/>
  <p:tag name="EMFCHILD" val="Tru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774804"/>
  <p:tag name="ORIGINALWIDTH" val="18.66212"/>
  <p:tag name="EMFCHILD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23382"/>
  <p:tag name="ORIGINALWIDTH" val="5.359885"/>
  <p:tag name="EMFCHILD" val="Tru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50159"/>
  <p:tag name="ORIGINALWIDTH" val="6.077204"/>
  <p:tag name="EMFCHILD" val="Tru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38859"/>
  <p:tag name="ORIGINALWIDTH" val="4.63063"/>
  <p:tag name="EMFCHILD" val="Tru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78229"/>
  <p:tag name="ORIGINALWIDTH" val="4.423385"/>
  <p:tag name="EMFCHILD" val="Tru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50159"/>
  <p:tag name="ORIGINALWIDTH" val="6.077204"/>
  <p:tag name="EMFCHILD" val="Tru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38859"/>
  <p:tag name="ORIGINALWIDTH" val="4.63063"/>
  <p:tag name="EMFCHILD" val="Tru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9441"/>
  <p:tag name="ORIGINALWIDTH" val="6.993739"/>
  <p:tag name="EMFCHILD" val="Tru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774804"/>
  <p:tag name="ORIGINALWIDTH" val="29.77752"/>
  <p:tag name="EMFCHILD" val="Tru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50159"/>
  <p:tag name="ORIGINALWIDTH" val="6.077204"/>
  <p:tag name="EMFCHILD" val="Tru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90591"/>
  <p:tag name="ORIGINALWIDTH" val="5.359881"/>
  <p:tag name="EMFCHILD" val="Tru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85867"/>
  <p:tag name="ORIGINALWIDTH" val="6.625117"/>
  <p:tag name="EMFCHILD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798224"/>
  <p:tag name="ORIGINALWIDTH" val="3.078427"/>
  <p:tag name="EMFCHILD" val="Tru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53977"/>
  <p:tag name="ORIGINALWIDTH" val="4.513071"/>
  <p:tag name="EMFCHILD" val="Tru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39519"/>
  <p:tag name="ORIGINALWIDTH" val="49.44821"/>
  <p:tag name="OUTPUTTYPE" val="SVG"/>
  <p:tag name="IGUANATEXVERSION" val="160"/>
  <p:tag name="LATEXADDIN" val="\documentclass{article}&#10;\usepackage{amsmath}&#10;\usepackage{amssymb}&#10;\usepackage[cm]{sfmath}&#10;\pagestyle{empty}&#10;&#10;\DeclareMathOperator{\argmin}{argmin}&#10;&#10;&#10;\begin{document}&#10;&#10;$$&#10;s(y) = A^T y&#10;$$&#10;&#10;&#10;\end{document}"/>
  <p:tag name="IGUANATEXSIZE" val="20"/>
  <p:tag name="IGUANATEXCURSOR" val="182"/>
  <p:tag name="TRANSPARENCY" val="True"/>
  <p:tag name="LATEXENGINEID" val="1"/>
  <p:tag name="TEMPFOLDER" val="/Users/georg/Library/Containers/com.microsoft.Powerpoint/Data/tmp/TemporaryItems/"/>
  <p:tag name="LATEXFORMHEIGHT" val="426.65"/>
  <p:tag name="LATEXFORMWIDTH" val="513.35"/>
  <p:tag name="LATEXFORMWRAP" val="True"/>
  <p:tag name="BITMAPVECTOR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02359"/>
  <p:tag name="ORIGINALWIDTH" val="3.965117"/>
  <p:tag name="LATEXADDIN" val="\documentclass{article}&#10;\usepackage{amsmath}&#10;\usepackage{amssymb}&#10;\usepackage[cm]{sfmath}&#10;\pagestyle{empty}&#10;&#10;\DeclareMathOperator{\argmin}{argmin}&#10;&#10;&#10;\begin{document}&#10;&#10;$$&#10;s(y) = A^T y&#10;$$&#10;&#10;&#10;\end{document}"/>
  <p:tag name="IGUANATEXSIZE" val="20"/>
  <p:tag name="IGUANATEXCURSOR" val="182"/>
  <p:tag name="TRANSPARENCY" val="True"/>
  <p:tag name="LATEXENGINEID" val="1"/>
  <p:tag name="TEMPFOLDER" val="/Users/georg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2"/>
  <p:tag name="ORIGINALWIDTH" val="2.520511"/>
  <p:tag name="EMFCHILD" val="Tru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5744"/>
  <p:tag name="ORIGINALWIDTH" val="5.369841"/>
  <p:tag name="EMFCHILD" val="Tru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2"/>
  <p:tag name="ORIGINALWIDTH" val="2.520511"/>
  <p:tag name="EMFCHILD" val="Tru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91022"/>
  <p:tag name="ORIGINALWIDTH" val="6.625116"/>
  <p:tag name="EMFCHILD" val="Tru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14051"/>
  <p:tag name="ORIGINALWIDTH" val="6.077202"/>
  <p:tag name="EMFCHILD" val="Tru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91021"/>
  <p:tag name="ORIGINALWIDTH" val="4.630629"/>
  <p:tag name="EMFCHILD" val="Tru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5744"/>
  <p:tag name="ORIGINALWIDTH" val="5.369841"/>
  <p:tag name="EMFCHILD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87797"/>
  <p:tag name="ORIGINALWIDTH" val="5.190515"/>
  <p:tag name="EMFCHILD" val="Tru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966335"/>
  <p:tag name="ORIGINALWIDTH" val="43.66766"/>
  <p:tag name="OUTPUTTYPE" val="SVG"/>
  <p:tag name="IGUANATEXVERSION" val="160"/>
  <p:tag name="LATEXADDIN" val="\documentclass{article}&#10;\usepackage{amsmath}&#10;\usepackage{amssymb}&#10;\usepackage[cm]{sfmath}&#10;\pagestyle{empty}&#10;&#10;\DeclareMathOperator{\argmin}{argmin}&#10;&#10;&#10;\begin{document}&#10;&#10;$$&#10;p(x) = A x&#10;$$&#10;&#10;&#10;\end{document}"/>
  <p:tag name="IGUANATEXSIZE" val="20"/>
  <p:tag name="IGUANATEXCURSOR" val="174"/>
  <p:tag name="TRANSPARENCY" val="True"/>
  <p:tag name="LATEXENGINEID" val="1"/>
  <p:tag name="TEMPFOLDER" val="/Users/georg/Library/Containers/com.microsoft.Powerpoint/Data/tmp/TemporaryItems/"/>
  <p:tag name="LATEXFORMHEIGHT" val="426.65"/>
  <p:tag name="LATEXFORMWIDTH" val="513.35"/>
  <p:tag name="LATEXFORMWRAP" val="True"/>
  <p:tag name="BITMAPVECTOR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819171"/>
  <p:tag name="ORIGINALWIDTH" val="4.921534"/>
  <p:tag name="LATEXADDIN" val="\documentclass{article}&#10;\usepackage{amsmath}&#10;\usepackage{amssymb}&#10;\usepackage[cm]{sfmath}&#10;\pagestyle{empty}&#10;&#10;\DeclareMathOperator{\argmin}{argmin}&#10;&#10;&#10;\begin{document}&#10;&#10;$$&#10;p(x) = A x&#10;$$&#10;&#10;&#10;\end{document}"/>
  <p:tag name="IGUANATEXSIZE" val="20"/>
  <p:tag name="IGUANATEXCURSOR" val="174"/>
  <p:tag name="TRANSPARENCY" val="True"/>
  <p:tag name="LATEXENGINEID" val="1"/>
  <p:tag name="TEMPFOLDER" val="/Users/georg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966335"/>
  <p:tag name="ORIGINALWIDTH" val="2.520511"/>
  <p:tag name="EMFCHILD" val="Tru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81061"/>
  <p:tag name="ORIGINALWIDTH" val="5.35988"/>
  <p:tag name="EMFCHILD" val="Tru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966335"/>
  <p:tag name="ORIGINALWIDTH" val="2.520511"/>
  <p:tag name="EMFCHILD" val="Tru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151928"/>
  <p:tag name="ORIGINALWIDTH" val="6.625116"/>
  <p:tag name="EMFCHILD" val="Tru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22635"/>
  <p:tag name="ORIGINALWIDTH" val="6.077202"/>
  <p:tag name="EMFCHILD" val="Tru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81061"/>
  <p:tag name="ORIGINALWIDTH" val="5.35988"/>
  <p:tag name="EMFCHILD" val="Tru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.74925"/>
  <p:tag name="ORIGINALWIDTH" val="113.8431"/>
  <p:tag name="OUTPUTTYPE" val="SVG"/>
  <p:tag name="IGUANATEXVERSION" val="160"/>
  <p:tag name="LATEXADDIN" val="\documentclass{article}&#10;\usepackage{amsmath}&#10;\usepackage{amssymb}&#10;\usepackage[cm]{sfmath}&#10;\usepackage{bbold}&#10;\pagestyle{empty}&#10;&#10;\DeclareMathOperator{\argmin}{argmin}&#10;&#10;&#10;\begin{document}&#10;&#10;$$&#10;\frac{\partial z}{\partial x} = t + x \frac{\partial t}{\partial s}\frac{\partial s}{\partial y}\frac{\partial y}{\partial q}\frac{\partial q}{\partial p}\frac{\partial p}{\partial x}&#10;$$&#10;&#10;&#10;\end{document}"/>
  <p:tag name="IGUANATEXSIZE" val="20"/>
  <p:tag name="IGUANATEXCURSOR" val="224"/>
  <p:tag name="TRANSPARENCY" val="True"/>
  <p:tag name="LATEXENGINEID" val="1"/>
  <p:tag name="TEMPFOLDER" val="/Users/georg/Library/Containers/com.microsoft.Powerpoint/Data/tmp/TemporaryItems/"/>
  <p:tag name="LATEXFORMHEIGHT" val="426.65"/>
  <p:tag name="LATEXFORMWIDTH" val="513.35"/>
  <p:tag name="LATEXFORMWRAP" val="True"/>
  <p:tag name="BITMAPVECTOR" val="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966335"/>
  <p:tag name="ORIGINALWIDTH" val="43.66766"/>
  <p:tag name="OUTPUTTYPE" val="SVG"/>
  <p:tag name="IGUANATEXVERSION" val="160"/>
  <p:tag name="LATEXADDIN" val="\documentclass{article}&#10;\usepackage{amsmath}&#10;\usepackage{amssymb}&#10;\usepackage[cm]{sfmath}&#10;\pagestyle{empty}&#10;&#10;\DeclareMathOperator{\argmin}{argmin}&#10;&#10;&#10;\begin{document}&#10;&#10;$$&#10;p(x) = A x&#10;$$&#10;&#10;&#10;\end{document}"/>
  <p:tag name="IGUANATEXSIZE" val="20"/>
  <p:tag name="IGUANATEXCURSOR" val="174"/>
  <p:tag name="TRANSPARENCY" val="True"/>
  <p:tag name="LATEXENGINEID" val="1"/>
  <p:tag name="TEMPFOLDER" val="/Users/georg/Library/Containers/com.microsoft.Powerpoint/Data/tmp/TemporaryItems/"/>
  <p:tag name="LATEXFORMHEIGHT" val="426.65"/>
  <p:tag name="LATEXFORMWIDTH" val="513.35"/>
  <p:tag name="LATEXFORMWRAP" val="True"/>
  <p:tag name="BITMAPVECTO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02359"/>
  <p:tag name="ORIGINALWIDTH" val="3.965121"/>
  <p:tag name="EMFCHILD" val="Tru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39519"/>
  <p:tag name="ORIGINALWIDTH" val="49.44821"/>
  <p:tag name="OUTPUTTYPE" val="SVG"/>
  <p:tag name="IGUANATEXVERSION" val="160"/>
  <p:tag name="LATEXADDIN" val="\documentclass{article}&#10;\usepackage{amsmath}&#10;\usepackage{amssymb}&#10;\usepackage[cm]{sfmath}&#10;\pagestyle{empty}&#10;&#10;\DeclareMathOperator{\argmin}{argmin}&#10;&#10;&#10;\begin{document}&#10;&#10;$$&#10;s(y) = A^T y&#10;$$&#10;&#10;&#10;\end{document}"/>
  <p:tag name="IGUANATEXSIZE" val="20"/>
  <p:tag name="IGUANATEXCURSOR" val="182"/>
  <p:tag name="TRANSPARENCY" val="True"/>
  <p:tag name="LATEXENGINEID" val="1"/>
  <p:tag name="TEMPFOLDER" val="/Users/georg/Library/Containers/com.microsoft.Powerpoint/Data/tmp/TemporaryItems/"/>
  <p:tag name="LATEXFORMHEIGHT" val="426.65"/>
  <p:tag name="LATEXFORMWIDTH" val="513.35"/>
  <p:tag name="LATEXFORMWRAP" val="True"/>
  <p:tag name="BITMAPVECTOR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87797"/>
  <p:tag name="ORIGINALWIDTH" val="126.686"/>
  <p:tag name="OUTPUTTYPE" val="SVG"/>
  <p:tag name="IGUANATEXVERSION" val="160"/>
  <p:tag name="LATEXADDIN" val="\documentclass{article}&#10;\usepackage{amsmath}&#10;\usepackage{amssymb}&#10;\usepackage[cm]{sfmath}&#10;\pagestyle{empty}&#10;&#10;\DeclareMathOperator{\argmin}{argmin}&#10;&#10;&#10;\begin{document}&#10;&#10;$$&#10;z(x) = x \, t\Biggl(s\biggl(y\Bigl(q\bigl(p(x)\bigr)\Bigr)\biggr)\Biggr)&#10;$$&#10;&#10;&#10;\end{document}"/>
  <p:tag name="IGUANATEXSIZE" val="20"/>
  <p:tag name="IGUANATEXCURSOR" val="190"/>
  <p:tag name="TRANSPARENCY" val="True"/>
  <p:tag name="LATEXENGINEID" val="1"/>
  <p:tag name="TEMPFOLDER" val="/Users/georg/Library/Containers/com.microsoft.Powerpoint/Data/tmp/TemporaryItems/"/>
  <p:tag name="LATEXFORMHEIGHT" val="426.65"/>
  <p:tag name="LATEXFORMWIDTH" val="513.35"/>
  <p:tag name="LATEXFORMWRAP" val="True"/>
  <p:tag name="BITMAPVECTOR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23382"/>
  <p:tag name="ORIGINALWIDTH" val="4.642562"/>
  <p:tag name="LATEXADDIN" val="\documentclass{article}&#10;\usepackage{amsmath}&#10;\usepackage{amssymb}&#10;\usepackage[cm]{sfmath}&#10;\pagestyle{empty}&#10;&#10;\DeclareMathOperator{\argmin}{argmin}&#10;&#10;&#10;\begin{document}&#10;&#10;$$&#10;z(x) = x \, t\Biggl(s\biggl(y\Bigl(q\bigl(p(x)\bigr)\Bigr)\biggr)\Biggr)&#10;$$&#10;&#10;&#10;\end{document}"/>
  <p:tag name="IGUANATEXSIZE" val="20"/>
  <p:tag name="IGUANATEXCURSOR" val="190"/>
  <p:tag name="TRANSPARENCY" val="True"/>
  <p:tag name="LATEXENGINEID" val="1"/>
  <p:tag name="TEMPFOLDER" val="/Users/georg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1"/>
  <p:tag name="ORIGINALWIDTH" val="2.520513"/>
  <p:tag name="EMFCHILD" val="Tru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23382"/>
  <p:tag name="ORIGINALWIDTH" val="5.359885"/>
  <p:tag name="EMFCHILD" val="Tru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1"/>
  <p:tag name="ORIGINALWIDTH" val="2.520513"/>
  <p:tag name="EMFCHILD" val="Tru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91022"/>
  <p:tag name="ORIGINALWIDTH" val="6.625122"/>
  <p:tag name="EMFCHILD" val="Tru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23382"/>
  <p:tag name="ORIGINALWIDTH" val="5.359885"/>
  <p:tag name="EMFCHILD" val="Tru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798224"/>
  <p:tag name="ORIGINALWIDTH" val="3.078427"/>
  <p:tag name="EMFCHILD" val="Tru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87797"/>
  <p:tag name="ORIGINALWIDTH" val="5.190515"/>
  <p:tag name="EMFCHILD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90038"/>
  <p:tag name="ORIGINALWIDTH" val="4.901617"/>
  <p:tag name="EMFCHILD" val="Tru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02359"/>
  <p:tag name="ORIGINALWIDTH" val="3.965121"/>
  <p:tag name="EMFCHILD" val="Tru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90038"/>
  <p:tag name="ORIGINALWIDTH" val="4.901617"/>
  <p:tag name="EMFCHILD" val="Tru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5743"/>
  <p:tag name="ORIGINALWIDTH" val="5.369846"/>
  <p:tag name="EMFCHILD" val="Tru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.92278"/>
  <p:tag name="ORIGINALWIDTH" val="3.785789"/>
  <p:tag name="EMFCHILD" val="Tru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5743"/>
  <p:tag name="ORIGINALWIDTH" val="4.532995"/>
  <p:tag name="EMFCHILD" val="Tru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94519"/>
  <p:tag name="ORIGINALWIDTH" val="2.600238"/>
  <p:tag name="EMFCHILD" val="Tru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5743"/>
  <p:tag name="ORIGINALWIDTH" val="4.921538"/>
  <p:tag name="EMFCHILD" val="Tru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1"/>
  <p:tag name="ORIGINALWIDTH" val="2.520513"/>
  <p:tag name="EMFCHILD" val="Tru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23382"/>
  <p:tag name="ORIGINALWIDTH" val="5.359885"/>
  <p:tag name="EMFCHILD" val="Tru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1"/>
  <p:tag name="ORIGINALWIDTH" val="2.520513"/>
  <p:tag name="EMFCHILD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5743"/>
  <p:tag name="ORIGINALWIDTH" val="5.369846"/>
  <p:tag name="EMFCHILD" val="Tru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94519"/>
  <p:tag name="ORIGINALWIDTH" val="2.600238"/>
  <p:tag name="EMFCHILD" val="Tru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.92278"/>
  <p:tag name="ORIGINALWIDTH" val="3.785789"/>
  <p:tag name="EMFCHILD" val="Tru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90038"/>
  <p:tag name="ORIGINALWIDTH" val="4.901617"/>
  <p:tag name="EMFCHILD" val="Tru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87797"/>
  <p:tag name="ORIGINALWIDTH" val="5.190515"/>
  <p:tag name="EMFCHILD" val="Tru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02359"/>
  <p:tag name="ORIGINALWIDTH" val="3.965117"/>
  <p:tag name="LATEXADDIN" val="\documentclass{article}&#10;\usepackage{amsmath}&#10;\usepackage{amssymb}&#10;\usepackage[cm]{sfmath}&#10;\pagestyle{empty}&#10;&#10;\DeclareMathOperator{\argmin}{argmin}&#10;&#10;&#10;\begin{document}&#10;&#10;$$&#10;s(y) = A^T y&#10;$$&#10;&#10;&#10;\end{document}"/>
  <p:tag name="IGUANATEXSIZE" val="20"/>
  <p:tag name="IGUANATEXCURSOR" val="182"/>
  <p:tag name="TRANSPARENCY" val="True"/>
  <p:tag name="LATEXENGINEID" val="1"/>
  <p:tag name="TEMPFOLDER" val="/Users/georg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2"/>
  <p:tag name="ORIGINALWIDTH" val="2.520511"/>
  <p:tag name="EMFCHILD" val="Tru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5744"/>
  <p:tag name="ORIGINALWIDTH" val="5.369841"/>
  <p:tag name="EMFCHILD" val="Tru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2"/>
  <p:tag name="ORIGINALWIDTH" val="2.520511"/>
  <p:tag name="EMFCHILD" val="Tru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91022"/>
  <p:tag name="ORIGINALWIDTH" val="6.625116"/>
  <p:tag name="EMFCHILD" val="Tru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14051"/>
  <p:tag name="ORIGINALWIDTH" val="6.077202"/>
  <p:tag name="EMFCHILD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.92278"/>
  <p:tag name="ORIGINALWIDTH" val="3.785789"/>
  <p:tag name="EMFCHILD" val="Tru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91021"/>
  <p:tag name="ORIGINALWIDTH" val="4.630629"/>
  <p:tag name="EMFCHILD" val="Tru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5744"/>
  <p:tag name="ORIGINALWIDTH" val="5.369841"/>
  <p:tag name="EMFCHILD" val="Tru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819171"/>
  <p:tag name="ORIGINALWIDTH" val="4.921534"/>
  <p:tag name="LATEXADDIN" val="\documentclass{article}&#10;\usepackage{amsmath}&#10;\usepackage{amssymb}&#10;\usepackage[cm]{sfmath}&#10;\pagestyle{empty}&#10;&#10;\DeclareMathOperator{\argmin}{argmin}&#10;&#10;&#10;\begin{document}&#10;&#10;$$&#10;p(x) = A x&#10;$$&#10;&#10;&#10;\end{document}"/>
  <p:tag name="IGUANATEXSIZE" val="20"/>
  <p:tag name="IGUANATEXCURSOR" val="174"/>
  <p:tag name="TRANSPARENCY" val="True"/>
  <p:tag name="LATEXENGINEID" val="1"/>
  <p:tag name="TEMPFOLDER" val="/Users/georg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966335"/>
  <p:tag name="ORIGINALWIDTH" val="2.520511"/>
  <p:tag name="EMFCHILD" val="True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81061"/>
  <p:tag name="ORIGINALWIDTH" val="5.35988"/>
  <p:tag name="EMFCHILD" val="True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966335"/>
  <p:tag name="ORIGINALWIDTH" val="2.520511"/>
  <p:tag name="EMFCHILD" val="True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151928"/>
  <p:tag name="ORIGINALWIDTH" val="6.625116"/>
  <p:tag name="EMFCHILD" val="True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22635"/>
  <p:tag name="ORIGINALWIDTH" val="6.077202"/>
  <p:tag name="EMFCHILD" val="True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81061"/>
  <p:tag name="ORIGINALWIDTH" val="5.35988"/>
  <p:tag name="EMFCHILD" val="True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352401"/>
  <p:tag name="ORIGINALWIDTH" val="5.194765"/>
  <p:tag name="LATEXADDIN" val="\documentclass{article}&#10;\usepackage{amsmath}&#10;\usepackage{amssymb}&#10;\usepackage[cm]{sfmath}&#10;\usepackage{bbold}&#10;\pagestyle{empty}&#10;&#10;\DeclareMathOperator{\argmin}{argmin}&#10;&#10;&#10;\begin{document}&#10;&#10;$$&#10;\frac{\partial z}{\partial x} = t + x \frac{\partial t}{\partial s}\frac{\partial s}{\partial y}\frac{\partial y}{\partial q}\frac{\partial q}{\partial p}\frac{\partial p}{\partial x}&#10;$$&#10;&#10;&#10;\end{document}"/>
  <p:tag name="IGUANATEXSIZE" val="20"/>
  <p:tag name="IGUANATEXCURSOR" val="224"/>
  <p:tag name="TRANSPARENCY" val="True"/>
  <p:tag name="LATEXENGINEID" val="1"/>
  <p:tag name="TEMPFOLDER" val="/Users/georg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.93701"/>
  <p:tag name="ORIGINALWIDTH" val="121.9482"/>
  <p:tag name="OUTPUTTYPE" val="SVG"/>
  <p:tag name="IGUANATEXVERSION" val="160"/>
  <p:tag name="LATEXADDIN" val="\documentclass{article}&#10;\usepackage{amsmath}&#10;\usepackage{amssymb}&#10;\usepackage[cm]{sfmath}&#10;\usepackage{bbold}&#10;\pagestyle{empty}&#10;&#10;\DeclareMathOperator{\argmin}{argmin}&#10;&#10;&#10;\begin{document}&#10;&#10;$$&#10;x^{+} = z(x) = \frac{x}{A^T \mathbb{1}} A^T \frac{m}{A x + b}&#10;$$&#10;&#10;&#10;\end{document}"/>
  <p:tag name="IGUANATEXSIZE" val="20"/>
  <p:tag name="IGUANATEXCURSOR" val="201"/>
  <p:tag name="TRANSPARENCY" val="True"/>
  <p:tag name="LATEXENGINEID" val="1"/>
  <p:tag name="TEMPFOLDER" val="/Users/georg/Library/Containers/com.microsoft.Powerpoint/Data/tmp/TemporaryItems/"/>
  <p:tag name="LATEXFORMHEIGHT" val="426.65"/>
  <p:tag name="LATEXFORMWIDTH" val="513.35"/>
  <p:tag name="LATEXFORMWRAP" val="True"/>
  <p:tag name="BITMAPVECTO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5743"/>
  <p:tag name="ORIGINALWIDTH" val="4.532995"/>
  <p:tag name="EMFCHILD" val="True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23385"/>
  <p:tag name="ORIGINALWIDTH" val="4.602206"/>
  <p:tag name="EMFCHILD" val="True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5"/>
  <p:tag name="ORIGINALWIDTH" val="11.25134"/>
  <p:tag name="EMFCHILD" val="True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352401"/>
  <p:tag name="ORIGINALWIDTH" val="5.194765"/>
  <p:tag name="EMFCHILD" val="True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23385"/>
  <p:tag name="ORIGINALWIDTH" val="5.313269"/>
  <p:tag name="EMFCHILD" val="True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91023"/>
  <p:tag name="ORIGINALWIDTH" val="6.567521"/>
  <p:tag name="EMFCHILD" val="True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798228"/>
  <p:tag name="ORIGINALWIDTH" val="3.051654"/>
  <p:tag name="EMFCHILD" val="True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5078"/>
  <p:tag name="ORIGINALWIDTH" val="6.567521"/>
  <p:tag name="EMFCHILD" val="True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23385"/>
  <p:tag name="ORIGINALWIDTH" val="5.313269"/>
  <p:tag name="EMFCHILD" val="True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352401"/>
  <p:tag name="ORIGINALWIDTH" val="5.194765"/>
  <p:tag name="EMFCHILD" val="True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798228"/>
  <p:tag name="ORIGINALWIDTH" val="3.051654"/>
  <p:tag name="EMFCHILD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94519"/>
  <p:tag name="ORIGINALWIDTH" val="2.600238"/>
  <p:tag name="EMFCHILD" val="True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5"/>
  <p:tag name="ORIGINALWIDTH" val="10.34603"/>
  <p:tag name="EMFCHILD" val="True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352401"/>
  <p:tag name="ORIGINALWIDTH" val="5.194765"/>
  <p:tag name="EMFCHILD" val="True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02362"/>
  <p:tag name="ORIGINALWIDTH" val="3.930631"/>
  <p:tag name="EMFCHILD" val="True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352401"/>
  <p:tag name="ORIGINALWIDTH" val="5.194765"/>
  <p:tag name="EMFCHILD" val="True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02362"/>
  <p:tag name="ORIGINALWIDTH" val="3.930631"/>
  <p:tag name="EMFCHILD" val="True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5"/>
  <p:tag name="ORIGINALWIDTH" val="11.41595"/>
  <p:tag name="EMFCHILD" val="True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352401"/>
  <p:tag name="ORIGINALWIDTH" val="5.194765"/>
  <p:tag name="EMFCHILD" val="True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5747"/>
  <p:tag name="ORIGINALWIDTH" val="5.323151"/>
  <p:tag name="EMFCHILD" val="True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352401"/>
  <p:tag name="ORIGINALWIDTH" val="5.194765"/>
  <p:tag name="EMFCHILD" val="True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5747"/>
  <p:tag name="ORIGINALWIDTH" val="5.323151"/>
  <p:tag name="EMFCHILD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5743"/>
  <p:tag name="ORIGINALWIDTH" val="4.921538"/>
  <p:tag name="EMFCHILD" val="True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5"/>
  <p:tag name="ORIGINALWIDTH" val="11.41595"/>
  <p:tag name="EMFCHILD" val="True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352401"/>
  <p:tag name="ORIGINALWIDTH" val="5.194765"/>
  <p:tag name="EMFCHILD" val="True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5747"/>
  <p:tag name="ORIGINALWIDTH" val="4.493544"/>
  <p:tag name="EMFCHILD" val="True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352401"/>
  <p:tag name="ORIGINALWIDTH" val="5.194765"/>
  <p:tag name="EMFCHILD" val="True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5747"/>
  <p:tag name="ORIGINALWIDTH" val="4.493544"/>
  <p:tag name="EMFCHILD" val="True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5"/>
  <p:tag name="ORIGINALWIDTH" val="11.30618"/>
  <p:tag name="EMFCHILD" val="True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352401"/>
  <p:tag name="ORIGINALWIDTH" val="5.194765"/>
  <p:tag name="EMFCHILD" val="True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5747"/>
  <p:tag name="ORIGINALWIDTH" val="4.878741"/>
  <p:tag name="EMFCHILD" val="True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352401"/>
  <p:tag name="ORIGINALWIDTH" val="5.194765"/>
  <p:tag name="EMFCHILD" val="True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5747"/>
  <p:tag name="ORIGINALWIDTH" val="4.878741"/>
  <p:tag name="EMFCHILD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1"/>
  <p:tag name="ORIGINALWIDTH" val="2.520513"/>
  <p:tag name="EMFCHILD" val="True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5"/>
  <p:tag name="ORIGINALWIDTH" val="11.27862"/>
  <p:tag name="EMFCHILD" val="True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352401"/>
  <p:tag name="ORIGINALWIDTH" val="5.194765"/>
  <p:tag name="EMFCHILD" val="True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23385"/>
  <p:tag name="ORIGINALWIDTH" val="5.313269"/>
  <p:tag name="EMFCHILD" val="True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966338"/>
  <p:tag name="ORIGINALWIDTH" val="43.66768"/>
  <p:tag name="OUTPUTTYPE" val="SVG"/>
  <p:tag name="IGUANATEXVERSION" val="160"/>
  <p:tag name="LATEXADDIN" val="\documentclass{article}&#10;\usepackage{amsmath}&#10;\usepackage{amssymb}&#10;\usepackage[cm]{sfmath}&#10;\usepackage{bbold}&#10;\pagestyle{empty}&#10;&#10;\DeclareMathOperator{\argmin}{argmin}&#10;&#10;&#10;\begin{document}&#10;&#10;$$&#10;p(x) = A x&#10;$$&#10;&#10;&#10;\end{document}"/>
  <p:tag name="IGUANATEXSIZE" val="20"/>
  <p:tag name="IGUANATEXCURSOR" val="199"/>
  <p:tag name="TRANSPARENCY" val="True"/>
  <p:tag name="LATEXENGINEID" val="1"/>
  <p:tag name="TEMPFOLDER" val="/Users/georg/Library/Containers/com.microsoft.Powerpoint/Data/tmp/TemporaryItems/"/>
  <p:tag name="LATEXFORMHEIGHT" val="426.65"/>
  <p:tag name="LATEXFORMWIDTH" val="513.35"/>
  <p:tag name="LATEXFORMWRAP" val="True"/>
  <p:tag name="BITMAPVECTOR" val="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.80614"/>
  <p:tag name="ORIGINALWIDTH" val="65.95992"/>
  <p:tag name="OUTPUTTYPE" val="SVG"/>
  <p:tag name="IGUANATEXVERSION" val="160"/>
  <p:tag name="LATEXADDIN" val="\documentclass{article}&#10;\usepackage{amsmath}&#10;\usepackage{amssymb}&#10;\usepackage[cm]{sfmath}&#10;\usepackage{bbold}&#10;\pagestyle{empty}&#10;&#10;\DeclareMathOperator{\argmin}{argmin}&#10;&#10;&#10;\begin{document}&#10;&#10;$$&#10;p_i(x) = \sum_j a_{ij} x_j&#10;$$&#10;&#10;&#10;\end{document}"/>
  <p:tag name="IGUANATEXSIZE" val="20"/>
  <p:tag name="IGUANATEXCURSOR" val="215"/>
  <p:tag name="TRANSPARENCY" val="True"/>
  <p:tag name="LATEXENGINEID" val="1"/>
  <p:tag name="TEMPFOLDER" val="/Users/georg/Library/Containers/com.microsoft.Powerpoint/Data/tmp/TemporaryItems/"/>
  <p:tag name="LATEXFORMHEIGHT" val="426.65"/>
  <p:tag name="LATEXFORMWIDTH" val="513.35"/>
  <p:tag name="LATEXFORMWRAP" val="True"/>
  <p:tag name="BITMAPVECTOR" val="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62394"/>
  <p:tag name="ORIGINALWIDTH" val="36.39437"/>
  <p:tag name="OUTPUTTYPE" val="SVG"/>
  <p:tag name="IGUANATEXVERSION" val="160"/>
  <p:tag name="LATEXADDIN" val="\documentclass{article}&#10;\usepackage{amsmath}&#10;\usepackage{amssymb}&#10;\usepackage[cm]{sfmath}&#10;\usepackage{bbold}&#10;\pagestyle{empty}&#10;&#10;\DeclareMathOperator{\argmin}{argmin}&#10;&#10;&#10;\begin{document}&#10;&#10;$$&#10;\frac{\partial p_i}{\partial x_j} = a_{ij}&#10;$$&#10;&#10;&#10;\end{document}"/>
  <p:tag name="IGUANATEXSIZE" val="20"/>
  <p:tag name="IGUANATEXCURSOR" val="218"/>
  <p:tag name="TRANSPARENCY" val="True"/>
  <p:tag name="LATEXENGINEID" val="1"/>
  <p:tag name="TEMPFOLDER" val="/Users/georg/Library/Containers/com.microsoft.Powerpoint/Data/tmp/TemporaryItems/"/>
  <p:tag name="LATEXFORMHEIGHT" val="426.65"/>
  <p:tag name="LATEXFORMWIDTH" val="513.35"/>
  <p:tag name="LATEXFORMWRAP" val="True"/>
  <p:tag name="BITMAPVECTOR" val="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785236"/>
  <p:tag name="ORIGINALWIDTH" val="28.4922"/>
  <p:tag name="OUTPUTTYPE" val="SVG"/>
  <p:tag name="IGUANATEXVERSION" val="160"/>
  <p:tag name="LATEXADDIN" val="\documentclass{article}&#10;\usepackage{amsmath}&#10;\usepackage{amssymb}&#10;\usepackage[cm]{sfmath}&#10;\usepackage{bbold}&#10;\pagestyle{empty}&#10;&#10;\DeclareMathOperator{\argmin}{argmin}&#10;&#10;&#10;\begin{document}&#10;&#10;$$&#10;J_p = A&#10;$$&#10;&#10;&#10;\end{document}"/>
  <p:tag name="IGUANATEXSIZE" val="20"/>
  <p:tag name="IGUANATEXCURSOR" val="196"/>
  <p:tag name="TRANSPARENCY" val="True"/>
  <p:tag name="LATEXENGINEID" val="1"/>
  <p:tag name="TEMPFOLDER" val="/Users/georg/Library/Containers/com.microsoft.Powerpoint/Data/tmp/TemporaryItems/"/>
  <p:tag name="LATEXFORMHEIGHT" val="426.65"/>
  <p:tag name="LATEXFORMWIDTH" val="513.35"/>
  <p:tag name="LATEXFORMWRAP" val="True"/>
  <p:tag name="BITMAPVECTOR" val="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74189"/>
  <p:tag name="ORIGINALWIDTH" val="48.02216"/>
  <p:tag name="OUTPUTTYPE" val="SVG"/>
  <p:tag name="IGUANATEXVERSION" val="160"/>
  <p:tag name="LATEXADDIN" val="\documentclass{article}&#10;\usepackage{amsmath}&#10;\usepackage{amssymb}&#10;\usepackage[cm]{sfmath}&#10;\usepackage{bbold}&#10;\pagestyle{empty}&#10;&#10;\DeclareMathOperator{\argmin}{argmin}&#10;&#10;&#10;\begin{document}&#10;&#10;$$&#10;J_p^T v = A^T v&#10;$$&#10;&#10;&#10;\end{document}"/>
  <p:tag name="IGUANATEXSIZE" val="20"/>
  <p:tag name="IGUANATEXCURSOR" val="204"/>
  <p:tag name="TRANSPARENCY" val="True"/>
  <p:tag name="LATEXENGINEID" val="1"/>
  <p:tag name="TEMPFOLDER" val="/Users/georg/Library/Containers/com.microsoft.Powerpoint/Data/tmp/TemporaryItems/"/>
  <p:tag name="LATEXFORMHEIGHT" val="426.65"/>
  <p:tag name="LATEXFORMWIDTH" val="513.35"/>
  <p:tag name="LATEXFORMWRAP" val="True"/>
  <p:tag name="BITMAPVECTOR" val="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3952"/>
  <p:tag name="ORIGINALWIDTH" val="49.44823"/>
  <p:tag name="OUTPUTTYPE" val="SVG"/>
  <p:tag name="IGUANATEXVERSION" val="160"/>
  <p:tag name="LATEXADDIN" val="\documentclass{article}&#10;\usepackage{amsmath}&#10;\usepackage{amssymb}&#10;\usepackage[cm]{sfmath}&#10;\usepackage{bbold}&#10;\pagestyle{empty}&#10;&#10;\DeclareMathOperator{\argmin}{argmin}&#10;&#10;&#10;\begin{document}&#10;&#10;$$&#10;s(y) = A^T y&#10;$$&#10;&#10;&#10;\end{document}"/>
  <p:tag name="IGUANATEXSIZE" val="20"/>
  <p:tag name="IGUANATEXCURSOR" val="201"/>
  <p:tag name="TRANSPARENCY" val="True"/>
  <p:tag name="LATEXENGINEID" val="1"/>
  <p:tag name="TEMPFOLDER" val="/Users/georg/Library/Containers/com.microsoft.Powerpoint/Data/tmp/TemporaryItems/"/>
  <p:tag name="LATEXFORMHEIGHT" val="426.65"/>
  <p:tag name="LATEXFORMWIDTH" val="513.35"/>
  <p:tag name="LATEXFORMWRAP" val="True"/>
  <p:tag name="BITMAPVECTOR" val="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1.3835"/>
  <p:tag name="ORIGINALWIDTH" val="65.83591"/>
  <p:tag name="OUTPUTTYPE" val="SVG"/>
  <p:tag name="IGUANATEXVERSION" val="160"/>
  <p:tag name="LATEXADDIN" val="\documentclass{article}&#10;\usepackage{amsmath}&#10;\usepackage{amssymb}&#10;\usepackage[cm]{sfmath}&#10;\usepackage{bbold}&#10;\pagestyle{empty}&#10;&#10;\DeclareMathOperator{\argmin}{argmin}&#10;&#10;&#10;\begin{document}&#10;&#10;$$&#10;s_j(v) = \sum_i a_{ij} y_i&#10;$$&#10;&#10;&#10;\end{document}"/>
  <p:tag name="IGUANATEXSIZE" val="20"/>
  <p:tag name="IGUANATEXCURSOR" val="210"/>
  <p:tag name="TRANSPARENCY" val="True"/>
  <p:tag name="LATEXENGINEID" val="1"/>
  <p:tag name="TEMPFOLDER" val="/Users/georg/Library/Containers/com.microsoft.Powerpoint/Data/tmp/TemporaryItems/"/>
  <p:tag name="LATEXFORMHEIGHT" val="426.65"/>
  <p:tag name="LATEXFORMWIDTH" val="513.35"/>
  <p:tag name="LATEXFORMWRAP" val="True"/>
  <p:tag name="BITMAPVECTOR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23382"/>
  <p:tag name="ORIGINALWIDTH" val="5.359885"/>
  <p:tag name="EMFCHILD" val="True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.74925"/>
  <p:tag name="ORIGINALWIDTH" val="35.82925"/>
  <p:tag name="OUTPUTTYPE" val="SVG"/>
  <p:tag name="IGUANATEXVERSION" val="160"/>
  <p:tag name="LATEXADDIN" val="\documentclass{article}&#10;\usepackage{amsmath}&#10;\usepackage{amssymb}&#10;\usepackage[cm]{sfmath}&#10;\usepackage{bbold}&#10;\pagestyle{empty}&#10;&#10;\DeclareMathOperator{\argmin}{argmin}&#10;&#10;&#10;\begin{document}&#10;&#10;$$&#10;\frac{\partial s_j}{\partial y_i} = a_{ij}&#10;$$&#10;&#10;&#10;\end{document}"/>
  <p:tag name="IGUANATEXSIZE" val="20"/>
  <p:tag name="IGUANATEXCURSOR" val="227"/>
  <p:tag name="TRANSPARENCY" val="True"/>
  <p:tag name="LATEXENGINEID" val="1"/>
  <p:tag name="TEMPFOLDER" val="/Users/georg/Library/Containers/com.microsoft.Powerpoint/Data/tmp/TemporaryItems/"/>
  <p:tag name="LATEXFORMHEIGHT" val="426.65"/>
  <p:tag name="LATEXFORMWIDTH" val="513.35"/>
  <p:tag name="LATEXFORMWRAP" val="True"/>
  <p:tag name="BITMAPVECTOR" val="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46862"/>
  <p:tag name="ORIGINALWIDTH" val="33.8546"/>
  <p:tag name="OUTPUTTYPE" val="SVG"/>
  <p:tag name="IGUANATEXVERSION" val="160"/>
  <p:tag name="LATEXADDIN" val="\documentclass{article}&#10;\usepackage{amsmath}&#10;\usepackage{amssymb}&#10;\usepackage[cm]{sfmath}&#10;\usepackage{bbold}&#10;\pagestyle{empty}&#10;&#10;\DeclareMathOperator{\argmin}{argmin}&#10;&#10;&#10;\begin{document}&#10;&#10;$$&#10;J_s = A^T&#10;$$&#10;&#10;&#10;\end{document}"/>
  <p:tag name="IGUANATEXSIZE" val="20"/>
  <p:tag name="IGUANATEXCURSOR" val="198"/>
  <p:tag name="TRANSPARENCY" val="True"/>
  <p:tag name="LATEXENGINEID" val="1"/>
  <p:tag name="TEMPFOLDER" val="/Users/georg/Library/Containers/com.microsoft.Powerpoint/Data/tmp/TemporaryItems/"/>
  <p:tag name="LATEXFORMHEIGHT" val="426.65"/>
  <p:tag name="LATEXFORMWIDTH" val="513.35"/>
  <p:tag name="LATEXFORMWRAP" val="True"/>
  <p:tag name="BITMAPVECTOR" val="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4372"/>
  <p:tag name="ORIGINALWIDTH" val="43.95677"/>
  <p:tag name="OUTPUTTYPE" val="SVG"/>
  <p:tag name="IGUANATEXVERSION" val="160"/>
  <p:tag name="LATEXADDIN" val="\documentclass{article}&#10;\usepackage{amsmath}&#10;\usepackage{amssymb}&#10;\usepackage[cm]{sfmath}&#10;\usepackage{bbold}&#10;\pagestyle{empty}&#10;&#10;\DeclareMathOperator{\argmin}{argmin}&#10;&#10;&#10;\begin{document}&#10;&#10;$$&#10;J_s^T u = A \, u&#10;$$&#10;&#10;&#10;\end{document}"/>
  <p:tag name="IGUANATEXSIZE" val="20"/>
  <p:tag name="IGUANATEXCURSOR" val="194"/>
  <p:tag name="TRANSPARENCY" val="True"/>
  <p:tag name="LATEXENGINEID" val="1"/>
  <p:tag name="TEMPFOLDER" val="/Users/georg/Library/Containers/com.microsoft.Powerpoint/Data/tmp/TemporaryItems/"/>
  <p:tag name="LATEXFORMHEIGHT" val="426.65"/>
  <p:tag name="LATEXFORMWIDTH" val="513.35"/>
  <p:tag name="LATEXFORMWRAP" val="True"/>
  <p:tag name="BITMAPVECTOR" val="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133226"/>
  <p:tag name="ORIGINALWIDTH" val="4.881692"/>
  <p:tag name="LATEXADDIN" val="\documentclass{article}&#10;\usepackage{amsmath}&#10;\usepackage{amssymb}&#10;\usepackage[cm]{sfmath}&#10;\usepackage{bbold}&#10;\pagestyle{empty}&#10;&#10;\DeclareMathOperator{\argmin}{argmin}&#10;&#10;&#10;\begin{document}&#10;&#10;$$&#10;J_s^T u = A \, u&#10;$$&#10;&#10;&#10;\end{document}"/>
  <p:tag name="IGUANATEXSIZE" val="20"/>
  <p:tag name="IGUANATEXCURSOR" val="194"/>
  <p:tag name="TRANSPARENCY" val="True"/>
  <p:tag name="LATEXENGINEID" val="1"/>
  <p:tag name="TEMPFOLDER" val="/Users/georg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91022"/>
  <p:tag name="ORIGINALWIDTH" val="4.63063"/>
  <p:tag name="EMFCHILD" val="True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270707"/>
  <p:tag name="ORIGINALWIDTH" val="2.915039"/>
  <p:tag name="EMFCHILD" val="True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32991"/>
  <p:tag name="ORIGINALWIDTH" val="4.283897"/>
  <p:tag name="EMFCHILD" val="True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91023"/>
  <p:tag name="ORIGINALWIDTH" val="6.625117"/>
  <p:tag name="EMFCHILD" val="True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14053"/>
  <p:tag name="ORIGINALWIDTH" val="6.077204"/>
  <p:tag name="EMFCHILD" val="True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32991"/>
  <p:tag name="ORIGINALWIDTH" val="4.283897"/>
  <p:tag name="EMFCHILD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1"/>
  <p:tag name="ORIGINALWIDTH" val="2.520513"/>
  <p:tag name="EMFCHILD" val="True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133228"/>
  <p:tag name="ORIGINALWIDTH" val="4.881692"/>
  <p:tag name="LATEXADDIN" val="\documentclass{article}&#10;\usepackage{amsmath}&#10;\usepackage{amssymb}&#10;\usepackage[cm]{sfmath}&#10;\usepackage{bbold}&#10;\pagestyle{empty}&#10;&#10;\DeclareMathOperator{\argmin}{argmin}&#10;&#10;&#10;\begin{document}&#10;&#10;$$&#10;J_s = A^T&#10;$$&#10;&#10;&#10;\end{document}"/>
  <p:tag name="IGUANATEXSIZE" val="20"/>
  <p:tag name="IGUANATEXCURSOR" val="198"/>
  <p:tag name="TRANSPARENCY" val="True"/>
  <p:tag name="LATEXENGINEID" val="1"/>
  <p:tag name="TEMPFOLDER" val="/Users/georg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270709"/>
  <p:tag name="ORIGINALWIDTH" val="2.915039"/>
  <p:tag name="EMFCHILD" val="True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91024"/>
  <p:tag name="ORIGINALWIDTH" val="6.625117"/>
  <p:tag name="EMFCHILD" val="True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14055"/>
  <p:tag name="ORIGINALWIDTH" val="6.077204"/>
  <p:tag name="EMFCHILD" val="True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91024"/>
  <p:tag name="ORIGINALWIDTH" val="4.63063"/>
  <p:tag name="EMFCHILD" val="True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352402"/>
  <p:tag name="ORIGINALWIDTH" val="5.098701"/>
  <p:tag name="LATEXADDIN" val="\documentclass{article}&#10;\usepackage{amsmath}&#10;\usepackage{amssymb}&#10;\usepackage[cm]{sfmath}&#10;\usepackage{bbold}&#10;\pagestyle{empty}&#10;&#10;\DeclareMathOperator{\argmin}{argmin}&#10;&#10;&#10;\begin{document}&#10;&#10;$$&#10;\frac{\partial s_j}{\partial y_i} = a_{ij}&#10;$$&#10;&#10;&#10;\end{document}"/>
  <p:tag name="IGUANATEXSIZE" val="20"/>
  <p:tag name="IGUANATEXCURSOR" val="227"/>
  <p:tag name="TRANSPARENCY" val="True"/>
  <p:tag name="LATEXENGINEID" val="1"/>
  <p:tag name="TEMPFOLDER" val="/Users/georg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02363"/>
  <p:tag name="ORIGINALWIDTH" val="3.857953"/>
  <p:tag name="EMFCHILD" val="True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06693"/>
  <p:tag name="ORIGINALWIDTH" val="3.012677"/>
  <p:tag name="EMFCHILD" val="True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6"/>
  <p:tag name="ORIGINALWIDTH" val="13.02933"/>
  <p:tag name="EMFCHILD" val="True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352402"/>
  <p:tag name="ORIGINALWIDTH" val="5.098701"/>
  <p:tag name="EMFCHILD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94519"/>
  <p:tag name="ORIGINALWIDTH" val="2.600238"/>
  <p:tag name="EMFCHILD" val="True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5748"/>
  <p:tag name="ORIGINALWIDTH" val="5.224724"/>
  <p:tag name="EMFCHILD" val="True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84056"/>
  <p:tag name="ORIGINALWIDTH" val="1.614882"/>
  <p:tag name="EMFCHILD" val="True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91024"/>
  <p:tag name="ORIGINALWIDTH" val="6.446063"/>
  <p:tag name="EMFCHILD" val="True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02363"/>
  <p:tag name="ORIGINALWIDTH" val="3.877323"/>
  <p:tag name="EMFCHILD" val="True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84056"/>
  <p:tag name="ORIGINALWIDTH" val="1.614882"/>
  <p:tag name="EMFCHILD" val="True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06693"/>
  <p:tag name="ORIGINALWIDTH" val="3.012677"/>
  <p:tag name="EMFCHILD" val="True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02361"/>
  <p:tag name="ORIGINALWIDTH" val="3.965118"/>
  <p:tag name="LATEXADDIN" val="\documentclass{article}&#10;\usepackage{amsmath}&#10;\usepackage{amssymb}&#10;\usepackage[cm]{sfmath}&#10;\usepackage{bbold}&#10;\pagestyle{empty}&#10;&#10;\DeclareMathOperator{\argmin}{argmin}&#10;&#10;&#10;\begin{document}&#10;&#10;$$&#10;s_j(v) = \sum_i a_{ij} y_i&#10;$$&#10;&#10;&#10;\end{document}"/>
  <p:tag name="IGUANATEXSIZE" val="20"/>
  <p:tag name="IGUANATEXCURSOR" val="210"/>
  <p:tag name="TRANSPARENCY" val="True"/>
  <p:tag name="LATEXENGINEID" val="1"/>
  <p:tag name="TEMPFOLDER" val="/Users/georg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06691"/>
  <p:tag name="ORIGINALWIDTH" val="3.096378"/>
  <p:tag name="EMFCHILD" val="True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6"/>
  <p:tag name="ORIGINALWIDTH" val="2.520512"/>
  <p:tag name="EMFCHILD" val="True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23385"/>
  <p:tag name="ORIGINALWIDTH" val="4.303858"/>
  <p:tag name="EMFCHILD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.92278"/>
  <p:tag name="ORIGINALWIDTH" val="3.785789"/>
  <p:tag name="EMFCHILD" val="True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6"/>
  <p:tag name="ORIGINALWIDTH" val="2.520512"/>
  <p:tag name="EMFCHILD" val="True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91023"/>
  <p:tag name="ORIGINALWIDTH" val="6.625118"/>
  <p:tag name="EMFCHILD" val="True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94767"/>
  <p:tag name="ORIGINALWIDTH" val="13.26024"/>
  <p:tag name="EMFCHILD" val="True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84054"/>
  <p:tag name="ORIGINALWIDTH" val="1.659764"/>
  <p:tag name="EMFCHILD" val="True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02361"/>
  <p:tag name="ORIGINALWIDTH" val="3.985039"/>
  <p:tag name="EMFCHILD" val="True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84054"/>
  <p:tag name="ORIGINALWIDTH" val="1.659764"/>
  <p:tag name="EMFCHILD" val="True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06691"/>
  <p:tag name="ORIGINALWIDTH" val="3.096378"/>
  <p:tag name="EMFCHILD" val="True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5746"/>
  <p:tag name="ORIGINALWIDTH" val="5.369843"/>
  <p:tag name="EMFCHILD" val="True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84054"/>
  <p:tag name="ORIGINALWIDTH" val="1.659764"/>
  <p:tag name="EMFCHILD" val="True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02362"/>
  <p:tag name="ORIGINALWIDTH" val="3.965118"/>
  <p:tag name="LATEXADDIN" val="\documentclass{article}&#10;\usepackage{amsmath}&#10;\usepackage{amssymb}&#10;\usepackage[cm]{sfmath}&#10;\usepackage{bbold}&#10;\pagestyle{empty}&#10;&#10;\DeclareMathOperator{\argmin}{argmin}&#10;&#10;&#10;\begin{document}&#10;&#10;$$&#10;s(y) = A^T y&#10;$$&#10;&#10;&#10;\end{document}"/>
  <p:tag name="IGUANATEXSIZE" val="20"/>
  <p:tag name="IGUANATEXCURSOR" val="201"/>
  <p:tag name="TRANSPARENCY" val="True"/>
  <p:tag name="LATEXENGINEID" val="1"/>
  <p:tag name="TEMPFOLDER" val="/Users/georg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90038"/>
  <p:tag name="ORIGINALWIDTH" val="4.901617"/>
  <p:tag name="EMFCHILD" val="True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8"/>
  <p:tag name="ORIGINALWIDTH" val="2.520512"/>
  <p:tag name="EMFCHILD" val="True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5748"/>
  <p:tag name="ORIGINALWIDTH" val="5.369843"/>
  <p:tag name="EMFCHILD" val="True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8"/>
  <p:tag name="ORIGINALWIDTH" val="2.520512"/>
  <p:tag name="EMFCHILD" val="True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91024"/>
  <p:tag name="ORIGINALWIDTH" val="6.625118"/>
  <p:tag name="EMFCHILD" val="True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14055"/>
  <p:tag name="ORIGINALWIDTH" val="6.077205"/>
  <p:tag name="EMFCHILD" val="True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91024"/>
  <p:tag name="ORIGINALWIDTH" val="4.63063"/>
  <p:tag name="EMFCHILD" val="True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5748"/>
  <p:tag name="ORIGINALWIDTH" val="5.369843"/>
  <p:tag name="EMFCHILD" val="True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84527"/>
  <p:tag name="ORIGINALWIDTH" val="4.784055"/>
  <p:tag name="LATEXADDIN" val="\documentclass{article}&#10;\usepackage{amsmath}&#10;\usepackage{amssymb}&#10;\usepackage[cm]{sfmath}&#10;\usepackage{bbold}&#10;\pagestyle{empty}&#10;&#10;\DeclareMathOperator{\argmin}{argmin}&#10;&#10;&#10;\begin{document}&#10;&#10;$$&#10;J_p^T v = A^T v&#10;$$&#10;&#10;&#10;\end{document}"/>
  <p:tag name="IGUANATEXSIZE" val="20"/>
  <p:tag name="IGUANATEXCURSOR" val="204"/>
  <p:tag name="TRANSPARENCY" val="True"/>
  <p:tag name="LATEXENGINEID" val="1"/>
  <p:tag name="TEMPFOLDER" val="/Users/georg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2248"/>
  <p:tag name="ORIGINALWIDTH" val="4.537992"/>
  <p:tag name="EMFCHILD" val="True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71417"/>
  <p:tag name="ORIGINALWIDTH" val="3.57437"/>
  <p:tag name="EMFCHILD" val="Tru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87797"/>
  <p:tag name="ORIGINALWIDTH" val="5.190515"/>
  <p:tag name="EMFCHILD" val="True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8311"/>
  <p:tag name="ORIGINALWIDTH" val="4.217755"/>
  <p:tag name="EMFCHILD" val="True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07087"/>
  <p:tag name="ORIGINALWIDTH" val="6.492637"/>
  <p:tag name="EMFCHILD" val="True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82205"/>
  <p:tag name="ORIGINALWIDTH" val="5.955629"/>
  <p:tag name="EMFCHILD" val="True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2248"/>
  <p:tag name="ORIGINALWIDTH" val="4.537992"/>
  <p:tag name="EMFCHILD" val="True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8311"/>
  <p:tag name="ORIGINALWIDTH" val="4.217755"/>
  <p:tag name="EMFCHILD" val="True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19921"/>
  <p:tag name="ORIGINALWIDTH" val="4.881693"/>
  <p:tag name="LATEXADDIN" val="\documentclass{article}&#10;\usepackage{amsmath}&#10;\usepackage{amssymb}&#10;\usepackage[cm]{sfmath}&#10;\usepackage{bbold}&#10;\pagestyle{empty}&#10;&#10;\DeclareMathOperator{\argmin}{argmin}&#10;&#10;&#10;\begin{document}&#10;&#10;$$&#10;J_p = A&#10;$$&#10;&#10;&#10;\end{document}"/>
  <p:tag name="IGUANATEXSIZE" val="20"/>
  <p:tag name="IGUANATEXCURSOR" val="196"/>
  <p:tag name="TRANSPARENCY" val="True"/>
  <p:tag name="LATEXENGINEID" val="1"/>
  <p:tag name="TEMPFOLDER" val="/Users/georg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67126"/>
  <p:tag name="ORIGINALWIDTH" val="3.647323"/>
  <p:tag name="EMFCHILD" val="True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151929"/>
  <p:tag name="ORIGINALWIDTH" val="6.625118"/>
  <p:tag name="EMFCHILD" val="True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22638"/>
  <p:tag name="ORIGINALWIDTH" val="6.077205"/>
  <p:tag name="EMFCHILD" val="True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352402"/>
  <p:tag name="ORIGINALWIDTH" val="5.102441"/>
  <p:tag name="LATEXADDIN" val="\documentclass{article}&#10;\usepackage{amsmath}&#10;\usepackage{amssymb}&#10;\usepackage[cm]{sfmath}&#10;\usepackage{bbold}&#10;\pagestyle{empty}&#10;&#10;\DeclareMathOperator{\argmin}{argmin}&#10;&#10;&#10;\begin{document}&#10;&#10;$$&#10;\frac{\partial p_i}{\partial x_j} = a_{ij}&#10;$$&#10;&#10;&#10;\end{document}"/>
  <p:tag name="IGUANATEXSIZE" val="20"/>
  <p:tag name="IGUANATEXCURSOR" val="218"/>
  <p:tag name="TRANSPARENCY" val="True"/>
  <p:tag name="LATEXENGINEID" val="1"/>
  <p:tag name="TEMPFOLDER" val="/Users/georg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0.59731"/>
  <p:tag name="ORIGINALWIDTH" val="52.30017"/>
  <p:tag name="OUTPUTTYPE" val="SVG"/>
  <p:tag name="IGUANATEXVERSION" val="160"/>
  <p:tag name="LATEXADDIN" val="\documentclass{article}&#10;\usepackage{amsmath}&#10;\usepackage{amssymb}&#10;\usepackage[cm]{sfmath}&#10;\pagestyle{empty}&#10;&#10;\DeclareMathOperator{\argmin}{argmin}&#10;&#10;&#10;\begin{document}&#10;&#10;$$&#10;y(q) = \frac{m}{q(p)}&#10;$$&#10;&#10;&#10;\end{document}"/>
  <p:tag name="IGUANATEXSIZE" val="20"/>
  <p:tag name="IGUANATEXCURSOR" val="189"/>
  <p:tag name="TRANSPARENCY" val="True"/>
  <p:tag name="LATEXENGINEID" val="1"/>
  <p:tag name="TEMPFOLDER" val="/Users/georg/Library/Containers/com.microsoft.Powerpoint/Data/tmp/TemporaryItems/"/>
  <p:tag name="LATEXFORMHEIGHT" val="426.65"/>
  <p:tag name="LATEXFORMWIDTH" val="513.35"/>
  <p:tag name="LATEXFORMWRAP" val="True"/>
  <p:tag name="BITMAPVECTO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23386"/>
  <p:tag name="ORIGINALWIDTH" val="4.466575"/>
  <p:tag name="OUTPUTTYPE" val="SVG"/>
  <p:tag name="IGUANATEXVERSION" val="160"/>
  <p:tag name="LATEXADDIN" val="\documentclass{article}&#10;\usepackage{amsmath}&#10;\usepackage{amssymb}&#10;\usepackage[cm]{sfmath}&#10;\usepackage{bbold}&#10;\pagestyle{empty}&#10;&#10;\DeclareMathOperator{\argmin}{argmin}&#10;&#10;&#10;\begin{document}&#10;&#10;$$&#10;x&#10;$$&#10;&#10;&#10;\end{document}"/>
  <p:tag name="IGUANATEXSIZE" val="20"/>
  <p:tag name="IGUANATEXCURSOR" val="190"/>
  <p:tag name="TRANSPARENCY" val="True"/>
  <p:tag name="LATEXENGINEID" val="1"/>
  <p:tag name="TEMPFOLDER" val="/Users/georg/Library/Containers/com.microsoft.Powerpoint/Data/tmp/TemporaryItems/"/>
  <p:tag name="LATEXFORMHEIGHT" val="426.65"/>
  <p:tag name="LATEXFORMWIDTH" val="513.35"/>
  <p:tag name="LATEXFORMWRAP" val="True"/>
  <p:tag name="BITMAPVECTOR" val="1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5748"/>
  <p:tag name="ORIGINALWIDTH" val="4.792008"/>
  <p:tag name="EMFCHILD" val="True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84056"/>
  <p:tag name="ORIGINALWIDTH" val="1.616063"/>
  <p:tag name="EMFCHILD" val="True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6"/>
  <p:tag name="ORIGINALWIDTH" val="13.57776"/>
  <p:tag name="EMFCHILD" val="True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352402"/>
  <p:tag name="ORIGINALWIDTH" val="5.102441"/>
  <p:tag name="EMFCHILD" val="True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23386"/>
  <p:tag name="ORIGINALWIDTH" val="5.218819"/>
  <p:tag name="EMFCHILD" val="True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06693"/>
  <p:tag name="ORIGINALWIDTH" val="3.014882"/>
  <p:tag name="EMFCHILD" val="True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91024"/>
  <p:tag name="ORIGINALWIDTH" val="6.450788"/>
  <p:tag name="EMFCHILD" val="True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02363"/>
  <p:tag name="ORIGINALWIDTH" val="3.880157"/>
  <p:tag name="EMFCHILD" val="True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84056"/>
  <p:tag name="ORIGINALWIDTH" val="1.616063"/>
  <p:tag name="EMFCHILD" val="True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06693"/>
  <p:tag name="ORIGINALWIDTH" val="3.014882"/>
  <p:tag name="EMFCHILD" val="Tru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81061"/>
  <p:tag name="ORIGINALWIDTH" val="4.642558"/>
  <p:tag name="LATEXADDIN" val="\documentclass{article}&#10;\usepackage{amsmath}&#10;\usepackage{amssymb}&#10;\usepackage[cm]{sfmath}&#10;\pagestyle{empty}&#10;&#10;\DeclareMathOperator{\argmin}{argmin}&#10;&#10;&#10;\begin{document}&#10;&#10;$$&#10;z(t, x) = x \, t(s)&#10;$$&#10;&#10;&#10;\end{document}"/>
  <p:tag name="IGUANATEXSIZE" val="20"/>
  <p:tag name="IGUANATEXCURSOR" val="188"/>
  <p:tag name="TRANSPARENCY" val="True"/>
  <p:tag name="LATEXENGINEID" val="1"/>
  <p:tag name="TEMPFOLDER" val="/Users/georg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5748"/>
  <p:tag name="ORIGINALWIDTH" val="4.849134"/>
  <p:tag name="LATEXADDIN" val="\documentclass{article}&#10;\usepackage{amsmath}&#10;\usepackage{amssymb}&#10;\usepackage[cm]{sfmath}&#10;\usepackage{bbold}&#10;\pagestyle{empty}&#10;&#10;\DeclareMathOperator{\argmin}{argmin}&#10;&#10;&#10;\begin{document}&#10;&#10;$$&#10;p_i(x) = \sum_j a_{ij} x_j&#10;$$&#10;&#10;&#10;\end{document}"/>
  <p:tag name="IGUANATEXSIZE" val="20"/>
  <p:tag name="IGUANATEXCURSOR" val="215"/>
  <p:tag name="TRANSPARENCY" val="True"/>
  <p:tag name="LATEXENGINEID" val="1"/>
  <p:tag name="TEMPFOLDER" val="/Users/georg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84055"/>
  <p:tag name="ORIGINALWIDTH" val="1.635354"/>
  <p:tag name="EMFCHILD" val="True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8"/>
  <p:tag name="ORIGINALWIDTH" val="2.483464"/>
  <p:tag name="EMFCHILD" val="True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23386"/>
  <p:tag name="ORIGINALWIDTH" val="5.281063"/>
  <p:tag name="EMFCHILD" val="True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8"/>
  <p:tag name="ORIGINALWIDTH" val="2.483464"/>
  <p:tag name="EMFCHILD" val="True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91024"/>
  <p:tag name="ORIGINALWIDTH" val="6.527717"/>
  <p:tag name="EMFCHILD" val="True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.94768"/>
  <p:tag name="ORIGINALWIDTH" val="13.06524"/>
  <p:tag name="EMFCHILD" val="True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06693"/>
  <p:tag name="ORIGINALWIDTH" val="3.050827"/>
  <p:tag name="EMFCHILD" val="True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02362"/>
  <p:tag name="ORIGINALWIDTH" val="3.926417"/>
  <p:tag name="EMFCHILD" val="True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84055"/>
  <p:tag name="ORIGINALWIDTH" val="1.635354"/>
  <p:tag name="EMFCHILD" val="Tru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966334"/>
  <p:tag name="ORIGINALWIDTH" val="2.520511"/>
  <p:tag name="EMFCHILD" val="True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06693"/>
  <p:tag name="ORIGINALWIDTH" val="3.050827"/>
  <p:tag name="EMFCHILD" val="True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23386"/>
  <p:tag name="ORIGINALWIDTH" val="5.281063"/>
  <p:tag name="EMFCHILD" val="True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06693"/>
  <p:tag name="ORIGINALWIDTH" val="3.050827"/>
  <p:tag name="EMFCHILD" val="True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819173"/>
  <p:tag name="ORIGINALWIDTH" val="4.921535"/>
  <p:tag name="LATEXADDIN" val="\documentclass{article}&#10;\usepackage{amsmath}&#10;\usepackage{amssymb}&#10;\usepackage[cm]{sfmath}&#10;\usepackage{bbold}&#10;\pagestyle{empty}&#10;&#10;\DeclareMathOperator{\argmin}{argmin}&#10;&#10;&#10;\begin{document}&#10;&#10;$$&#10;p(x) = A x&#10;$$&#10;&#10;&#10;\end{document}"/>
  <p:tag name="IGUANATEXSIZE" val="20"/>
  <p:tag name="IGUANATEXCURSOR" val="199"/>
  <p:tag name="TRANSPARENCY" val="True"/>
  <p:tag name="LATEXENGINEID" val="1"/>
  <p:tag name="TEMPFOLDER" val="/Users/georg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966338"/>
  <p:tag name="ORIGINALWIDTH" val="2.520512"/>
  <p:tag name="EMFCHILD" val="True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81063"/>
  <p:tag name="ORIGINALWIDTH" val="5.359882"/>
  <p:tag name="EMFCHILD" val="True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966338"/>
  <p:tag name="ORIGINALWIDTH" val="2.520512"/>
  <p:tag name="EMFCHILD" val="True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151929"/>
  <p:tag name="ORIGINALWIDTH" val="6.625118"/>
  <p:tag name="EMFCHILD" val="True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22638"/>
  <p:tag name="ORIGINALWIDTH" val="6.077205"/>
  <p:tag name="EMFCHILD" val="True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81063"/>
  <p:tag name="ORIGINALWIDTH" val="5.359882"/>
  <p:tag name="EMFCHILD" val="Tru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218423"/>
  <p:tag name="ORIGINALWIDTH" val="3.078424"/>
  <p:tag name="EMFCHILD" val="True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123701"/>
  <p:tag name="ORIGINALWIDTH" val="16.91807"/>
  <p:tag name="OUTPUTTYPE" val="SVG"/>
  <p:tag name="IGUANATEXVERSION" val="160"/>
  <p:tag name="LATEXADDIN" val="\documentclass{article}&#10;\usepackage{amsmath}&#10;\usepackage{amssymb}&#10;\usepackage[cm]{sfmath}&#10;\usepackage{bbold}&#10;\pagestyle{empty}&#10;&#10;\DeclareMathOperator{\argmin}{argmin}&#10;&#10;&#10;\begin{document}&#10;&#10;$$&#10;J^T v&#10;$$&#10;&#10;&#10;\end{document}"/>
  <p:tag name="IGUANATEXSIZE" val="20"/>
  <p:tag name="IGUANATEXCURSOR" val="192"/>
  <p:tag name="TRANSPARENCY" val="True"/>
  <p:tag name="LATEXENGINEID" val="1"/>
  <p:tag name="TEMPFOLDER" val="/Users/georg/Library/Containers/com.microsoft.Powerpoint/Data/tmp/TemporaryItems/"/>
  <p:tag name="LATEXFORMHEIGHT" val="426.65"/>
  <p:tag name="LATEXFORMWIDTH" val="513.35"/>
  <p:tag name="LATEXFORMWRAP" val="True"/>
  <p:tag name="BITMAPVECTOR" val="1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133228"/>
  <p:tag name="ORIGINALWIDTH" val="4.881692"/>
  <p:tag name="LATEXADDIN" val="\documentclass{article}&#10;\usepackage{amsmath}&#10;\usepackage{amssymb}&#10;\usepackage[cm]{sfmath}&#10;\usepackage{bbold}&#10;\pagestyle{empty}&#10;&#10;\DeclareMathOperator{\argmin}{argmin}&#10;&#10;&#10;\begin{document}&#10;&#10;$$&#10;J^T v&#10;$$&#10;&#10;&#10;\end{document}"/>
  <p:tag name="IGUANATEXSIZE" val="20"/>
  <p:tag name="IGUANATEXCURSOR" val="192"/>
  <p:tag name="TRANSPARENCY" val="True"/>
  <p:tag name="LATEXENGINEID" val="1"/>
  <p:tag name="TEMPFOLDER" val="/Users/georg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91024"/>
  <p:tag name="ORIGINALWIDTH" val="4.63063"/>
  <p:tag name="EMFCHILD" val="True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23386"/>
  <p:tag name="ORIGINALWIDTH" val="4.303858"/>
  <p:tag name="EMFCHILD" val="True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82795"/>
  <p:tag name="ORIGINALWIDTH" val="9.623898"/>
  <p:tag name="OUTPUTTYPE" val="SVG"/>
  <p:tag name="IGUANATEXVERSION" val="160"/>
  <p:tag name="LATEXADDIN" val="\documentclass{article}&#10;\usepackage{amsmath}&#10;\usepackage{amssymb}&#10;%\usepackage[cm]{sfmath}&#10;\usepackage{bbold}&#10;\usepackage{bm}&#10;\pagestyle{empty}&#10;&#10;\DeclareMathOperator{\argmin}{argmin}&#10;&#10;&#10;\begin{document}&#10;&#10;$$&#10;\bm{m}&#10;$$&#10;&#10;&#10;\end{document}"/>
  <p:tag name="IGUANATEXSIZE" val="20"/>
  <p:tag name="IGUANATEXCURSOR" val="209"/>
  <p:tag name="TRANSPARENCY" val="True"/>
  <p:tag name="LATEXENGINEID" val="1"/>
  <p:tag name="TEMPFOLDER" val="/Users/georg/Library/Containers/com.microsoft.Powerpoint/Data/tmp/TemporaryItems/"/>
  <p:tag name="LATEXFORMHEIGHT" val="426.65"/>
  <p:tag name="LATEXFORMWIDTH" val="513.35"/>
  <p:tag name="LATEXFORMWRAP" val="True"/>
  <p:tag name="BITMAPVECTOR" val="1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82795"/>
  <p:tag name="ORIGINALWIDTH" val="9.623898"/>
  <p:tag name="OUTPUTTYPE" val="SVG"/>
  <p:tag name="IGUANATEXVERSION" val="160"/>
  <p:tag name="LATEXADDIN" val="\documentclass{article}&#10;\usepackage{amsmath}&#10;\usepackage{amssymb}&#10;%\usepackage[cm]{sfmath}&#10;\usepackage{bbold}&#10;\usepackage{bm}&#10;\pagestyle{empty}&#10;&#10;\DeclareMathOperator{\argmin}{argmin}&#10;&#10;&#10;\begin{document}&#10;&#10;$$&#10;\bm{m}&#10;$$&#10;&#10;&#10;\end{document}"/>
  <p:tag name="IGUANATEXSIZE" val="20"/>
  <p:tag name="IGUANATEXCURSOR" val="209"/>
  <p:tag name="TRANSPARENCY" val="True"/>
  <p:tag name="LATEXENGINEID" val="1"/>
  <p:tag name="TEMPFOLDER" val="/Users/georg/Library/Containers/com.microsoft.Powerpoint/Data/tmp/TemporaryItems/"/>
  <p:tag name="LATEXFORMHEIGHT" val="426.65"/>
  <p:tag name="LATEXFORMWIDTH" val="513.35"/>
  <p:tag name="LATEXFORMWRAP" val="True"/>
  <p:tag name="BITMAPVECTOR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64999"/>
  <p:tag name="ORIGINALWIDTH" val="0.8268895"/>
  <p:tag name="EMFCHILD" val="Tru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81061"/>
  <p:tag name="ORIGINALWIDTH" val="5.35988"/>
  <p:tag name="EMFCHILD" val="Tru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966334"/>
  <p:tag name="ORIGINALWIDTH" val="2.520511"/>
  <p:tag name="EMFCHILD" val="Tru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151928"/>
  <p:tag name="ORIGINALWIDTH" val="6.625155"/>
  <p:tag name="EMFCHILD" val="Tru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81061"/>
  <p:tag name="ORIGINALWIDTH" val="5.35988"/>
  <p:tag name="EMFCHILD" val="Tru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218423"/>
  <p:tag name="ORIGINALWIDTH" val="3.078424"/>
  <p:tag name="EMFCHILD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39519"/>
  <p:tag name="ORIGINALWIDTH" val="62.25734"/>
  <p:tag name="OUTPUTTYPE" val="SVG"/>
  <p:tag name="IGUANATEXVERSION" val="160"/>
  <p:tag name="LATEXADDIN" val="\documentclass{article}&#10;\usepackage{amsmath}&#10;\usepackage{amssymb}&#10;\usepackage[cm]{sfmath}&#10;\pagestyle{empty}&#10;&#10;\DeclareMathOperator{\argmin}{argmin}&#10;&#10;&#10;\begin{document}&#10;&#10;$$&#10;s(y) = A^T y(q)&#10;$$&#10;&#10;&#10;\end{document}"/>
  <p:tag name="IGUANATEXSIZE" val="20"/>
  <p:tag name="IGUANATEXCURSOR" val="184"/>
  <p:tag name="TRANSPARENCY" val="True"/>
  <p:tag name="LATEXENGINEID" val="1"/>
  <p:tag name="TEMPFOLDER" val="/Users/georg/Library/Containers/com.microsoft.Powerpoint/Data/tmp/TemporaryItems/"/>
  <p:tag name="LATEXFORMHEIGHT" val="426.65"/>
  <p:tag name="LATEXFORMWIDTH" val="513.35"/>
  <p:tag name="LATEXFORMWRAP" val="True"/>
  <p:tag name="BITMAPVECTOR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966334"/>
  <p:tag name="ORIGINALWIDTH" val="2.520511"/>
  <p:tag name="EMFCHILD" val="Tru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32124"/>
  <p:tag name="ORIGINALWIDTH" val="3.965117"/>
  <p:tag name="EMFCHILD" val="Tru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966334"/>
  <p:tag name="ORIGINALWIDTH" val="2.520511"/>
  <p:tag name="EMFCHILD" val="Tru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798225"/>
  <p:tag name="ORIGINALWIDTH" val="3.016849"/>
  <p:tag name="LATEXADDIN" val="\documentclass{article}&#10;\usepackage{amsmath}&#10;\usepackage{amssymb}&#10;\usepackage[cm]{sfmath}&#10;\usepackage{bbold}&#10;\pagestyle{empty}&#10;&#10;\DeclareMathOperator{\argmin}{argmin}&#10;&#10;&#10;\begin{document}&#10;&#10;$$&#10;t(s) = \frac{s(y)}{A^T \mathbb{1}}&#10;$$&#10;&#10;&#10;\end{document}"/>
  <p:tag name="IGUANATEXSIZE" val="20"/>
  <p:tag name="IGUANATEXCURSOR" val="205"/>
  <p:tag name="TRANSPARENCY" val="True"/>
  <p:tag name="LATEXENGINEID" val="1"/>
  <p:tag name="TEMPFOLDER" val="/Users/georg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3"/>
  <p:tag name="ORIGINALWIDTH" val="2.470117"/>
  <p:tag name="EMFCHILD" val="Tru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0236"/>
  <p:tag name="ORIGINALWIDTH" val="3.885824"/>
  <p:tag name="EMFCHILD" val="Tru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3"/>
  <p:tag name="ORIGINALWIDTH" val="2.470117"/>
  <p:tag name="EMFCHILD" val="Tru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91022"/>
  <p:tag name="ORIGINALWIDTH" val="6.492634"/>
  <p:tag name="EMFCHILD" val="Tru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0236"/>
  <p:tag name="ORIGINALWIDTH" val="3.885824"/>
  <p:tag name="EMFCHILD" val="Tru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3"/>
  <p:tag name="ORIGINALWIDTH" val="2.470117"/>
  <p:tag name="EMFCHILD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1.04562"/>
  <p:tag name="ORIGINALWIDTH" val="47.81923"/>
  <p:tag name="OUTPUTTYPE" val="SVG"/>
  <p:tag name="IGUANATEXVERSION" val="160"/>
  <p:tag name="LATEXADDIN" val="\documentclass{article}&#10;\usepackage{amsmath}&#10;\usepackage{amssymb}&#10;\usepackage[cm]{sfmath}&#10;\usepackage{bbold}&#10;\pagestyle{empty}&#10;&#10;\DeclareMathOperator{\argmin}{argmin}&#10;&#10;&#10;\begin{document}&#10;&#10;$$&#10;t(s) = \frac{s(y)}{A^T \mathbb{1}}&#10;$$&#10;&#10;&#10;\end{document}"/>
  <p:tag name="IGUANATEXSIZE" val="20"/>
  <p:tag name="IGUANATEXCURSOR" val="205"/>
  <p:tag name="TRANSPARENCY" val="True"/>
  <p:tag name="LATEXENGINEID" val="1"/>
  <p:tag name="TEMPFOLDER" val="/Users/georg/Library/Containers/com.microsoft.Powerpoint/Data/tmp/TemporaryItems/"/>
  <p:tag name="LATEXFORMHEIGHT" val="426.65"/>
  <p:tag name="LATEXFORMWIDTH" val="513.35"/>
  <p:tag name="LATEXFORMWRAP" val="True"/>
  <p:tag name="BITMAPVECTOR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5745"/>
  <p:tag name="ORIGINALWIDTH" val="5.262438"/>
  <p:tag name="EMFCHILD" val="Tru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3"/>
  <p:tag name="ORIGINALWIDTH" val="2.470117"/>
  <p:tag name="EMFCHILD" val="Tru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4"/>
  <p:tag name="ORIGINALWIDTH" val="18.28889"/>
  <p:tag name="EMFCHILD" val="Tru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14052"/>
  <p:tag name="ORIGINALWIDTH" val="5.955666"/>
  <p:tag name="EMFCHILD" val="Tru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91021"/>
  <p:tag name="ORIGINALWIDTH" val="4.537989"/>
  <p:tag name="EMFCHILD" val="Tru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15903"/>
  <p:tag name="ORIGINALWIDTH" val="4.334919"/>
  <p:tag name="EMFCHILD" val="Tru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02359"/>
  <p:tag name="ORIGINALWIDTH" val="3.965117"/>
  <p:tag name="LATEXADDIN" val="\documentclass{article}&#10;\usepackage{amsmath}&#10;\usepackage{amssymb}&#10;\usepackage[cm]{sfmath}&#10;\pagestyle{empty}&#10;&#10;\DeclareMathOperator{\argmin}{argmin}&#10;&#10;&#10;\begin{document}&#10;&#10;$$&#10;s(y) = A^T y(q)&#10;$$&#10;&#10;&#10;\end{document}"/>
  <p:tag name="IGUANATEXSIZE" val="20"/>
  <p:tag name="IGUANATEXCURSOR" val="184"/>
  <p:tag name="TRANSPARENCY" val="True"/>
  <p:tag name="LATEXENGINEID" val="1"/>
  <p:tag name="TEMPFOLDER" val="/Users/georg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2"/>
  <p:tag name="ORIGINALWIDTH" val="2.520511"/>
  <p:tag name="EMFCHILD" val="Tru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5744"/>
  <p:tag name="ORIGINALWIDTH" val="5.369841"/>
  <p:tag name="EMFCHILD" val="Tru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2"/>
  <p:tag name="ORIGINALWIDTH" val="2.520511"/>
  <p:tag name="EMFCHILD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966334"/>
  <p:tag name="ORIGINALWIDTH" val="63.24084"/>
  <p:tag name="OUTPUTTYPE" val="SVG"/>
  <p:tag name="IGUANATEXVERSION" val="160"/>
  <p:tag name="LATEXADDIN" val="\documentclass{article}&#10;\usepackage{amsmath}&#10;\usepackage{amssymb}&#10;\usepackage[cm]{sfmath}&#10;\pagestyle{empty}&#10;&#10;\DeclareMathOperator{\argmin}{argmin}&#10;&#10;&#10;\begin{document}&#10;&#10;$$&#10;z(t, x) = x \, t(s)&#10;$$&#10;&#10;&#10;\end{document}"/>
  <p:tag name="IGUANATEXSIZE" val="20"/>
  <p:tag name="IGUANATEXCURSOR" val="188"/>
  <p:tag name="TRANSPARENCY" val="True"/>
  <p:tag name="LATEXENGINEID" val="1"/>
  <p:tag name="TEMPFOLDER" val="/Users/georg/Library/Containers/com.microsoft.Powerpoint/Data/tmp/TemporaryItems/"/>
  <p:tag name="LATEXFORMHEIGHT" val="426.65"/>
  <p:tag name="LATEXFORMWIDTH" val="513.35"/>
  <p:tag name="LATEXFORMWRAP" val="True"/>
  <p:tag name="BITMAPVECTOR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91022"/>
  <p:tag name="ORIGINALWIDTH" val="6.625155"/>
  <p:tag name="EMFCHILD" val="Tru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14051"/>
  <p:tag name="ORIGINALWIDTH" val="6.077202"/>
  <p:tag name="EMFCHILD" val="Tru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91021"/>
  <p:tag name="ORIGINALWIDTH" val="4.630629"/>
  <p:tag name="EMFCHILD" val="Tru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5744"/>
  <p:tag name="ORIGINALWIDTH" val="5.369841"/>
  <p:tag name="EMFCHILD" val="Tru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2"/>
  <p:tag name="ORIGINALWIDTH" val="2.520511"/>
  <p:tag name="EMFCHILD" val="Tru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5744"/>
  <p:tag name="ORIGINALWIDTH" val="4.532991"/>
  <p:tag name="EMFCHILD" val="Tru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2"/>
  <p:tag name="ORIGINALWIDTH" val="2.520511"/>
  <p:tag name="EMFCHILD" val="Tru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5744"/>
  <p:tag name="ORIGINALWIDTH" val="5.36984"/>
  <p:tag name="LATEXADDIN" val="\documentclass{article}&#10;\usepackage{amsmath}&#10;\usepackage{amssymb}&#10;\usepackage[cm]{sfmath}&#10;\pagestyle{empty}&#10;&#10;\DeclareMathOperator{\argmin}{argmin}&#10;&#10;&#10;\begin{document}&#10;&#10;$$&#10;y(q) = \frac{m}{q(p)}&#10;$$&#10;&#10;&#10;\end{document}"/>
  <p:tag name="IGUANATEXSIZE" val="20"/>
  <p:tag name="IGUANATEXCURSOR" val="189"/>
  <p:tag name="TRANSPARENCY" val="True"/>
  <p:tag name="LATEXENGINEID" val="1"/>
  <p:tag name="TEMPFOLDER" val="/Users/georg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2"/>
  <p:tag name="ORIGINALWIDTH" val="2.520511"/>
  <p:tag name="EMFCHILD" val="Tru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5744"/>
  <p:tag name="ORIGINALWIDTH" val="4.53299"/>
  <p:tag name="EMFCHILD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87797"/>
  <p:tag name="ORIGINALWIDTH" val="126.686"/>
  <p:tag name="OUTPUTTYPE" val="SVG"/>
  <p:tag name="IGUANATEXVERSION" val="160"/>
  <p:tag name="LATEXADDIN" val="\documentclass{article}&#10;\usepackage{amsmath}&#10;\usepackage{amssymb}&#10;\usepackage[cm]{sfmath}&#10;\pagestyle{empty}&#10;&#10;\DeclareMathOperator{\argmin}{argmin}&#10;&#10;&#10;\begin{document}&#10;&#10;$$&#10;z(x) = x \, t\Biggl(s\biggl(y\Bigl(q\bigl(p(x)\bigr)\Bigr)\biggr)\Biggr)&#10;$$&#10;&#10;&#10;\end{document}"/>
  <p:tag name="IGUANATEXSIZE" val="20"/>
  <p:tag name="IGUANATEXCURSOR" val="190"/>
  <p:tag name="TRANSPARENCY" val="True"/>
  <p:tag name="LATEXENGINEID" val="1"/>
  <p:tag name="TEMPFOLDER" val="/Users/georg/Library/Containers/com.microsoft.Powerpoint/Data/tmp/TemporaryItems/"/>
  <p:tag name="LATEXFORMHEIGHT" val="426.65"/>
  <p:tag name="LATEXFORMWIDTH" val="513.35"/>
  <p:tag name="LATEXFORMWRAP" val="True"/>
  <p:tag name="BITMAPVECTOR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2"/>
  <p:tag name="ORIGINALWIDTH" val="2.520511"/>
  <p:tag name="EMFCHILD" val="Tru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91022"/>
  <p:tag name="ORIGINALWIDTH" val="6.625154"/>
  <p:tag name="EMFCHILD" val="Tru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3299"/>
  <p:tag name="ORIGINALWIDTH" val="6.993737"/>
  <p:tag name="EMFCHILD" val="Tru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643"/>
  <p:tag name="ORIGINALWIDTH" val="18.84633"/>
  <p:tag name="EMFCHILD" val="Tru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5744"/>
  <p:tag name="ORIGINALWIDTH" val="4.53299"/>
  <p:tag name="EMFCHILD" val="Tru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2"/>
  <p:tag name="ORIGINALWIDTH" val="2.520511"/>
  <p:tag name="EMFCHILD" val="Tru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5744"/>
  <p:tag name="ORIGINALWIDTH" val="4.921533"/>
  <p:tag name="EMFCHILD" val="Tru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2"/>
  <p:tag name="ORIGINALWIDTH" val="2.520511"/>
  <p:tag name="EMFCHILD" val="Tru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966335"/>
  <p:tag name="ORIGINALWIDTH" val="66.68942"/>
  <p:tag name="OUTPUTTYPE" val="SVG"/>
  <p:tag name="IGUANATEXVERSION" val="160"/>
  <p:tag name="LATEXADDIN" val="\documentclass{article}&#10;\usepackage{amsmath}&#10;\usepackage{amssymb}&#10;\usepackage[cm]{sfmath}&#10;\pagestyle{empty}&#10;&#10;\DeclareMathOperator{\argmin}{argmin}&#10;&#10;&#10;\begin{document}&#10;&#10;$$&#10;q(p) = p(x) + b&#10;$$&#10;&#10;&#10;\end{document}"/>
  <p:tag name="IGUANATEXSIZE" val="20"/>
  <p:tag name="IGUANATEXCURSOR" val="173"/>
  <p:tag name="TRANSPARENCY" val="True"/>
  <p:tag name="LATEXENGINEID" val="1"/>
  <p:tag name="TEMPFOLDER" val="/Users/georg/Library/Containers/com.microsoft.Powerpoint/Data/tmp/TemporaryItems/"/>
  <p:tag name="LATEXFORMHEIGHT" val="426.65"/>
  <p:tag name="LATEXFORMWIDTH" val="513.35"/>
  <p:tag name="LATEXFORMWRAP" val="True"/>
  <p:tag name="BITMAPVECTOR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819171"/>
  <p:tag name="ORIGINALWIDTH" val="4.467282"/>
  <p:tag name="LATEXADDIN" val="\documentclass{article}&#10;\usepackage{amsmath}&#10;\usepackage{amssymb}&#10;\usepackage[cm]{sfmath}&#10;\pagestyle{empty}&#10;&#10;\DeclareMathOperator{\argmin}{argmin}&#10;&#10;&#10;\begin{document}&#10;&#10;$$&#10;q(p) = p(x) + b&#10;$$&#10;&#10;&#10;\end{document}"/>
  <p:tag name="IGUANATEXSIZE" val="20"/>
  <p:tag name="IGUANATEXCURSOR" val="173"/>
  <p:tag name="TRANSPARENCY" val="True"/>
  <p:tag name="LATEXENGINEID" val="1"/>
  <p:tag name="TEMPFOLDER" val="/Users/georg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23382"/>
  <p:tag name="ORIGINALWIDTH" val="4.642562"/>
  <p:tag name="LATEXADDIN" val="\documentclass{article}&#10;\usepackage{amsmath}&#10;\usepackage{amssymb}&#10;\usepackage[cm]{sfmath}&#10;\pagestyle{empty}&#10;&#10;\DeclareMathOperator{\argmin}{argmin}&#10;&#10;&#10;\begin{document}&#10;&#10;$$&#10;z(x) = x \, t\Biggl(s\biggl(y\Bigl(q\bigl(p(x)\bigr)\Bigr)\biggr)\Biggr)&#10;$$&#10;&#10;&#10;\end{document}"/>
  <p:tag name="IGUANATEXSIZE" val="20"/>
  <p:tag name="IGUANATEXCURSOR" val="190"/>
  <p:tag name="TRANSPARENCY" val="True"/>
  <p:tag name="LATEXENGINEID" val="1"/>
  <p:tag name="TEMPFOLDER" val="/Users/georg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966335"/>
  <p:tag name="ORIGINALWIDTH" val="2.484015"/>
  <p:tag name="EMFCHILD" val="Tru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819171"/>
  <p:tag name="ORIGINALWIDTH" val="4.850195"/>
  <p:tag name="EMFCHILD" val="Tru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966335"/>
  <p:tag name="ORIGINALWIDTH" val="2.484015"/>
  <p:tag name="EMFCHILD" val="Tru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151928"/>
  <p:tag name="ORIGINALWIDTH" val="6.529131"/>
  <p:tag name="EMFCHILD" val="Tru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819171"/>
  <p:tag name="ORIGINALWIDTH" val="4.850195"/>
  <p:tag name="EMFCHILD" val="Tru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966335"/>
  <p:tag name="ORIGINALWIDTH" val="2.484015"/>
  <p:tag name="EMFCHILD" val="Tru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81061"/>
  <p:tag name="ORIGINALWIDTH" val="5.282203"/>
  <p:tag name="EMFCHILD" val="Tru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966335"/>
  <p:tag name="ORIGINALWIDTH" val="2.484015"/>
  <p:tag name="EMFCHILD" val="Tru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71573"/>
  <p:tag name="ORIGINALWIDTH" val="6.529131"/>
  <p:tag name="EMFCHILD" val="Tru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21258"/>
  <p:tag name="ORIGINALWIDTH" val="4.447636"/>
  <p:tag name="EMFCHILD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31"/>
  <p:tag name="ORIGINALWIDTH" val="2.520513"/>
  <p:tag name="EMFCHILD" val="Tru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90591"/>
  <p:tag name="ORIGINALWIDTH" val="5.359881"/>
  <p:tag name="LATEXADDIN" val="\documentclass{article}&#10;\usepackage{amsmath}&#10;\usepackage{amssymb}&#10;\usepackage[cm]{sfmath}&#10;\usepackage{bbold}&#10;\pagestyle{empty}&#10;&#10;\DeclareMathOperator{\argmin}{argmin}&#10;&#10;&#10;\begin{document}&#10;&#10;$$&#10;x^{+} = z(x) = \frac{x}{A^T \mathbb{1}} A^T \frac{m}{A x + b}&#10;$$&#10;&#10;&#10;\end{document}"/>
  <p:tag name="IGUANATEXSIZE" val="20"/>
  <p:tag name="IGUANATEXCURSOR" val="201"/>
  <p:tag name="TRANSPARENCY" val="True"/>
  <p:tag name="LATEXENGINEID" val="1"/>
  <p:tag name="TEMPFOLDER" val="/Users/georg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77599"/>
  <p:tag name="ORIGINALWIDTH" val="4.930472"/>
  <p:tag name="EMFCHILD" val="Tru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65158"/>
  <p:tag name="ORIGINALWIDTH" val="6.625117"/>
  <p:tag name="EMFCHILD" val="Tru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90591"/>
  <p:tag name="ORIGINALWIDTH" val="4.642559"/>
  <p:tag name="EMFCHILD" val="Tru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438269"/>
  <p:tag name="ORIGINALWIDTH" val="2.520512"/>
  <p:tag name="EMFCHILD" val="Tru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90591"/>
  <p:tag name="ORIGINALWIDTH" val="5.359881"/>
  <p:tag name="EMFCHILD" val="Tru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438269"/>
  <p:tag name="ORIGINALWIDTH" val="2.520512"/>
  <p:tag name="EMFCHILD" val="Tru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65158"/>
  <p:tag name="ORIGINALWIDTH" val="6.625117"/>
  <p:tag name="EMFCHILD" val="Tru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90591"/>
  <p:tag name="ORIGINALWIDTH" val="5.359881"/>
  <p:tag name="EMFCHILD" val="Tru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774804"/>
  <p:tag name="ORIGINALWIDTH" val="18.66212"/>
  <p:tag name="EMFCHILD" val="Tru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2961</TotalTime>
  <Words>1903</Words>
  <Application>Microsoft Macintosh PowerPoint</Application>
  <PresentationFormat>Widescreen</PresentationFormat>
  <Paragraphs>229</Paragraphs>
  <Slides>38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38</vt:i4>
      </vt:variant>
    </vt:vector>
  </HeadingPairs>
  <TitlesOfParts>
    <vt:vector size="50" baseType="lpstr">
      <vt:lpstr>Arial</vt:lpstr>
      <vt:lpstr>Avenir Next LT Pro</vt:lpstr>
      <vt:lpstr>Calibri</vt:lpstr>
      <vt:lpstr>Office Theme</vt:lpstr>
      <vt:lpstr>2_Office Theme</vt:lpstr>
      <vt:lpstr>3_Office Theme</vt:lpstr>
      <vt:lpstr>1_Office Theme</vt:lpstr>
      <vt:lpstr>4_Office Theme</vt:lpstr>
      <vt:lpstr>5_Office Theme</vt:lpstr>
      <vt:lpstr>6_Office Theme</vt:lpstr>
      <vt:lpstr>7_Office Theme</vt:lpstr>
      <vt:lpstr>8_Office Theme</vt:lpstr>
      <vt:lpstr>PET reconstruction  deep learning hands on</vt:lpstr>
      <vt:lpstr>Today’s hands-on examples</vt:lpstr>
      <vt:lpstr>Motivation</vt:lpstr>
      <vt:lpstr>Our goal for today: understand training of ”projection” networks</vt:lpstr>
      <vt:lpstr>Every job gets easier knowing the right tools …</vt:lpstr>
      <vt:lpstr>Training a ML model in pytorch (is easy?)</vt:lpstr>
      <vt:lpstr>Learning Objectives + Disclaimer</vt:lpstr>
      <vt:lpstr>Projecting pytorch GPU tensors</vt:lpstr>
      <vt:lpstr>Setup / Training of a “standard” NN in pytorch is easy …</vt:lpstr>
      <vt:lpstr>Projection pytorch (GPU) tensors</vt:lpstr>
      <vt:lpstr>Summary + Learnings I</vt:lpstr>
      <vt:lpstr>Parallelproj deep dive (optional)</vt:lpstr>
      <vt:lpstr>Implementing an EM Update module using projection layers and autograd</vt:lpstr>
      <vt:lpstr>EM update module as a computational graph</vt:lpstr>
      <vt:lpstr>EM update module as a computational graph</vt:lpstr>
      <vt:lpstr>EM update module as a computational graph</vt:lpstr>
      <vt:lpstr>Pytorch’s autograd</vt:lpstr>
      <vt:lpstr>Backward pass of forward and backprojection layers</vt:lpstr>
      <vt:lpstr>Implementing + testing forward / back projection layers</vt:lpstr>
      <vt:lpstr>Summary + Learnings II</vt:lpstr>
      <vt:lpstr>Implementing EM update block / MLEM recon</vt:lpstr>
      <vt:lpstr>Summary + Learnings III</vt:lpstr>
      <vt:lpstr>Implementing a simple unrolled EM variational network</vt:lpstr>
      <vt:lpstr>Summary + Learnings IV</vt:lpstr>
      <vt:lpstr>Efficient data handling (data loaders)</vt:lpstr>
      <vt:lpstr>Motivation</vt:lpstr>
      <vt:lpstr>Pytorch datasets and dataloaders</vt:lpstr>
      <vt:lpstr>Pytorch datasets</vt:lpstr>
      <vt:lpstr>Pytorch dataloader</vt:lpstr>
      <vt:lpstr>Implementing a custom image and sinogram data loader</vt:lpstr>
      <vt:lpstr>(TOF) PET specific considerations</vt:lpstr>
      <vt:lpstr>3D (TOF) PET specific considerations</vt:lpstr>
      <vt:lpstr>Putting it all together – results / show case</vt:lpstr>
      <vt:lpstr>Results of a trained unrolled EMVarNet for low count PET</vt:lpstr>
      <vt:lpstr>Results of a trained unrolled EMVarNet for low count PET</vt:lpstr>
      <vt:lpstr>Summary</vt:lpstr>
      <vt:lpstr>What have we learned to today?</vt:lpstr>
      <vt:lpstr>What we didn’t talk about / points to consider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 Schramm</dc:creator>
  <cp:lastModifiedBy>Georg Schramm</cp:lastModifiedBy>
  <cp:revision>237</cp:revision>
  <dcterms:created xsi:type="dcterms:W3CDTF">2023-10-17T12:22:03Z</dcterms:created>
  <dcterms:modified xsi:type="dcterms:W3CDTF">2023-11-06T18:35:58Z</dcterms:modified>
</cp:coreProperties>
</file>